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9" r:id="rId31"/>
    <p:sldId id="290" r:id="rId32"/>
    <p:sldId id="291" r:id="rId33"/>
    <p:sldId id="292" r:id="rId34"/>
    <p:sldId id="293" r:id="rId35"/>
    <p:sldId id="294" r:id="rId36"/>
    <p:sldId id="295" r:id="rId37"/>
    <p:sldId id="296" r:id="rId38"/>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732" autoAdjust="0"/>
  </p:normalViewPr>
  <p:slideViewPr>
    <p:cSldViewPr>
      <p:cViewPr varScale="1">
        <p:scale>
          <a:sx n="46" d="100"/>
          <a:sy n="46" d="100"/>
        </p:scale>
        <p:origin x="43" y="173"/>
      </p:cViewPr>
      <p:guideLst>
        <p:guide orient="horz" pos="2880"/>
        <p:guide pos="2160"/>
      </p:guideLst>
    </p:cSldViewPr>
  </p:slideViewPr>
  <p:notesTextViewPr>
    <p:cViewPr>
      <p:scale>
        <a:sx n="100" d="100"/>
        <a:sy n="100" d="100"/>
      </p:scale>
      <p:origin x="0" y="-2354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64E038E1-3529-463D-B4BA-FA1F265ADC36}" type="datetimeFigureOut">
              <a:rPr lang="en-US" smtClean="0"/>
              <a:t>6/6/2024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BC314710-CFD4-4795-AE20-8350ABDADBD5}" type="slidenum">
              <a:rPr lang="en-US" smtClean="0"/>
              <a:t>‹#›</a:t>
            </a:fld>
            <a:endParaRPr lang="en-US"/>
          </a:p>
        </p:txBody>
      </p:sp>
    </p:spTree>
    <p:extLst>
      <p:ext uri="{BB962C8B-B14F-4D97-AF65-F5344CB8AC3E}">
        <p14:creationId xmlns:p14="http://schemas.microsoft.com/office/powerpoint/2010/main" val="4147835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www.emdocs.net/ready-atls-10th-edition-updates/" TargetMode="External"/><Relationship Id="rId3" Type="http://schemas.openxmlformats.org/officeDocument/2006/relationships/hyperlink" Target="https://www.ncbi.nlm.nih.gov/books/NBK526127/" TargetMode="External"/><Relationship Id="rId7" Type="http://schemas.openxmlformats.org/officeDocument/2006/relationships/hyperlink" Target="https://learning-media.allogy.com/api/v1/pdf/602a8075-202a-4ee5-b9c4-e70d485d4aab/contents"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deployedmedicine.com/market/31/content/40" TargetMode="External"/><Relationship Id="rId5" Type="http://schemas.openxmlformats.org/officeDocument/2006/relationships/hyperlink" Target="https://trauma.reach.vic.gov.au/guidelines/thoracic-trauma/primary-survey" TargetMode="External"/><Relationship Id="rId4" Type="http://schemas.openxmlformats.org/officeDocument/2006/relationships/hyperlink" Target="https://www.ncbi.nlm.nih.gov/books/NBK441885/" TargetMode="External"/><Relationship Id="rId9" Type="http://schemas.openxmlformats.org/officeDocument/2006/relationships/hyperlink" Target="https://www.ncbi.nlm.nih.gov/books/NBK45919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1</a:t>
            </a:fld>
            <a:endParaRPr lang="en-US"/>
          </a:p>
        </p:txBody>
      </p:sp>
    </p:spTree>
    <p:extLst>
      <p:ext uri="{BB962C8B-B14F-4D97-AF65-F5344CB8AC3E}">
        <p14:creationId xmlns:p14="http://schemas.microsoft.com/office/powerpoint/2010/main" val="4258992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Although some chest wounds are obvious, others may be smaller or may be located in areas that are not as easily seen. They can still have a significant effect on the casualty’s prognosis and treatment plan, and need to be addressed.</a:t>
            </a:r>
          </a:p>
          <a:p>
            <a:pPr algn="l"/>
            <a:r>
              <a:rPr lang="en-US" b="0" i="0" dirty="0">
                <a:solidFill>
                  <a:srgbClr val="212529"/>
                </a:solidFill>
                <a:effectLst/>
                <a:highlight>
                  <a:srgbClr val="FFFFFF"/>
                </a:highlight>
                <a:latin typeface="-apple-system"/>
              </a:rPr>
              <a:t>To avoid missing the diagnoses of a chest wound, it is important to both visually inspect and palpate the entire chest wall (front, back, and sides) for all chest injuries or wounds. Because of the low-light conditions that are often present and other tactical considerations, a visual inspection alone is inadequate. To palpate the chest for additional wounds, “rake” the chest and back by dragging your fingers along the entire chest (anteriorly and posteriorly) looking for any abnormalities, punctures in the skin, or crepitus (which feels like Rice Krispies under the skin).</a:t>
            </a:r>
            <a:r>
              <a:rPr lang="en-US" b="0" i="0" baseline="30000" dirty="0">
                <a:solidFill>
                  <a:srgbClr val="212529"/>
                </a:solidFill>
                <a:effectLst/>
                <a:highlight>
                  <a:srgbClr val="FFFFFF"/>
                </a:highlight>
                <a:latin typeface="-apple-system"/>
              </a:rPr>
              <a:t>13</a:t>
            </a:r>
            <a:r>
              <a:rPr lang="en-US" b="0" i="0" dirty="0">
                <a:solidFill>
                  <a:srgbClr val="212529"/>
                </a:solidFill>
                <a:effectLst/>
                <a:highlight>
                  <a:srgbClr val="FFFFFF"/>
                </a:highlight>
                <a:latin typeface="-apple-system"/>
              </a:rPr>
              <a:t> If multiple wounds are found, they should be treated in the order in which they were found.</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11</a:t>
            </a:fld>
            <a:endParaRPr lang="en-US"/>
          </a:p>
        </p:txBody>
      </p:sp>
    </p:spTree>
    <p:extLst>
      <p:ext uri="{BB962C8B-B14F-4D97-AF65-F5344CB8AC3E}">
        <p14:creationId xmlns:p14="http://schemas.microsoft.com/office/powerpoint/2010/main" val="2758212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All open and/or sucking chest wounds should be treated by immediately applying a vented chest seal to cover the defect. If a vented chest seal is not available, use a non-vented chest seal.</a:t>
            </a:r>
            <a:r>
              <a:rPr lang="en-US" b="0" i="0" baseline="30000" dirty="0">
                <a:solidFill>
                  <a:srgbClr val="212529"/>
                </a:solidFill>
                <a:effectLst/>
                <a:highlight>
                  <a:srgbClr val="FFFFFF"/>
                </a:highlight>
                <a:latin typeface="-apple-system"/>
              </a:rPr>
              <a:t>14</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Although no fatalities during Operation Enduring Freedom and Operation Iraqi Freedom have been attributed specifically to open pneumothorax,</a:t>
            </a:r>
            <a:r>
              <a:rPr lang="en-US" b="0" i="0" baseline="30000" dirty="0">
                <a:solidFill>
                  <a:srgbClr val="212529"/>
                </a:solidFill>
                <a:effectLst/>
                <a:highlight>
                  <a:srgbClr val="FFFFFF"/>
                </a:highlight>
                <a:latin typeface="-apple-system"/>
              </a:rPr>
              <a:t>15</a:t>
            </a:r>
            <a:r>
              <a:rPr lang="en-US" b="0" i="0" dirty="0">
                <a:solidFill>
                  <a:srgbClr val="212529"/>
                </a:solidFill>
                <a:effectLst/>
                <a:highlight>
                  <a:srgbClr val="FFFFFF"/>
                </a:highlight>
                <a:latin typeface="-apple-system"/>
              </a:rPr>
              <a:t> the resultant impediment to pulmonary gas exchange could contribute to secondary brain injury in casualties with trauma to the brain</a:t>
            </a:r>
            <a:r>
              <a:rPr lang="en-US" b="0" i="0" baseline="30000" dirty="0">
                <a:solidFill>
                  <a:srgbClr val="212529"/>
                </a:solidFill>
                <a:effectLst/>
                <a:highlight>
                  <a:srgbClr val="FFFFFF"/>
                </a:highlight>
                <a:latin typeface="-apple-system"/>
              </a:rPr>
              <a:t>16</a:t>
            </a:r>
            <a:r>
              <a:rPr lang="en-US" b="0" i="0" dirty="0">
                <a:solidFill>
                  <a:srgbClr val="212529"/>
                </a:solidFill>
                <a:effectLst/>
                <a:highlight>
                  <a:srgbClr val="FFFFFF"/>
                </a:highlight>
                <a:latin typeface="-apple-system"/>
              </a:rPr>
              <a:t> and compromise their ability to tolerate other injuries. Of note, in animal studies on vented versus non-vented chest seals, non-vented chest seals could lead to tension pneumothorax, which can be fatal, whereas vented chest seals prevented that progression.</a:t>
            </a:r>
            <a:r>
              <a:rPr lang="en-US" b="0" i="0" baseline="30000" dirty="0">
                <a:solidFill>
                  <a:srgbClr val="212529"/>
                </a:solidFill>
                <a:effectLst/>
                <a:highlight>
                  <a:srgbClr val="FFFFFF"/>
                </a:highlight>
                <a:latin typeface="-apple-system"/>
              </a:rPr>
              <a:t>17</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In the past, a dressing secured on only three sides, so that the open side could act as a flutter valve to release any air pressure that may build up in the pleural space, was used to prevent tension pneumothorax.</a:t>
            </a:r>
            <a:r>
              <a:rPr lang="en-US" b="0" i="0" baseline="30000" dirty="0">
                <a:solidFill>
                  <a:srgbClr val="212529"/>
                </a:solidFill>
                <a:effectLst/>
                <a:highlight>
                  <a:srgbClr val="FFFFFF"/>
                </a:highlight>
                <a:latin typeface="-apple-system"/>
              </a:rPr>
              <a:t>18</a:t>
            </a:r>
            <a:r>
              <a:rPr lang="en-US" b="0" i="0" dirty="0">
                <a:solidFill>
                  <a:srgbClr val="212529"/>
                </a:solidFill>
                <a:effectLst/>
                <a:highlight>
                  <a:srgbClr val="FFFFFF"/>
                </a:highlight>
                <a:latin typeface="-apple-system"/>
              </a:rPr>
              <a:t> But there is a paucity of evidence to support the efficacy of this approach, and it takes longer to construct than simply using a commercially available vented chest seal.</a:t>
            </a:r>
            <a:r>
              <a:rPr lang="en-US" b="0" i="0" baseline="30000" dirty="0">
                <a:solidFill>
                  <a:srgbClr val="212529"/>
                </a:solidFill>
                <a:effectLst/>
                <a:highlight>
                  <a:srgbClr val="FFFFFF"/>
                </a:highlight>
                <a:latin typeface="-apple-system"/>
              </a:rPr>
              <a:t>19</a:t>
            </a:r>
            <a:r>
              <a:rPr lang="en-US" b="0" i="0" dirty="0">
                <a:solidFill>
                  <a:srgbClr val="212529"/>
                </a:solidFill>
                <a:effectLst/>
                <a:highlight>
                  <a:srgbClr val="FFFFFF"/>
                </a:highlight>
                <a:latin typeface="-apple-system"/>
              </a:rPr>
              <a:t> Despite the 2013 recommendation by the Committee on Tactical Combat Casualty Care (CoTCCC) that chest seals be vented, a 2017 study by Schauer and colleagues found that the majority of chest seals placed for 62 combat casualties with penetrating chest trauma were not vented, indicating a need for improvement in training and supply chain management.</a:t>
            </a:r>
            <a:r>
              <a:rPr lang="en-US" b="0" i="0" baseline="30000" dirty="0">
                <a:solidFill>
                  <a:srgbClr val="212529"/>
                </a:solidFill>
                <a:effectLst/>
                <a:highlight>
                  <a:srgbClr val="FFFFFF"/>
                </a:highlight>
                <a:latin typeface="-apple-system"/>
              </a:rPr>
              <a:t>20</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mechanism of action that supports the use of vented chest seals is that once a wound has been occluded air can no longer enter the pleural space through the wound in the chest wall during inspiration but can escape during exhalation if pressure begins to build up.</a:t>
            </a:r>
            <a:r>
              <a:rPr lang="en-US" b="0" i="0" baseline="30000" dirty="0">
                <a:solidFill>
                  <a:srgbClr val="212529"/>
                </a:solidFill>
                <a:effectLst/>
                <a:highlight>
                  <a:srgbClr val="FFFFFF"/>
                </a:highlight>
                <a:latin typeface="-apple-system"/>
              </a:rPr>
              <a:t>21</a:t>
            </a:r>
            <a:r>
              <a:rPr lang="en-US" b="0" i="0" dirty="0">
                <a:solidFill>
                  <a:srgbClr val="212529"/>
                </a:solidFill>
                <a:effectLst/>
                <a:highlight>
                  <a:srgbClr val="FFFFFF"/>
                </a:highlight>
                <a:latin typeface="-apple-system"/>
              </a:rPr>
              <a:t> The injured lung will remain partially collapsed, but the mechanics of respiration will be better.</a:t>
            </a:r>
          </a:p>
          <a:p>
            <a:pPr algn="l"/>
            <a:r>
              <a:rPr lang="en-US" b="0" i="0" dirty="0">
                <a:solidFill>
                  <a:srgbClr val="212529"/>
                </a:solidFill>
                <a:effectLst/>
                <a:highlight>
                  <a:srgbClr val="FFFFFF"/>
                </a:highlight>
                <a:latin typeface="-apple-system"/>
              </a:rPr>
              <a:t>It is important to be familiar with the chest seals you will have access to when downrange.</a:t>
            </a:r>
          </a:p>
          <a:p>
            <a:pPr algn="l"/>
            <a:r>
              <a:rPr lang="en-US" b="0" i="0" dirty="0">
                <a:solidFill>
                  <a:srgbClr val="212529"/>
                </a:solidFill>
                <a:effectLst/>
                <a:highlight>
                  <a:srgbClr val="FFFFFF"/>
                </a:highlight>
                <a:latin typeface="-apple-system"/>
              </a:rPr>
              <a:t>The level of evidence supporting the guidance for vented versus non-vented chest seal usage in the tactical environment is based on a comparative non-randomized study; a retrospective observational study with limitations.</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12</a:t>
            </a:fld>
            <a:endParaRPr lang="en-US"/>
          </a:p>
        </p:txBody>
      </p:sp>
    </p:spTree>
    <p:extLst>
      <p:ext uri="{BB962C8B-B14F-4D97-AF65-F5344CB8AC3E}">
        <p14:creationId xmlns:p14="http://schemas.microsoft.com/office/powerpoint/2010/main" val="47090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Chest seal application will be reviewed during the video in just a minute, but a quick overview is worth highlighting in advance.</a:t>
            </a:r>
          </a:p>
          <a:p>
            <a:pPr algn="l"/>
            <a:r>
              <a:rPr lang="en-US" b="0" i="0" dirty="0">
                <a:solidFill>
                  <a:srgbClr val="212529"/>
                </a:solidFill>
                <a:effectLst/>
                <a:highlight>
                  <a:srgbClr val="FFFFFF"/>
                </a:highlight>
                <a:latin typeface="-apple-system"/>
              </a:rPr>
              <a:t>Chest seal application starts with placing your hand or back of hand over any open chest wound to create a temporary seal while gathering your supplies. When possible, use the chest seal from the casualty’s Joint First Aid Kit. If the area surrounding the wound has blood, sweat, or dirt, simply wipe it away with 4X4 gauze from the commercial chest seal package. This will help the adhesive action of the seal to perform better. When the casualty exhales, place adhesive side directly over open/sucking chest wound, pressing firmly to create a seal. Sometimes, it may be necessary to secure the edges with some tape. Make sure that the edges of the chest seal extend two inches beyond the edges of the wound.</a:t>
            </a:r>
            <a:r>
              <a:rPr lang="en-US" b="0" i="0" baseline="30000" dirty="0">
                <a:solidFill>
                  <a:srgbClr val="212529"/>
                </a:solidFill>
                <a:effectLst/>
                <a:highlight>
                  <a:srgbClr val="FFFFFF"/>
                </a:highlight>
                <a:latin typeface="-apple-system"/>
              </a:rPr>
              <a:t>22</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Continue to monitor the casualty after treatment with a vented chest seal. If the casualty condition worsens, a tension pneumothorax should be suspected. This will be discussed in detail later in this module but involves trapped air compressing the heart and great vessels and is significantly more dangerous than a standard open pneumothorax. If that happens, burping or removing, then replacing, the dressing may help – a procedure that will be explained in the video. If that does not stabilize the patient, a needle decompression of the chest may be needed.</a:t>
            </a:r>
            <a:r>
              <a:rPr lang="en-US" b="0" i="0" baseline="30000" dirty="0">
                <a:solidFill>
                  <a:srgbClr val="212529"/>
                </a:solidFill>
                <a:effectLst/>
                <a:highlight>
                  <a:srgbClr val="FFFFFF"/>
                </a:highlight>
                <a:latin typeface="-apple-system"/>
              </a:rPr>
              <a:t>23</a:t>
            </a:r>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13</a:t>
            </a:fld>
            <a:endParaRPr lang="en-US"/>
          </a:p>
        </p:txBody>
      </p:sp>
    </p:spTree>
    <p:extLst>
      <p:ext uri="{BB962C8B-B14F-4D97-AF65-F5344CB8AC3E}">
        <p14:creationId xmlns:p14="http://schemas.microsoft.com/office/powerpoint/2010/main" val="3748699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Moving your casualty may cause the vented chest seal to become detached from the patient’s skin. Be very careful not to pull the adhesive vented chest seal off when you move the casualty onto a litter or even to sit the casualty up. A hypoxic casualty may not be alert enough to follow commands. If the casualty is alert and wants to sit up, then allow them to do so. Place a conscious casualty in a sitting position or a position of comfort that best allows the casualty to breathe, if possible. If not, place the unconscious casualty in the recovery position with the injured side down.</a:t>
            </a:r>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14</a:t>
            </a:fld>
            <a:endParaRPr lang="en-US"/>
          </a:p>
        </p:txBody>
      </p:sp>
    </p:spTree>
    <p:extLst>
      <p:ext uri="{BB962C8B-B14F-4D97-AF65-F5344CB8AC3E}">
        <p14:creationId xmlns:p14="http://schemas.microsoft.com/office/powerpoint/2010/main" val="1200706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Tension pneumothorax is a particularly dangerous type of pneumothorax, as the vascular compromise that results from the build-up of trapped air can be fatal.</a:t>
            </a:r>
            <a:r>
              <a:rPr lang="en-US" b="0" i="0" baseline="30000" dirty="0">
                <a:solidFill>
                  <a:srgbClr val="212529"/>
                </a:solidFill>
                <a:effectLst/>
                <a:highlight>
                  <a:srgbClr val="FFFFFF"/>
                </a:highlight>
                <a:latin typeface="-apple-system"/>
              </a:rPr>
              <a:t>24</a:t>
            </a:r>
            <a:r>
              <a:rPr lang="en-US" b="0" i="0" dirty="0">
                <a:solidFill>
                  <a:srgbClr val="212529"/>
                </a:solidFill>
                <a:effectLst/>
                <a:highlight>
                  <a:srgbClr val="FFFFFF"/>
                </a:highlight>
                <a:latin typeface="-apple-system"/>
              </a:rPr>
              <a:t> In fact, despite the use of modern body armor, tension pneumothorax remains one of the leading causes of death on the battlefield.</a:t>
            </a:r>
            <a:r>
              <a:rPr lang="en-US" b="0" i="0" baseline="30000" dirty="0">
                <a:solidFill>
                  <a:srgbClr val="212529"/>
                </a:solidFill>
                <a:effectLst/>
                <a:highlight>
                  <a:srgbClr val="FFFFFF"/>
                </a:highlight>
                <a:latin typeface="-apple-system"/>
              </a:rPr>
              <a:t>25, 26</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Tension pneumothorax can result from penetrating torso trauma</a:t>
            </a:r>
            <a:r>
              <a:rPr lang="en-US" b="0" i="0" baseline="30000" dirty="0">
                <a:solidFill>
                  <a:srgbClr val="212529"/>
                </a:solidFill>
                <a:effectLst/>
                <a:highlight>
                  <a:srgbClr val="FFFFFF"/>
                </a:highlight>
                <a:latin typeface="-apple-system"/>
              </a:rPr>
              <a:t>27</a:t>
            </a:r>
            <a:r>
              <a:rPr lang="en-US" b="0" i="0" dirty="0">
                <a:solidFill>
                  <a:srgbClr val="212529"/>
                </a:solidFill>
                <a:effectLst/>
                <a:highlight>
                  <a:srgbClr val="FFFFFF"/>
                </a:highlight>
                <a:latin typeface="-apple-system"/>
              </a:rPr>
              <a:t> or primary blunt or blast injuries.</a:t>
            </a:r>
            <a:r>
              <a:rPr lang="en-US" b="0" i="0" baseline="30000" dirty="0">
                <a:solidFill>
                  <a:srgbClr val="212529"/>
                </a:solidFill>
                <a:effectLst/>
                <a:highlight>
                  <a:srgbClr val="FFFFFF"/>
                </a:highlight>
                <a:latin typeface="-apple-system"/>
              </a:rPr>
              <a:t>28</a:t>
            </a:r>
            <a:r>
              <a:rPr lang="en-US" b="0" i="0" dirty="0">
                <a:solidFill>
                  <a:srgbClr val="212529"/>
                </a:solidFill>
                <a:effectLst/>
                <a:highlight>
                  <a:srgbClr val="FFFFFF"/>
                </a:highlight>
                <a:latin typeface="-apple-system"/>
              </a:rPr>
              <a:t> In penetrating trauma, there is a potential for air to be brought into the pleural space from the outside, either compounding a primary lung injury or acting alone as the primary source of trapped air. In blunt trauma, the air leaks out of the damaged lung parenchyma. Regardless of the mechanism of lung injury, the common feature is that air in the pleural space is trapped and produces a resulting rise in the intrapleural pressure.</a:t>
            </a:r>
            <a:r>
              <a:rPr lang="en-US" b="0" i="0" baseline="30000" dirty="0">
                <a:solidFill>
                  <a:srgbClr val="212529"/>
                </a:solidFill>
                <a:effectLst/>
                <a:highlight>
                  <a:srgbClr val="FFFFFF"/>
                </a:highlight>
                <a:latin typeface="-apple-system"/>
              </a:rPr>
              <a:t>29</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As positive air pressure enters from the wound (which acts like a one-way valve) into the pleural space, pressure builds up on the injured side, which eventually starts to compress both lungs and the heart. This could be envisioned like a balloon inside the chest wall that gets bigger with every breath.  Eventually, that balloon gets so big that the lungs, heart and trachea are compressed to the point that the intact lung cannot inflate properly, and the compressed heart will not be able to pump.</a:t>
            </a:r>
          </a:p>
          <a:p>
            <a:pPr algn="l"/>
            <a:r>
              <a:rPr lang="en-US" b="0" i="0" dirty="0">
                <a:solidFill>
                  <a:srgbClr val="212529"/>
                </a:solidFill>
                <a:effectLst/>
                <a:highlight>
                  <a:srgbClr val="FFFFFF"/>
                </a:highlight>
                <a:latin typeface="-apple-system"/>
              </a:rPr>
              <a:t>In the Vietnam conflict, tension pneumothorax was reported to have been a leading cause of preventable death in combat casualties. Needle decompression was not routinely used to treat tension pneumothorax during this conflict.</a:t>
            </a:r>
          </a:p>
          <a:p>
            <a:pPr algn="l"/>
            <a:r>
              <a:rPr lang="en-US" b="0" i="0" dirty="0">
                <a:solidFill>
                  <a:srgbClr val="212529"/>
                </a:solidFill>
                <a:effectLst/>
                <a:highlight>
                  <a:srgbClr val="FFFFFF"/>
                </a:highlight>
                <a:latin typeface="-apple-system"/>
              </a:rPr>
              <a:t>Two factors have helped to reduce deaths from tension pneumothorax in combat casualties sustained during recent combat actions. One is the widespread use of personal protective equipment in the US military that includes protection for the anterior and posterior aspects of the thorax. Second, for more than two decades, combat medical personnel trained in TCCC have been taught to treat suspected tension pneumothorax aggressively with NDC. Largely as a result of these two innovations, the 2012 study by Eastridge et al. reported that tension pneumothorax was responsible for only 0.2% of deaths among US combat fatalities in the Afghanistan and Iraq conflicts, a decrease of greater than 90% in preventable deaths from this cause compared with the estimated 3%-4% reported by McPherson in the Vietnam conflict.</a:t>
            </a:r>
          </a:p>
          <a:p>
            <a:pPr algn="l"/>
            <a:r>
              <a:rPr lang="en-US" b="0" i="0" dirty="0">
                <a:solidFill>
                  <a:srgbClr val="212529"/>
                </a:solidFill>
                <a:effectLst/>
                <a:highlight>
                  <a:srgbClr val="FFFFFF"/>
                </a:highlight>
                <a:latin typeface="-apple-system"/>
              </a:rPr>
              <a:t>The level of evidence supporting the guidance for tension pneumothorax management in the tactical environment is based on Clinical Consensus, Expert Opinion and discussion.</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17</a:t>
            </a:fld>
            <a:endParaRPr lang="en-US"/>
          </a:p>
        </p:txBody>
      </p:sp>
    </p:spTree>
    <p:extLst>
      <p:ext uri="{BB962C8B-B14F-4D97-AF65-F5344CB8AC3E}">
        <p14:creationId xmlns:p14="http://schemas.microsoft.com/office/powerpoint/2010/main" val="1103116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It is important to be able to identify the signs and symptoms of a tension pneumothorax and treat it aggressively.</a:t>
            </a:r>
          </a:p>
          <a:p>
            <a:pPr algn="l"/>
            <a:r>
              <a:rPr lang="en-US" b="0" i="0" dirty="0">
                <a:solidFill>
                  <a:srgbClr val="212529"/>
                </a:solidFill>
                <a:effectLst/>
                <a:highlight>
                  <a:srgbClr val="FFFFFF"/>
                </a:highlight>
                <a:latin typeface="-apple-system"/>
              </a:rPr>
              <a:t>The TCCC Guidelines</a:t>
            </a:r>
            <a:r>
              <a:rPr lang="en-US" b="0" i="0" baseline="30000" dirty="0">
                <a:solidFill>
                  <a:srgbClr val="212529"/>
                </a:solidFill>
                <a:effectLst/>
                <a:highlight>
                  <a:srgbClr val="FFFFFF"/>
                </a:highlight>
                <a:latin typeface="-apple-system"/>
              </a:rPr>
              <a:t>30</a:t>
            </a:r>
            <a:r>
              <a:rPr lang="en-US" b="0" i="0" dirty="0">
                <a:solidFill>
                  <a:srgbClr val="212529"/>
                </a:solidFill>
                <a:effectLst/>
                <a:highlight>
                  <a:srgbClr val="FFFFFF"/>
                </a:highlight>
                <a:latin typeface="-apple-system"/>
              </a:rPr>
              <a:t> state you should suspect a tension pneumothorax and treat when a casualty has significant torso trauma or primary blast injury and one or more of the following:</a:t>
            </a:r>
          </a:p>
          <a:p>
            <a:pPr algn="l">
              <a:buFont typeface="Arial" panose="020B0604020202020204" pitchFamily="34" charset="0"/>
              <a:buChar char="•"/>
            </a:pPr>
            <a:r>
              <a:rPr lang="en-US" b="0" i="0" dirty="0">
                <a:solidFill>
                  <a:srgbClr val="212529"/>
                </a:solidFill>
                <a:effectLst/>
                <a:highlight>
                  <a:srgbClr val="FFFFFF"/>
                </a:highlight>
                <a:latin typeface="-apple-system"/>
              </a:rPr>
              <a:t>Severe or progressive respiratory distress</a:t>
            </a:r>
          </a:p>
          <a:p>
            <a:pPr algn="l">
              <a:buFont typeface="Arial" panose="020B0604020202020204" pitchFamily="34" charset="0"/>
              <a:buChar char="•"/>
            </a:pPr>
            <a:r>
              <a:rPr lang="en-US" b="0" i="0" dirty="0">
                <a:solidFill>
                  <a:srgbClr val="212529"/>
                </a:solidFill>
                <a:effectLst/>
                <a:highlight>
                  <a:srgbClr val="FFFFFF"/>
                </a:highlight>
                <a:latin typeface="-apple-system"/>
              </a:rPr>
              <a:t>Severe or progressive tachypnea</a:t>
            </a:r>
          </a:p>
          <a:p>
            <a:pPr algn="l">
              <a:buFont typeface="Arial" panose="020B0604020202020204" pitchFamily="34" charset="0"/>
              <a:buChar char="•"/>
            </a:pPr>
            <a:r>
              <a:rPr lang="en-US" b="0" i="0" dirty="0">
                <a:solidFill>
                  <a:srgbClr val="212529"/>
                </a:solidFill>
                <a:effectLst/>
                <a:highlight>
                  <a:srgbClr val="FFFFFF"/>
                </a:highlight>
                <a:latin typeface="-apple-system"/>
              </a:rPr>
              <a:t>Absent or markedly decreased breath sounds on one side of the chest</a:t>
            </a:r>
          </a:p>
          <a:p>
            <a:pPr algn="l">
              <a:buFont typeface="Arial" panose="020B0604020202020204" pitchFamily="34" charset="0"/>
              <a:buChar char="•"/>
            </a:pPr>
            <a:r>
              <a:rPr lang="en-US" b="0" i="0" dirty="0">
                <a:solidFill>
                  <a:srgbClr val="212529"/>
                </a:solidFill>
                <a:effectLst/>
                <a:highlight>
                  <a:srgbClr val="FFFFFF"/>
                </a:highlight>
                <a:latin typeface="-apple-system"/>
              </a:rPr>
              <a:t>Hemoglobin oxygen saturation &lt; 90% on pulse oximetry</a:t>
            </a:r>
          </a:p>
          <a:p>
            <a:pPr algn="l">
              <a:buFont typeface="Arial" panose="020B0604020202020204" pitchFamily="34" charset="0"/>
              <a:buChar char="•"/>
            </a:pPr>
            <a:r>
              <a:rPr lang="en-US" b="0" i="0" dirty="0">
                <a:solidFill>
                  <a:srgbClr val="212529"/>
                </a:solidFill>
                <a:effectLst/>
                <a:highlight>
                  <a:srgbClr val="FFFFFF"/>
                </a:highlight>
                <a:latin typeface="-apple-system"/>
              </a:rPr>
              <a:t>Traumatic cardiac arrest without obviously fatal wounds</a:t>
            </a:r>
          </a:p>
          <a:p>
            <a:pPr algn="l"/>
            <a:r>
              <a:rPr lang="en-US" b="0" i="0" dirty="0">
                <a:solidFill>
                  <a:srgbClr val="212529"/>
                </a:solidFill>
                <a:effectLst/>
                <a:highlight>
                  <a:srgbClr val="FFFFFF"/>
                </a:highlight>
                <a:latin typeface="-apple-system"/>
              </a:rPr>
              <a:t>More specifically, some signs and symptoms appear early in the course of tension pneumothorax development, while others appear at later stages.</a:t>
            </a:r>
          </a:p>
          <a:p>
            <a:pPr algn="l"/>
            <a:r>
              <a:rPr lang="en-US" b="0" i="0" dirty="0">
                <a:solidFill>
                  <a:srgbClr val="212529"/>
                </a:solidFill>
                <a:effectLst/>
                <a:highlight>
                  <a:srgbClr val="FFFFFF"/>
                </a:highlight>
                <a:latin typeface="-apple-system"/>
              </a:rPr>
              <a:t>Some of the early signs are the respiratory distress and tachypnea mentioned in the guidelines, but can also include a decreased level of consciousness or unconsciousness, or even anxiety, agitation or apprehension from a decreasing oxygenation status. Likewise, the drop in pulse oximetry and even the absence of breath sounds may occur early in the process. Subcutaneous emphysema may also be present.</a:t>
            </a:r>
          </a:p>
          <a:p>
            <a:pPr algn="l"/>
            <a:r>
              <a:rPr lang="en-US" b="0" i="0" dirty="0">
                <a:solidFill>
                  <a:srgbClr val="212529"/>
                </a:solidFill>
                <a:effectLst/>
                <a:highlight>
                  <a:srgbClr val="FFFFFF"/>
                </a:highlight>
                <a:latin typeface="-apple-system"/>
              </a:rPr>
              <a:t>Later signs and symptoms are related to the physiologic effects of the trapped air compromising adjacent structures and include the traumatic cardiac arrest noted in the guidelines, as well as several other findings, to include:</a:t>
            </a:r>
          </a:p>
          <a:p>
            <a:pPr algn="l">
              <a:buFont typeface="Arial" panose="020B0604020202020204" pitchFamily="34" charset="0"/>
              <a:buChar char="•"/>
            </a:pPr>
            <a:r>
              <a:rPr lang="en-US" b="0" i="0" dirty="0">
                <a:solidFill>
                  <a:srgbClr val="212529"/>
                </a:solidFill>
                <a:effectLst/>
                <a:highlight>
                  <a:srgbClr val="FFFFFF"/>
                </a:highlight>
                <a:latin typeface="-apple-system"/>
              </a:rPr>
              <a:t>Hyper-resonant, tense, distended hemithorax (like pressing on an inflated football)</a:t>
            </a:r>
          </a:p>
          <a:p>
            <a:pPr algn="l">
              <a:buFont typeface="Arial" panose="020B0604020202020204" pitchFamily="34" charset="0"/>
              <a:buChar char="•"/>
            </a:pPr>
            <a:r>
              <a:rPr lang="en-US" b="0" i="0" dirty="0">
                <a:solidFill>
                  <a:srgbClr val="212529"/>
                </a:solidFill>
                <a:effectLst/>
                <a:highlight>
                  <a:srgbClr val="FFFFFF"/>
                </a:highlight>
                <a:latin typeface="-apple-system"/>
              </a:rPr>
              <a:t>Jugular vein distention from the compromised return of flow to the heart</a:t>
            </a:r>
          </a:p>
          <a:p>
            <a:pPr algn="l">
              <a:buFont typeface="Arial" panose="020B0604020202020204" pitchFamily="34" charset="0"/>
              <a:buChar char="•"/>
            </a:pPr>
            <a:r>
              <a:rPr lang="en-US" b="0" i="0" dirty="0">
                <a:solidFill>
                  <a:srgbClr val="212529"/>
                </a:solidFill>
                <a:effectLst/>
                <a:highlight>
                  <a:srgbClr val="FFFFFF"/>
                </a:highlight>
                <a:latin typeface="-apple-system"/>
              </a:rPr>
              <a:t>Tracheal deviation from the mediastinal shift that occurs with excess trapped air</a:t>
            </a:r>
          </a:p>
          <a:p>
            <a:pPr algn="l">
              <a:buFont typeface="Arial" panose="020B0604020202020204" pitchFamily="34" charset="0"/>
              <a:buChar char="•"/>
            </a:pPr>
            <a:r>
              <a:rPr lang="en-US" b="0" i="0" dirty="0">
                <a:solidFill>
                  <a:srgbClr val="212529"/>
                </a:solidFill>
                <a:effectLst/>
                <a:highlight>
                  <a:srgbClr val="FFFFFF"/>
                </a:highlight>
                <a:latin typeface="-apple-system"/>
              </a:rPr>
              <a:t>Shock (hypotension and tachycardia) from the cardiac compromise and decreased venous return of blood</a:t>
            </a:r>
          </a:p>
          <a:p>
            <a:pPr algn="l"/>
            <a:r>
              <a:rPr lang="en-US" b="0" i="0" dirty="0">
                <a:solidFill>
                  <a:srgbClr val="212529"/>
                </a:solidFill>
                <a:effectLst/>
                <a:highlight>
                  <a:srgbClr val="FFFFFF"/>
                </a:highlight>
                <a:latin typeface="-apple-system"/>
              </a:rPr>
              <a:t>Combat casualties on the battlefield who develop a tension pneumothorax are typically breathing spontaneously in the period shortly after wounding.</a:t>
            </a:r>
            <a:r>
              <a:rPr lang="en-US" b="0" i="0" baseline="30000" dirty="0">
                <a:solidFill>
                  <a:srgbClr val="212529"/>
                </a:solidFill>
                <a:effectLst/>
                <a:highlight>
                  <a:srgbClr val="FFFFFF"/>
                </a:highlight>
                <a:latin typeface="-apple-system"/>
              </a:rPr>
              <a:t>31</a:t>
            </a:r>
            <a:r>
              <a:rPr lang="en-US" b="0" i="0" dirty="0">
                <a:solidFill>
                  <a:srgbClr val="212529"/>
                </a:solidFill>
                <a:effectLst/>
                <a:highlight>
                  <a:srgbClr val="FFFFFF"/>
                </a:highlight>
                <a:latin typeface="-apple-system"/>
              </a:rPr>
              <a:t> It has been noted that awake patients show greater variation in their presentations, which are generally more progressive, with slower decompensation.</a:t>
            </a:r>
            <a:r>
              <a:rPr lang="en-US" b="0" i="0" baseline="30000" dirty="0">
                <a:solidFill>
                  <a:srgbClr val="212529"/>
                </a:solidFill>
                <a:effectLst/>
                <a:highlight>
                  <a:srgbClr val="FFFFFF"/>
                </a:highlight>
                <a:latin typeface="-apple-system"/>
              </a:rPr>
              <a:t>32</a:t>
            </a:r>
            <a:r>
              <a:rPr lang="en-US" b="0" i="0" dirty="0">
                <a:solidFill>
                  <a:srgbClr val="212529"/>
                </a:solidFill>
                <a:effectLst/>
                <a:highlight>
                  <a:srgbClr val="FFFFFF"/>
                </a:highlight>
                <a:latin typeface="-apple-system"/>
              </a:rPr>
              <a:t> Although a pneumothorax normally is not a life-threatening injury, a tension pneumothorax is life-threatening, so it is important to maintain a low threshold for treating your casualty as a possible tension pneumothorax, even in the absence of the later signs of progression.</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18</a:t>
            </a:fld>
            <a:endParaRPr lang="en-US"/>
          </a:p>
        </p:txBody>
      </p:sp>
    </p:spTree>
    <p:extLst>
      <p:ext uri="{BB962C8B-B14F-4D97-AF65-F5344CB8AC3E}">
        <p14:creationId xmlns:p14="http://schemas.microsoft.com/office/powerpoint/2010/main" val="3985831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TCCC Guidelines outline the initial treatment for a suspected tension pneumothorax. They are:</a:t>
            </a:r>
            <a:r>
              <a:rPr lang="en-US" b="0" i="0" baseline="30000" dirty="0">
                <a:solidFill>
                  <a:srgbClr val="212529"/>
                </a:solidFill>
                <a:effectLst/>
                <a:highlight>
                  <a:srgbClr val="FFFFFF"/>
                </a:highlight>
                <a:latin typeface="-apple-system"/>
              </a:rPr>
              <a:t>33</a:t>
            </a:r>
            <a:endParaRPr lang="en-US" b="0" i="0" dirty="0">
              <a:solidFill>
                <a:srgbClr val="212529"/>
              </a:solidFill>
              <a:effectLst/>
              <a:highlight>
                <a:srgbClr val="FFFFFF"/>
              </a:highlight>
              <a:latin typeface="-apple-system"/>
            </a:endParaRPr>
          </a:p>
          <a:p>
            <a:pPr algn="l">
              <a:buFont typeface="Arial" panose="020B0604020202020204" pitchFamily="34" charset="0"/>
              <a:buChar char="•"/>
            </a:pPr>
            <a:r>
              <a:rPr lang="en-US" b="0" i="0" dirty="0">
                <a:solidFill>
                  <a:srgbClr val="212529"/>
                </a:solidFill>
                <a:effectLst/>
                <a:highlight>
                  <a:srgbClr val="FFFFFF"/>
                </a:highlight>
                <a:latin typeface="-apple-system"/>
              </a:rPr>
              <a:t>If the casualty has a chest seal in place, burp or remove the chest seal.</a:t>
            </a:r>
          </a:p>
          <a:p>
            <a:pPr algn="l">
              <a:buFont typeface="Arial" panose="020B0604020202020204" pitchFamily="34" charset="0"/>
              <a:buChar char="•"/>
            </a:pPr>
            <a:r>
              <a:rPr lang="en-US" b="0" i="0" dirty="0">
                <a:solidFill>
                  <a:srgbClr val="212529"/>
                </a:solidFill>
                <a:effectLst/>
                <a:highlight>
                  <a:srgbClr val="FFFFFF"/>
                </a:highlight>
                <a:latin typeface="-apple-system"/>
              </a:rPr>
              <a:t>Establish pulse oximetry monitoring.</a:t>
            </a:r>
          </a:p>
          <a:p>
            <a:pPr algn="l">
              <a:buFont typeface="Arial" panose="020B0604020202020204" pitchFamily="34" charset="0"/>
              <a:buChar char="•"/>
            </a:pPr>
            <a:r>
              <a:rPr lang="en-US" b="0" i="0" dirty="0">
                <a:solidFill>
                  <a:srgbClr val="212529"/>
                </a:solidFill>
                <a:effectLst/>
                <a:highlight>
                  <a:srgbClr val="FFFFFF"/>
                </a:highlight>
                <a:latin typeface="-apple-system"/>
              </a:rPr>
              <a:t>Place the casualty in the supine or recovery position unless he or she is conscious and needs to sit up to help keep the airway clear as a result of maxillofacial trauma.</a:t>
            </a:r>
          </a:p>
          <a:p>
            <a:pPr algn="l">
              <a:buFont typeface="Arial" panose="020B0604020202020204" pitchFamily="34" charset="0"/>
              <a:buChar char="•"/>
            </a:pPr>
            <a:r>
              <a:rPr lang="en-US" b="0" i="0" dirty="0">
                <a:solidFill>
                  <a:srgbClr val="212529"/>
                </a:solidFill>
                <a:effectLst/>
                <a:highlight>
                  <a:srgbClr val="FFFFFF"/>
                </a:highlight>
                <a:latin typeface="-apple-system"/>
              </a:rPr>
              <a:t>Decompress the chest on the side of the injury with a 14-gauge or a 10-gauge, 3.25-inch needle/catheter unit.</a:t>
            </a:r>
          </a:p>
          <a:p>
            <a:pPr algn="l"/>
            <a:r>
              <a:rPr lang="en-US" b="0" i="0" dirty="0">
                <a:solidFill>
                  <a:srgbClr val="212529"/>
                </a:solidFill>
                <a:effectLst/>
                <a:highlight>
                  <a:srgbClr val="FFFFFF"/>
                </a:highlight>
                <a:latin typeface="-apple-system"/>
              </a:rPr>
              <a:t>Having a chest seal in place may prevent additional air from entering from the penetrating wound site, but doesn’t prevent air from entering the pleural space from injured lung parenchyma, which is why it is important to use vented seals</a:t>
            </a:r>
            <a:r>
              <a:rPr lang="en-US" b="0" i="0" baseline="30000" dirty="0">
                <a:solidFill>
                  <a:srgbClr val="212529"/>
                </a:solidFill>
                <a:effectLst/>
                <a:highlight>
                  <a:srgbClr val="FFFFFF"/>
                </a:highlight>
                <a:latin typeface="-apple-system"/>
              </a:rPr>
              <a:t>34</a:t>
            </a:r>
            <a:r>
              <a:rPr lang="en-US" b="0" i="0" dirty="0">
                <a:solidFill>
                  <a:srgbClr val="212529"/>
                </a:solidFill>
                <a:effectLst/>
                <a:highlight>
                  <a:srgbClr val="FFFFFF"/>
                </a:highlight>
                <a:latin typeface="-apple-system"/>
              </a:rPr>
              <a:t> and to burp them to allow the accumulated air under pressure in the pleural space to escape,</a:t>
            </a:r>
            <a:r>
              <a:rPr lang="en-US" b="0" i="0" baseline="30000" dirty="0">
                <a:solidFill>
                  <a:srgbClr val="212529"/>
                </a:solidFill>
                <a:effectLst/>
                <a:highlight>
                  <a:srgbClr val="FFFFFF"/>
                </a:highlight>
                <a:latin typeface="-apple-system"/>
              </a:rPr>
              <a:t>35</a:t>
            </a:r>
            <a:r>
              <a:rPr lang="en-US" b="0" i="0" dirty="0">
                <a:solidFill>
                  <a:srgbClr val="212529"/>
                </a:solidFill>
                <a:effectLst/>
                <a:highlight>
                  <a:srgbClr val="FFFFFF"/>
                </a:highlight>
                <a:latin typeface="-apple-system"/>
              </a:rPr>
              <a:t> when a tension pneumothorax is suspected. Even if chest seals are vented, they can become obstructed with clotted blood and not function effectively.</a:t>
            </a:r>
            <a:r>
              <a:rPr lang="en-US" b="0" i="0" baseline="30000" dirty="0">
                <a:solidFill>
                  <a:srgbClr val="212529"/>
                </a:solidFill>
                <a:effectLst/>
                <a:highlight>
                  <a:srgbClr val="FFFFFF"/>
                </a:highlight>
                <a:latin typeface="-apple-system"/>
              </a:rPr>
              <a:t>36</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Proper positioning can be important since needle decompression of the chest (NDC) may not be successful if the tip of the needle rests in a blood-filled region of the pleural space, rather than an air-filled space. A theoretical advantage to performing NDC in the sitting position is that blood in the chest cavity would move to a dependent position and cause air to rise to the most superior location in the pleural space. But there are many tactical or clinical situations when this is ill-advised. So, most casualties should be maintained in the supine position or in the recovery position.</a:t>
            </a:r>
            <a:r>
              <a:rPr lang="en-US" b="0" i="0" baseline="30000" dirty="0">
                <a:solidFill>
                  <a:srgbClr val="212529"/>
                </a:solidFill>
                <a:effectLst/>
                <a:highlight>
                  <a:srgbClr val="FFFFFF"/>
                </a:highlight>
                <a:latin typeface="-apple-system"/>
              </a:rPr>
              <a:t>37</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During Vietnam, tension pneumothorax was a leading cause of death, but NDC was not used as a treatment option.</a:t>
            </a:r>
            <a:r>
              <a:rPr lang="en-US" b="0" i="0" baseline="30000" dirty="0">
                <a:solidFill>
                  <a:srgbClr val="212529"/>
                </a:solidFill>
                <a:effectLst/>
                <a:highlight>
                  <a:srgbClr val="FFFFFF"/>
                </a:highlight>
                <a:latin typeface="-apple-system"/>
              </a:rPr>
              <a:t>38</a:t>
            </a:r>
            <a:r>
              <a:rPr lang="en-US" b="0" i="0" dirty="0">
                <a:solidFill>
                  <a:srgbClr val="212529"/>
                </a:solidFill>
                <a:effectLst/>
                <a:highlight>
                  <a:srgbClr val="FFFFFF"/>
                </a:highlight>
                <a:latin typeface="-apple-system"/>
              </a:rPr>
              <a:t> In the early 1980s, Dr. Norman McSwain was one of the pioneers of using needle decompression for tension pneumothorax,</a:t>
            </a:r>
            <a:r>
              <a:rPr lang="en-US" b="0" i="0" baseline="30000" dirty="0">
                <a:solidFill>
                  <a:srgbClr val="212529"/>
                </a:solidFill>
                <a:effectLst/>
                <a:highlight>
                  <a:srgbClr val="FFFFFF"/>
                </a:highlight>
                <a:latin typeface="-apple-system"/>
              </a:rPr>
              <a:t>39</a:t>
            </a:r>
            <a:r>
              <a:rPr lang="en-US" b="0" i="0" dirty="0">
                <a:solidFill>
                  <a:srgbClr val="212529"/>
                </a:solidFill>
                <a:effectLst/>
                <a:highlight>
                  <a:srgbClr val="FFFFFF"/>
                </a:highlight>
                <a:latin typeface="-apple-system"/>
              </a:rPr>
              <a:t> and by the initial TCCC Guidelines in 1996, NDC was the recommended treatment for tension pneumothorax.</a:t>
            </a:r>
            <a:r>
              <a:rPr lang="en-US" b="0" i="0" baseline="30000" dirty="0">
                <a:solidFill>
                  <a:srgbClr val="212529"/>
                </a:solidFill>
                <a:effectLst/>
                <a:highlight>
                  <a:srgbClr val="FFFFFF"/>
                </a:highlight>
                <a:latin typeface="-apple-system"/>
              </a:rPr>
              <a:t>40</a:t>
            </a:r>
            <a:r>
              <a:rPr lang="en-US" b="0" i="0" dirty="0">
                <a:solidFill>
                  <a:srgbClr val="212529"/>
                </a:solidFill>
                <a:effectLst/>
                <a:highlight>
                  <a:srgbClr val="FFFFFF"/>
                </a:highlight>
                <a:latin typeface="-apple-system"/>
              </a:rPr>
              <a:t> Since then, multiple studies have shown its efficacy in preventing progression, and even death.</a:t>
            </a:r>
            <a:r>
              <a:rPr lang="en-US" b="0" i="0" baseline="30000" dirty="0">
                <a:solidFill>
                  <a:srgbClr val="212529"/>
                </a:solidFill>
                <a:effectLst/>
                <a:highlight>
                  <a:srgbClr val="FFFFFF"/>
                </a:highlight>
                <a:latin typeface="-apple-system"/>
              </a:rPr>
              <a:t>41, 42, 43</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Needle length is an important consideration in the NDC procedure.</a:t>
            </a:r>
            <a:r>
              <a:rPr lang="en-US" b="0" i="0" baseline="30000" dirty="0">
                <a:solidFill>
                  <a:srgbClr val="212529"/>
                </a:solidFill>
                <a:effectLst/>
                <a:highlight>
                  <a:srgbClr val="FFFFFF"/>
                </a:highlight>
                <a:latin typeface="-apple-system"/>
              </a:rPr>
              <a:t>44</a:t>
            </a:r>
            <a:r>
              <a:rPr lang="en-US" b="0" i="0" dirty="0">
                <a:solidFill>
                  <a:srgbClr val="212529"/>
                </a:solidFill>
                <a:effectLst/>
                <a:highlight>
                  <a:srgbClr val="FFFFFF"/>
                </a:highlight>
                <a:latin typeface="-apple-system"/>
              </a:rPr>
              <a:t> Prior to 2008, a 2-inch needle was recommended. But CT studies and clinical reports have noted that 2-inch needles are too short to reliably penetrate the chest wall and enter the pleural space,</a:t>
            </a:r>
            <a:r>
              <a:rPr lang="en-US" b="0" i="0" baseline="30000" dirty="0">
                <a:solidFill>
                  <a:srgbClr val="212529"/>
                </a:solidFill>
                <a:effectLst/>
                <a:highlight>
                  <a:srgbClr val="FFFFFF"/>
                </a:highlight>
                <a:latin typeface="-apple-system"/>
              </a:rPr>
              <a:t>45, 46</a:t>
            </a:r>
            <a:r>
              <a:rPr lang="en-US" b="0" i="0" dirty="0">
                <a:solidFill>
                  <a:srgbClr val="212529"/>
                </a:solidFill>
                <a:effectLst/>
                <a:highlight>
                  <a:srgbClr val="FFFFFF"/>
                </a:highlight>
                <a:latin typeface="-apple-system"/>
              </a:rPr>
              <a:t> and therefore should not be used for NDC; and two U.S. combat-related fatalities were identified in which 2-inch needles failed to penetrate the chest wall and the casualties died with an unrelieved tension pneumothorax.</a:t>
            </a:r>
            <a:r>
              <a:rPr lang="en-US" b="0" i="0" baseline="30000" dirty="0">
                <a:solidFill>
                  <a:srgbClr val="212529"/>
                </a:solidFill>
                <a:effectLst/>
                <a:highlight>
                  <a:srgbClr val="FFFFFF"/>
                </a:highlight>
                <a:latin typeface="-apple-system"/>
              </a:rPr>
              <a:t>47</a:t>
            </a:r>
            <a:r>
              <a:rPr lang="en-US" b="0" i="0" dirty="0">
                <a:solidFill>
                  <a:srgbClr val="212529"/>
                </a:solidFill>
                <a:effectLst/>
                <a:highlight>
                  <a:srgbClr val="FFFFFF"/>
                </a:highlight>
                <a:latin typeface="-apple-system"/>
              </a:rPr>
              <a:t> Both the U.S. Army</a:t>
            </a:r>
            <a:r>
              <a:rPr lang="en-US" b="0" i="0" baseline="30000" dirty="0">
                <a:solidFill>
                  <a:srgbClr val="212529"/>
                </a:solidFill>
                <a:effectLst/>
                <a:highlight>
                  <a:srgbClr val="FFFFFF"/>
                </a:highlight>
                <a:latin typeface="-apple-system"/>
              </a:rPr>
              <a:t>48</a:t>
            </a:r>
            <a:r>
              <a:rPr lang="en-US" b="0" i="0" dirty="0">
                <a:solidFill>
                  <a:srgbClr val="212529"/>
                </a:solidFill>
                <a:effectLst/>
                <a:highlight>
                  <a:srgbClr val="FFFFFF"/>
                </a:highlight>
                <a:latin typeface="-apple-system"/>
              </a:rPr>
              <a:t> and the CoTCCC</a:t>
            </a:r>
            <a:r>
              <a:rPr lang="en-US" b="0" i="0" baseline="30000" dirty="0">
                <a:solidFill>
                  <a:srgbClr val="212529"/>
                </a:solidFill>
                <a:effectLst/>
                <a:highlight>
                  <a:srgbClr val="FFFFFF"/>
                </a:highlight>
                <a:latin typeface="-apple-system"/>
              </a:rPr>
              <a:t>49</a:t>
            </a:r>
            <a:r>
              <a:rPr lang="en-US" b="0" i="0" dirty="0">
                <a:solidFill>
                  <a:srgbClr val="212529"/>
                </a:solidFill>
                <a:effectLst/>
                <a:highlight>
                  <a:srgbClr val="FFFFFF"/>
                </a:highlight>
                <a:latin typeface="-apple-system"/>
              </a:rPr>
              <a:t> modified their recommendations for NDC to call for a 3.25-inch (8 cm) needle, and the 3.25-inch, 14-gauge needle was also recommended for use in the wilderness setting.</a:t>
            </a:r>
            <a:r>
              <a:rPr lang="en-US" b="0" i="0" baseline="30000" dirty="0">
                <a:solidFill>
                  <a:srgbClr val="212529"/>
                </a:solidFill>
                <a:effectLst/>
                <a:highlight>
                  <a:srgbClr val="FFFFFF"/>
                </a:highlight>
                <a:latin typeface="-apple-system"/>
              </a:rPr>
              <a:t>50</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level of evidence supporting the guidance for tension pneumothorax management in the tactical environment is based on Clinical Consensus, Expert Opinion, and discussion.</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19</a:t>
            </a:fld>
            <a:endParaRPr lang="en-US"/>
          </a:p>
        </p:txBody>
      </p:sp>
    </p:spTree>
    <p:extLst>
      <p:ext uri="{BB962C8B-B14F-4D97-AF65-F5344CB8AC3E}">
        <p14:creationId xmlns:p14="http://schemas.microsoft.com/office/powerpoint/2010/main" val="372623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Two sites are approved for performing a needle decompression of the chest (NDC). One is an anterior site, at the 2nd intercostal space (ICS) in the midclavicular line (MCL), and the other is a lateral site, at the 5th intercostal space in the anterior axillary line (AAL).</a:t>
            </a:r>
          </a:p>
          <a:p>
            <a:pPr algn="l"/>
            <a:r>
              <a:rPr lang="en-US" b="0" i="0" dirty="0">
                <a:solidFill>
                  <a:srgbClr val="212529"/>
                </a:solidFill>
                <a:effectLst/>
                <a:highlight>
                  <a:srgbClr val="FFFFFF"/>
                </a:highlight>
                <a:latin typeface="-apple-system"/>
              </a:rPr>
              <a:t>The optimal site for performing a NDC has been a topic of debate for several years. A prior CoTCCC review identified no prospective trials or retrospective case series that compared the complication rate from NDC at the anterior site to the lateral site, although studies found in that review suggested that the proximity of the heart and great vessels increase the risk associated with use of the anterior site.</a:t>
            </a:r>
            <a:r>
              <a:rPr lang="en-US" b="0" i="0" baseline="30000" dirty="0">
                <a:solidFill>
                  <a:srgbClr val="212529"/>
                </a:solidFill>
                <a:effectLst/>
                <a:highlight>
                  <a:srgbClr val="FFFFFF"/>
                </a:highlight>
                <a:latin typeface="-apple-system"/>
              </a:rPr>
              <a:t>51</a:t>
            </a:r>
            <a:r>
              <a:rPr lang="en-US" b="0" i="0" dirty="0">
                <a:solidFill>
                  <a:srgbClr val="212529"/>
                </a:solidFill>
                <a:effectLst/>
                <a:highlight>
                  <a:srgbClr val="FFFFFF"/>
                </a:highlight>
                <a:latin typeface="-apple-system"/>
              </a:rPr>
              <a:t>  Also, some studies found that prehospital personnel often perform the anterior NDC more medially than recommended, thereby putting the heart and great vessels at increased risk,</a:t>
            </a:r>
            <a:r>
              <a:rPr lang="en-US" b="0" i="0" baseline="30000" dirty="0">
                <a:solidFill>
                  <a:srgbClr val="212529"/>
                </a:solidFill>
                <a:effectLst/>
                <a:highlight>
                  <a:srgbClr val="FFFFFF"/>
                </a:highlight>
                <a:latin typeface="-apple-system"/>
              </a:rPr>
              <a:t>52,53</a:t>
            </a:r>
            <a:r>
              <a:rPr lang="en-US" b="0" i="0" dirty="0">
                <a:solidFill>
                  <a:srgbClr val="212529"/>
                </a:solidFill>
                <a:effectLst/>
                <a:highlight>
                  <a:srgbClr val="FFFFFF"/>
                </a:highlight>
                <a:latin typeface="-apple-system"/>
              </a:rPr>
              <a:t> although no major complications resulting from these NDCs were identified. The lateral site has been proposed by multiple authors as safer and/or associated with a higher success rate than the anterior site.</a:t>
            </a:r>
            <a:r>
              <a:rPr lang="en-US" b="0" i="0" baseline="30000" dirty="0">
                <a:solidFill>
                  <a:srgbClr val="212529"/>
                </a:solidFill>
                <a:effectLst/>
                <a:highlight>
                  <a:srgbClr val="FFFFFF"/>
                </a:highlight>
                <a:latin typeface="-apple-system"/>
              </a:rPr>
              <a:t>54, 55, 56</a:t>
            </a:r>
            <a:r>
              <a:rPr lang="en-US" b="0" i="0" dirty="0">
                <a:solidFill>
                  <a:srgbClr val="212529"/>
                </a:solidFill>
                <a:effectLst/>
                <a:highlight>
                  <a:srgbClr val="FFFFFF"/>
                </a:highlight>
                <a:latin typeface="-apple-system"/>
              </a:rPr>
              <a:t> The lateral site is now recommended as the primary site for NDC as of the 10th Edition of ATLS.</a:t>
            </a:r>
            <a:r>
              <a:rPr lang="en-US" b="0" i="0" baseline="30000" dirty="0">
                <a:solidFill>
                  <a:srgbClr val="212529"/>
                </a:solidFill>
                <a:effectLst/>
                <a:highlight>
                  <a:srgbClr val="FFFFFF"/>
                </a:highlight>
                <a:latin typeface="-apple-system"/>
              </a:rPr>
              <a:t>57</a:t>
            </a:r>
            <a:r>
              <a:rPr lang="en-US" b="0" i="0" dirty="0">
                <a:solidFill>
                  <a:srgbClr val="212529"/>
                </a:solidFill>
                <a:effectLst/>
                <a:highlight>
                  <a:srgbClr val="FFFFFF"/>
                </a:highlight>
                <a:latin typeface="-apple-system"/>
              </a:rPr>
              <a:t> Other studies, however, still recommend or describe the use of the 2nd ICS at the MCL for NDC.</a:t>
            </a:r>
            <a:r>
              <a:rPr lang="en-US" b="0" i="0" baseline="30000" dirty="0">
                <a:solidFill>
                  <a:srgbClr val="212529"/>
                </a:solidFill>
                <a:effectLst/>
                <a:highlight>
                  <a:srgbClr val="FFFFFF"/>
                </a:highlight>
                <a:latin typeface="-apple-system"/>
              </a:rPr>
              <a:t>58, 59, 60</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As a result, the current Guideline NDC recommendation is “Either the 5th intercostal space (ICS) in the anterior axillary line (AAL) or the 2nd ICS in the midclavicular line (MCL) may be used for needle decompression (NDC.) If the anterior (MCL) site is used, do not insert the needle medial to the nipple line.”</a:t>
            </a:r>
            <a:r>
              <a:rPr lang="en-US" b="0" i="0" baseline="30000" dirty="0">
                <a:solidFill>
                  <a:srgbClr val="212529"/>
                </a:solidFill>
                <a:effectLst/>
                <a:highlight>
                  <a:srgbClr val="FFFFFF"/>
                </a:highlight>
                <a:latin typeface="-apple-system"/>
              </a:rPr>
              <a:t>61</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As mentioned, the anterior site is at the 2nd intercostal space in the midclavicular line. Draw an imaginary line at the center of the clavicle, and never attempt an NDC medial to that line or to the nipple to decrease the chances of hitting vascular structures in the mediastinum. The needle should be inserted at a 90-degree angle to the chest wall (and never pointed towards the heart). Neurovascular bundles run along the bottom of the ribs, so the optimal site is just over the top of the 3rd rib. You should always avoid insertion directly under a rib.</a:t>
            </a:r>
          </a:p>
          <a:p>
            <a:pPr algn="l"/>
            <a:r>
              <a:rPr lang="en-US" b="0" i="0" dirty="0">
                <a:solidFill>
                  <a:srgbClr val="212529"/>
                </a:solidFill>
                <a:effectLst/>
                <a:highlight>
                  <a:srgbClr val="FFFFFF"/>
                </a:highlight>
                <a:latin typeface="-apple-system"/>
              </a:rPr>
              <a:t>The lateral site is the 5th intercostal space at the anterior axillary line. The 5th intercostal space is located at the level of the nipple in young, fit males. The nipple level is variable in females – but you can lift the breast and use the level of the inframammary fold as a reliable marker. The AAL is located at approximately the lateral aspect of the pectoralis major muscle, also more easily located in males.</a:t>
            </a:r>
          </a:p>
          <a:p>
            <a:pPr algn="l"/>
            <a:r>
              <a:rPr lang="en-US" b="0" i="0" dirty="0">
                <a:solidFill>
                  <a:srgbClr val="212529"/>
                </a:solidFill>
                <a:effectLst/>
                <a:highlight>
                  <a:srgbClr val="FFFFFF"/>
                </a:highlight>
                <a:latin typeface="-apple-system"/>
              </a:rPr>
              <a:t>Insert the needle/catheter unit all the way to the hub and hold it in place for 5-10 seconds to allow decompression to occur. After the NDC has been performed, remove the needle and leave the catheter in place.</a:t>
            </a:r>
          </a:p>
          <a:p>
            <a:pPr algn="l"/>
            <a:r>
              <a:rPr lang="en-US" b="0" i="0" dirty="0">
                <a:solidFill>
                  <a:srgbClr val="212529"/>
                </a:solidFill>
                <a:effectLst/>
                <a:highlight>
                  <a:srgbClr val="FFFFFF"/>
                </a:highlight>
                <a:latin typeface="-apple-system"/>
              </a:rPr>
              <a:t>The level of evidence supporting the guidance for needle decompression of the chest site selection in the tactical environment is based on retrospective descriptive and qualitative studies.</a:t>
            </a:r>
          </a:p>
        </p:txBody>
      </p:sp>
      <p:sp>
        <p:nvSpPr>
          <p:cNvPr id="4" name="Slide Number Placeholder 3"/>
          <p:cNvSpPr>
            <a:spLocks noGrp="1"/>
          </p:cNvSpPr>
          <p:nvPr>
            <p:ph type="sldNum" sz="quarter" idx="5"/>
          </p:nvPr>
        </p:nvSpPr>
        <p:spPr/>
        <p:txBody>
          <a:bodyPr/>
          <a:lstStyle/>
          <a:p>
            <a:fld id="{BC314710-CFD4-4795-AE20-8350ABDADBD5}" type="slidenum">
              <a:rPr lang="en-US" smtClean="0"/>
              <a:t>20</a:t>
            </a:fld>
            <a:endParaRPr lang="en-US"/>
          </a:p>
        </p:txBody>
      </p:sp>
    </p:spTree>
    <p:extLst>
      <p:ext uri="{BB962C8B-B14F-4D97-AF65-F5344CB8AC3E}">
        <p14:creationId xmlns:p14="http://schemas.microsoft.com/office/powerpoint/2010/main" val="1150566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sites are approved for performing a needle decompression of the chest (NDC). One is an anterior site, at the 2nd intercostal space (ICS) in the midclavicular line (MCL), and the other is a lateral site, at the 5th intercostal space in the anterior axillary line (AAL).</a:t>
            </a:r>
          </a:p>
          <a:p>
            <a:endParaRPr lang="en-US" dirty="0"/>
          </a:p>
          <a:p>
            <a:r>
              <a:rPr lang="en-US" dirty="0"/>
              <a:t>The optimal site for performing a NDC has been a topic of debate for several years. A prior CoTCCC review identified no prospective trials or retrospective case series that compared the complication rate from NDC at the anterior site to the lateral site, although studies found in that review suggested that the proximity of the heart and great vessels increase the risk associated with use of the anterior site.51  Also, some studies found that prehospital personnel often perform the anterior NDC more medially than recommended, thereby putting the heart and great vessels at increased risk,52,53 although no major complications resulting from these NDCs were identified. The lateral site has been proposed by multiple authors as safer and/or associated with a higher success rate than the anterior site.54, 55, 56 The lateral site is now recommended as the primary site for NDC as of the 10th Edition of ATLS.57 Other studies, however, still recommend or describe the use of the 2nd ICS at the MCL for NDC.58, 59, 60</a:t>
            </a:r>
          </a:p>
          <a:p>
            <a:endParaRPr lang="en-US" dirty="0"/>
          </a:p>
          <a:p>
            <a:r>
              <a:rPr lang="en-US" dirty="0"/>
              <a:t>As a result, the current Guideline NDC recommendation is “Either the 5th intercostal space (ICS) in the anterior axillary line (AAL) or the 2nd ICS in the midclavicular line (MCL) may be used for needle decompression (NDC.) If the anterior (MCL) site is used, do not insert the needle medial to the nipple line.”61</a:t>
            </a:r>
          </a:p>
          <a:p>
            <a:endParaRPr lang="en-US" dirty="0"/>
          </a:p>
          <a:p>
            <a:r>
              <a:rPr lang="en-US" dirty="0"/>
              <a:t>As mentioned, the anterior site is at the 2nd intercostal space in the midclavicular line. Draw an imaginary line at the center of the clavicle, and never attempt an NDC medial to that line or to the nipple to decrease the chances of hitting vascular structures in the mediastinum. The needle should be inserted at a 90-degree angle to the chest wall (and never pointed towards the heart). Neurovascular bundles run along the bottom of the ribs, so the optimal site is just over the top of the 3rd rib. You should always avoid insertion directly under a rib.</a:t>
            </a:r>
          </a:p>
          <a:p>
            <a:endParaRPr lang="en-US" dirty="0"/>
          </a:p>
          <a:p>
            <a:r>
              <a:rPr lang="en-US" dirty="0"/>
              <a:t>The lateral site is the 5th intercostal space at the anterior axillary line. The 5th intercostal space is located at the level of the nipple in young, fit males. The nipple level is variable in females – but you can lift the breast and use the level of the inframammary fold as a reliable marker. The AAL is located at approximately the lateral aspect of the pectoralis major muscle, also more easily located in males.</a:t>
            </a:r>
          </a:p>
          <a:p>
            <a:endParaRPr lang="en-US" dirty="0"/>
          </a:p>
          <a:p>
            <a:r>
              <a:rPr lang="en-US" dirty="0"/>
              <a:t>Insert the needle/catheter unit all the way to the hub and hold it in place for 5-10 seconds to allow decompression to occur. After the NDC has been performed, remove the needle and leave the catheter in place.</a:t>
            </a:r>
          </a:p>
          <a:p>
            <a:endParaRPr lang="en-US" dirty="0"/>
          </a:p>
          <a:p>
            <a:r>
              <a:rPr lang="en-US" dirty="0"/>
              <a:t>The level of evidence supporting the guidance for needle decompression of the chest site selection in the tactical environment is based on retrospective descriptive and qualitative studies.</a:t>
            </a:r>
          </a:p>
        </p:txBody>
      </p:sp>
      <p:sp>
        <p:nvSpPr>
          <p:cNvPr id="4" name="Slide Number Placeholder 3"/>
          <p:cNvSpPr>
            <a:spLocks noGrp="1"/>
          </p:cNvSpPr>
          <p:nvPr>
            <p:ph type="sldNum" sz="quarter" idx="5"/>
          </p:nvPr>
        </p:nvSpPr>
        <p:spPr/>
        <p:txBody>
          <a:bodyPr/>
          <a:lstStyle/>
          <a:p>
            <a:fld id="{BC314710-CFD4-4795-AE20-8350ABDADBD5}" type="slidenum">
              <a:rPr lang="en-US" smtClean="0"/>
              <a:t>21</a:t>
            </a:fld>
            <a:endParaRPr lang="en-US"/>
          </a:p>
        </p:txBody>
      </p:sp>
    </p:spTree>
    <p:extLst>
      <p:ext uri="{BB962C8B-B14F-4D97-AF65-F5344CB8AC3E}">
        <p14:creationId xmlns:p14="http://schemas.microsoft.com/office/powerpoint/2010/main" val="591750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signs and symptoms of an unsuccessfully treated or recurrent tension pneumothorax are the same as the initial signs of a tension pneumothorax. In the case of an unsuccessful attempt, the presenting signs and symptoms do not improve, and there may even be the development of newer signs and symptoms. In the case of a recurrence, an initial improvement is seen indicating successful decompression, but then over time, the original or some new signs and symptoms arise.</a:t>
            </a:r>
          </a:p>
          <a:p>
            <a:pPr algn="l"/>
            <a:r>
              <a:rPr lang="en-US" b="0" i="0" dirty="0">
                <a:solidFill>
                  <a:srgbClr val="212529"/>
                </a:solidFill>
                <a:effectLst/>
                <a:highlight>
                  <a:srgbClr val="FFFFFF"/>
                </a:highlight>
                <a:latin typeface="-apple-system"/>
              </a:rPr>
              <a:t>Even if a NDC is initially successful, several things can lead to recurrent findings. The catheter may become dislodged or a kink may prevent it from functioning properly. A clot can form at the opening, or the area of the lung at the site of the catheter may have fluid (or blood) replace air, preventing communication between the trapped air and the outside. This does not mean that the original NDC site will no longer work, in fact, research has indicated that the same site will usually still work.</a:t>
            </a:r>
            <a:r>
              <a:rPr lang="en-US" b="0" i="0" baseline="30000" dirty="0">
                <a:solidFill>
                  <a:srgbClr val="212529"/>
                </a:solidFill>
                <a:effectLst/>
                <a:highlight>
                  <a:srgbClr val="FFFFFF"/>
                </a:highlight>
                <a:latin typeface="-apple-system"/>
              </a:rPr>
              <a:t>63</a:t>
            </a:r>
            <a:r>
              <a:rPr lang="en-US" b="0" i="0" dirty="0">
                <a:solidFill>
                  <a:srgbClr val="212529"/>
                </a:solidFill>
                <a:effectLst/>
                <a:highlight>
                  <a:srgbClr val="FFFFFF"/>
                </a:highlight>
                <a:latin typeface="-apple-system"/>
              </a:rPr>
              <a:t> If there are signs of a recurrent tension pneumothorax, then perform a second NDC near the same site using a new needle/catheter set.</a:t>
            </a:r>
            <a:r>
              <a:rPr lang="en-US" b="0" i="0" baseline="30000" dirty="0">
                <a:solidFill>
                  <a:srgbClr val="212529"/>
                </a:solidFill>
                <a:effectLst/>
                <a:highlight>
                  <a:srgbClr val="FFFFFF"/>
                </a:highlight>
                <a:latin typeface="-apple-system"/>
              </a:rPr>
              <a:t>64</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There are also several reasons why an initial NDC attempt may fail to work. We have already discussed the potential for fluid or blood at the site, but there could be a problem with the needle length, or there might just be a technical problem with the procedure at that site. If it appears the initial NDC was not successful (the casualty’s status does not change or worsens), then move to the alternate site on the same side of the chest and attempt a NDC at that location.</a:t>
            </a:r>
            <a:r>
              <a:rPr lang="en-US" b="0" i="0" baseline="30000" dirty="0">
                <a:solidFill>
                  <a:srgbClr val="212529"/>
                </a:solidFill>
                <a:effectLst/>
                <a:highlight>
                  <a:srgbClr val="FFFFFF"/>
                </a:highlight>
                <a:latin typeface="-apple-system"/>
              </a:rPr>
              <a:t>65</a:t>
            </a:r>
            <a:r>
              <a:rPr lang="en-US" b="0" i="0" dirty="0">
                <a:solidFill>
                  <a:srgbClr val="212529"/>
                </a:solidFill>
                <a:effectLst/>
                <a:highlight>
                  <a:srgbClr val="FFFFFF"/>
                </a:highlight>
                <a:latin typeface="-apple-system"/>
              </a:rPr>
              <a:t> Also, based on the mechanism of injury and physical findings, you may consider whether decompression of the opposite side of the chest may be needed, as well. This is certainly true in cases where the casualty is pulseless and CPR may be considered, as we’ll discuss in a later module, but can also apply to situations where it is not clear which side of the chest might be involved or if both sides are affected.</a:t>
            </a:r>
            <a:r>
              <a:rPr lang="en-US" b="0" i="0" baseline="30000" dirty="0">
                <a:solidFill>
                  <a:srgbClr val="212529"/>
                </a:solidFill>
                <a:effectLst/>
                <a:highlight>
                  <a:srgbClr val="FFFFFF"/>
                </a:highlight>
                <a:latin typeface="-apple-system"/>
              </a:rPr>
              <a:t>66</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If two needle decompressions have been attempted and there has been no clinical improvement, the casualty’s signs and symptoms may be caused by hemorrhagic shock or other conditions. In that case, it is appropriate to turn your attention to the next step in the sequence of care in the TCCC Guidelines – circulation, or the “C” in MARCH.</a:t>
            </a:r>
            <a:r>
              <a:rPr lang="en-US" b="0" i="0" baseline="30000" dirty="0">
                <a:solidFill>
                  <a:srgbClr val="212529"/>
                </a:solidFill>
                <a:effectLst/>
                <a:highlight>
                  <a:srgbClr val="FFFFFF"/>
                </a:highlight>
                <a:latin typeface="-apple-system"/>
              </a:rPr>
              <a:t>67</a:t>
            </a:r>
            <a:r>
              <a:rPr lang="en-US" b="0" i="0" dirty="0">
                <a:solidFill>
                  <a:srgbClr val="212529"/>
                </a:solidFill>
                <a:effectLst/>
                <a:highlight>
                  <a:srgbClr val="FFFFFF"/>
                </a:highlight>
                <a:latin typeface="-apple-system"/>
              </a:rPr>
              <a:t> You may return to reassess the respiratory status once you have finished your primary tactical trauma assessment and treatments.</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22</a:t>
            </a:fld>
            <a:endParaRPr lang="en-US"/>
          </a:p>
        </p:txBody>
      </p:sp>
    </p:spTree>
    <p:extLst>
      <p:ext uri="{BB962C8B-B14F-4D97-AF65-F5344CB8AC3E}">
        <p14:creationId xmlns:p14="http://schemas.microsoft.com/office/powerpoint/2010/main" val="29806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This module will focus on assessing and managing respiratory issues in Tactical Field Care (TFC), including the recognition and treatment of one of the leading preventable causes of death on the battlefield, tension pneumothorax.</a:t>
            </a:r>
          </a:p>
          <a:p>
            <a:pPr algn="l"/>
            <a:r>
              <a:rPr lang="en-US" b="0" i="0" dirty="0">
                <a:solidFill>
                  <a:srgbClr val="212529"/>
                </a:solidFill>
                <a:effectLst/>
                <a:highlight>
                  <a:srgbClr val="FFFFFF"/>
                </a:highlight>
                <a:latin typeface="-apple-system"/>
              </a:rPr>
              <a:t>As a Combat Paramedic/Provider, you might be the first medical provider to care for the casualty and initiate more advanced treatments, but it is also very possible that you will be providing oversight to other medics or assuming care from another responder. As a result, it is important that you understand the roles and responsibilities of the nonmedical personnel (All Service Members (ASM), Combat Lifesaver (CLS), or the Combat Medic/Corpsman (CMC)) who may be assessing casualties and providing care/assisting in treating respiratory problems in the prehospital environment.</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2</a:t>
            </a:fld>
            <a:endParaRPr lang="en-US"/>
          </a:p>
        </p:txBody>
      </p:sp>
    </p:spTree>
    <p:extLst>
      <p:ext uri="{BB962C8B-B14F-4D97-AF65-F5344CB8AC3E}">
        <p14:creationId xmlns:p14="http://schemas.microsoft.com/office/powerpoint/2010/main" val="3022592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sng" dirty="0">
                <a:solidFill>
                  <a:srgbClr val="212529"/>
                </a:solidFill>
                <a:effectLst/>
                <a:highlight>
                  <a:srgbClr val="FFFFFF"/>
                </a:highlight>
                <a:latin typeface="-apple-system"/>
              </a:rPr>
              <a:t>If the measures taken in the circulation step of the MARCH sequence still do not lead to improvement in the casualty status, an unrelieved tension pneumothorax should be suspected.</a:t>
            </a:r>
            <a:endParaRPr lang="en-US" b="0" i="0" dirty="0">
              <a:solidFill>
                <a:srgbClr val="212529"/>
              </a:solidFill>
              <a:effectLst/>
              <a:highlight>
                <a:srgbClr val="FFFFFF"/>
              </a:highlight>
              <a:latin typeface="-apple-system"/>
            </a:endParaRPr>
          </a:p>
          <a:p>
            <a:pPr algn="l"/>
            <a:r>
              <a:rPr lang="en-US" b="1" i="0" dirty="0">
                <a:solidFill>
                  <a:srgbClr val="197278"/>
                </a:solidFill>
                <a:effectLst/>
                <a:highlight>
                  <a:srgbClr val="FFFFFF"/>
                </a:highlight>
                <a:latin typeface="-apple-system"/>
              </a:rPr>
              <a:t>Indications</a:t>
            </a:r>
          </a:p>
          <a:p>
            <a:pPr algn="l"/>
            <a:r>
              <a:rPr lang="en-US" b="0" i="0" dirty="0">
                <a:solidFill>
                  <a:srgbClr val="212529"/>
                </a:solidFill>
                <a:effectLst/>
                <a:highlight>
                  <a:srgbClr val="FFFFFF"/>
                </a:highlight>
                <a:latin typeface="-apple-system"/>
              </a:rPr>
              <a:t>Since the casualty will have had two failed NDCs by this point, more definitive measures may be needed to treat the suspected tension pneumothorax.</a:t>
            </a:r>
            <a:r>
              <a:rPr lang="en-US" b="0" i="0" baseline="30000" dirty="0">
                <a:solidFill>
                  <a:srgbClr val="212529"/>
                </a:solidFill>
                <a:effectLst/>
                <a:highlight>
                  <a:srgbClr val="FFFFFF"/>
                </a:highlight>
                <a:latin typeface="-apple-system"/>
              </a:rPr>
              <a:t>68</a:t>
            </a:r>
            <a:r>
              <a:rPr lang="en-US" b="0" i="0" dirty="0">
                <a:solidFill>
                  <a:srgbClr val="212529"/>
                </a:solidFill>
                <a:effectLst/>
                <a:highlight>
                  <a:srgbClr val="FFFFFF"/>
                </a:highlight>
                <a:latin typeface="-apple-system"/>
              </a:rPr>
              <a:t> Obstructive shock can occur when the compressed vessels from a tension pneumothorax prevents the return of blood to the heart,</a:t>
            </a:r>
            <a:r>
              <a:rPr lang="en-US" b="0" i="0" baseline="30000" dirty="0">
                <a:solidFill>
                  <a:srgbClr val="212529"/>
                </a:solidFill>
                <a:effectLst/>
                <a:highlight>
                  <a:srgbClr val="FFFFFF"/>
                </a:highlight>
                <a:latin typeface="-apple-system"/>
              </a:rPr>
              <a:t>69</a:t>
            </a:r>
            <a:r>
              <a:rPr lang="en-US" b="0" i="0" dirty="0">
                <a:solidFill>
                  <a:srgbClr val="212529"/>
                </a:solidFill>
                <a:effectLst/>
                <a:highlight>
                  <a:srgbClr val="FFFFFF"/>
                </a:highlight>
                <a:latin typeface="-apple-system"/>
              </a:rPr>
              <a:t> exacerbating any hemorrhagic shock that might be happening simultaneously; and the lack of response to resuscitation leads to it being called refractory shock, a topic discussed again in module 10.</a:t>
            </a:r>
          </a:p>
          <a:p>
            <a:pPr algn="l"/>
            <a:r>
              <a:rPr lang="en-US" b="0" i="0" dirty="0">
                <a:solidFill>
                  <a:srgbClr val="212529"/>
                </a:solidFill>
                <a:effectLst/>
                <a:highlight>
                  <a:srgbClr val="FFFFFF"/>
                </a:highlight>
                <a:latin typeface="-apple-system"/>
              </a:rPr>
              <a:t>One option is to perform a simple finger thoracostomy to ensure that the pleural cavity has been successfully entered and decompressed.</a:t>
            </a:r>
            <a:r>
              <a:rPr lang="en-US" b="0" i="0" baseline="30000" dirty="0">
                <a:solidFill>
                  <a:srgbClr val="212529"/>
                </a:solidFill>
                <a:effectLst/>
                <a:highlight>
                  <a:srgbClr val="FFFFFF"/>
                </a:highlight>
                <a:latin typeface="-apple-system"/>
              </a:rPr>
              <a:t>70</a:t>
            </a:r>
            <a:r>
              <a:rPr lang="en-US" b="0" i="0" dirty="0">
                <a:solidFill>
                  <a:srgbClr val="212529"/>
                </a:solidFill>
                <a:effectLst/>
                <a:highlight>
                  <a:srgbClr val="FFFFFF"/>
                </a:highlight>
                <a:latin typeface="-apple-system"/>
              </a:rPr>
              <a:t> In a prior CoTCCC review, no evidence was identified that a finger thoracostomy (without chest tube insertion) will continue to remain patent and continue to prevent tension pneumothorax in the presence of an ongoing air leak,</a:t>
            </a:r>
            <a:r>
              <a:rPr lang="en-US" b="0" i="0" baseline="30000" dirty="0">
                <a:solidFill>
                  <a:srgbClr val="212529"/>
                </a:solidFill>
                <a:effectLst/>
                <a:highlight>
                  <a:srgbClr val="FFFFFF"/>
                </a:highlight>
                <a:latin typeface="-apple-system"/>
              </a:rPr>
              <a:t>71</a:t>
            </a:r>
            <a:r>
              <a:rPr lang="en-US" b="0" i="0" dirty="0">
                <a:solidFill>
                  <a:srgbClr val="212529"/>
                </a:solidFill>
                <a:effectLst/>
                <a:highlight>
                  <a:srgbClr val="FFFFFF"/>
                </a:highlight>
                <a:latin typeface="-apple-system"/>
              </a:rPr>
              <a:t> so, repeat finger thoracostomy or tube thoracostomy might be necessary.</a:t>
            </a:r>
          </a:p>
          <a:p>
            <a:pPr algn="l"/>
            <a:r>
              <a:rPr lang="en-US" b="0" i="0" dirty="0">
                <a:solidFill>
                  <a:srgbClr val="212529"/>
                </a:solidFill>
                <a:effectLst/>
                <a:highlight>
                  <a:srgbClr val="FFFFFF"/>
                </a:highlight>
                <a:latin typeface="-apple-system"/>
              </a:rPr>
              <a:t>Do not perform a finger thoracostomy or chest tube insertion prior to attempting an NDC, as studies have shown that in the tactical field setting, placing chest tubes as an initial procedure for tension pneumothorax has not been associated with increased survivability when compared to needle decompressions and routine monitoring.</a:t>
            </a:r>
            <a:r>
              <a:rPr lang="en-US" b="0" i="0" baseline="30000" dirty="0">
                <a:solidFill>
                  <a:srgbClr val="212529"/>
                </a:solidFill>
                <a:effectLst/>
                <a:highlight>
                  <a:srgbClr val="FFFFFF"/>
                </a:highlight>
                <a:latin typeface="-apple-system"/>
              </a:rPr>
              <a:t>72</a:t>
            </a:r>
            <a:endParaRPr lang="en-US" b="0" i="0" dirty="0">
              <a:solidFill>
                <a:srgbClr val="212529"/>
              </a:solidFill>
              <a:effectLst/>
              <a:highlight>
                <a:srgbClr val="FFFFFF"/>
              </a:highlight>
              <a:latin typeface="-apple-system"/>
            </a:endParaRPr>
          </a:p>
          <a:p>
            <a:pPr algn="l"/>
            <a:r>
              <a:rPr lang="en-US" b="1" i="0" dirty="0">
                <a:solidFill>
                  <a:srgbClr val="FFFFFF"/>
                </a:solidFill>
                <a:effectLst/>
                <a:highlight>
                  <a:srgbClr val="F16536"/>
                </a:highlight>
                <a:latin typeface="-apple-system"/>
              </a:rPr>
              <a:t>NOTE: </a:t>
            </a:r>
            <a:endParaRPr lang="en-US" b="0" i="0" dirty="0">
              <a:solidFill>
                <a:srgbClr val="FFFFFF"/>
              </a:solidFill>
              <a:effectLst/>
              <a:highlight>
                <a:srgbClr val="F16536"/>
              </a:highlight>
              <a:latin typeface="-apple-system"/>
            </a:endParaRPr>
          </a:p>
          <a:p>
            <a:pPr algn="l">
              <a:buFont typeface="Arial" panose="020B0604020202020204" pitchFamily="34" charset="0"/>
              <a:buChar char="•"/>
            </a:pPr>
            <a:r>
              <a:rPr lang="en-US" b="0" i="0" dirty="0">
                <a:solidFill>
                  <a:srgbClr val="212529"/>
                </a:solidFill>
                <a:effectLst/>
                <a:highlight>
                  <a:srgbClr val="FEEFEB"/>
                </a:highlight>
                <a:latin typeface="-apple-system"/>
              </a:rPr>
              <a:t>Placement of an NDC may require placement of a chest tube in casualty depending on the injury and frequency of repeating the NDC</a:t>
            </a:r>
          </a:p>
          <a:p>
            <a:pPr algn="l"/>
            <a:r>
              <a:rPr lang="en-US" b="1" i="0" dirty="0">
                <a:solidFill>
                  <a:srgbClr val="197278"/>
                </a:solidFill>
                <a:effectLst/>
                <a:highlight>
                  <a:srgbClr val="FFFFFF"/>
                </a:highlight>
                <a:latin typeface="-apple-system"/>
              </a:rPr>
              <a:t>Considerations</a:t>
            </a:r>
          </a:p>
          <a:p>
            <a:pPr algn="l"/>
            <a:r>
              <a:rPr lang="en-US" b="0" i="0" dirty="0">
                <a:solidFill>
                  <a:srgbClr val="212529"/>
                </a:solidFill>
                <a:effectLst/>
                <a:highlight>
                  <a:srgbClr val="FFFFFF"/>
                </a:highlight>
                <a:latin typeface="-apple-system"/>
              </a:rPr>
              <a:t>Untreated or unrecognized tension pneumothorax may progress to cardiac arrest if not treated with a NDC and finger/tube thoracostomy. This may need to be repeated due to the skin covering the incision. If one side has been treated and the casualty does not respond, consider decompressing the opposite side of the chest based on the mechanism of injury and physical findings.</a:t>
            </a:r>
            <a:r>
              <a:rPr lang="en-US" b="0" i="0" baseline="30000" dirty="0">
                <a:solidFill>
                  <a:srgbClr val="212529"/>
                </a:solidFill>
                <a:effectLst/>
                <a:highlight>
                  <a:srgbClr val="FFFFFF"/>
                </a:highlight>
                <a:latin typeface="-apple-system"/>
              </a:rPr>
              <a:t>73</a:t>
            </a:r>
            <a:endParaRPr lang="en-US" b="0" i="0" dirty="0">
              <a:solidFill>
                <a:srgbClr val="212529"/>
              </a:solidFill>
              <a:effectLst/>
              <a:highlight>
                <a:srgbClr val="FFFFFF"/>
              </a:highlight>
              <a:latin typeface="-apple-system"/>
            </a:endParaRPr>
          </a:p>
          <a:p>
            <a:pPr algn="l"/>
            <a:r>
              <a:rPr lang="en-US" b="1" i="0" dirty="0">
                <a:solidFill>
                  <a:srgbClr val="197278"/>
                </a:solidFill>
                <a:effectLst/>
                <a:highlight>
                  <a:srgbClr val="FFFFFF"/>
                </a:highlight>
                <a:latin typeface="-apple-system"/>
              </a:rPr>
              <a:t>Limitations</a:t>
            </a:r>
          </a:p>
          <a:p>
            <a:pPr algn="l"/>
            <a:r>
              <a:rPr lang="en-US" b="0" i="0" dirty="0">
                <a:solidFill>
                  <a:srgbClr val="212529"/>
                </a:solidFill>
                <a:effectLst/>
                <a:highlight>
                  <a:srgbClr val="FFFFFF"/>
                </a:highlight>
                <a:latin typeface="-apple-system"/>
              </a:rPr>
              <a:t>As Combat Paramedics/Providers, you have the appropriate skills, experience, equipment, and authorization to perform these two more invasive procedures; but very few of your supporting Combat Medics or Corpsmen will be properly trained. And continuous retraining and familiarization is vital for success. A 2017 study found that the complication rate for tube thoracostomy was significantly higher when the procedure was performed by interns (17%) than when performed by resident physicians (7%).</a:t>
            </a:r>
            <a:r>
              <a:rPr lang="en-US" b="0" i="0" baseline="30000" dirty="0">
                <a:solidFill>
                  <a:srgbClr val="212529"/>
                </a:solidFill>
                <a:effectLst/>
                <a:highlight>
                  <a:srgbClr val="FFFFFF"/>
                </a:highlight>
                <a:latin typeface="-apple-system"/>
              </a:rPr>
              <a:t>74</a:t>
            </a:r>
            <a:r>
              <a:rPr lang="en-US" b="0" i="0" dirty="0">
                <a:solidFill>
                  <a:srgbClr val="212529"/>
                </a:solidFill>
                <a:effectLst/>
                <a:highlight>
                  <a:srgbClr val="FFFFFF"/>
                </a:highlight>
                <a:latin typeface="-apple-system"/>
              </a:rPr>
              <a:t> Chest tube size no difference using smaller or larger bore.</a:t>
            </a:r>
          </a:p>
          <a:p>
            <a:pPr algn="l"/>
            <a:r>
              <a:rPr lang="en-US" b="0" i="0" dirty="0">
                <a:solidFill>
                  <a:srgbClr val="212529"/>
                </a:solidFill>
                <a:effectLst/>
                <a:highlight>
                  <a:srgbClr val="FFFFFF"/>
                </a:highlight>
                <a:latin typeface="-apple-system"/>
              </a:rPr>
              <a:t>Additionally, as chest tubes utilize Heimlich valves, adequate suction may not be possible if mechanical suction or a water seal, such as a Pleurevac, is not available. The size used for chest tubes does not impact clinically relevant outcomes.</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24</a:t>
            </a:fld>
            <a:endParaRPr lang="en-US"/>
          </a:p>
        </p:txBody>
      </p:sp>
    </p:spTree>
    <p:extLst>
      <p:ext uri="{BB962C8B-B14F-4D97-AF65-F5344CB8AC3E}">
        <p14:creationId xmlns:p14="http://schemas.microsoft.com/office/powerpoint/2010/main" val="864390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 finger thoracostomy is performed by making an incision at the lateral NDC site (the 5th ICS at the AAL), using blunt dissection to enter the pleural space, and inserting a gloved finger in the chest cavity to allow decompression.</a:t>
            </a:r>
            <a:r>
              <a:rPr lang="en-US" b="0" i="0" baseline="30000" dirty="0">
                <a:solidFill>
                  <a:srgbClr val="212529"/>
                </a:solidFill>
                <a:effectLst/>
                <a:highlight>
                  <a:srgbClr val="FFFFFF"/>
                </a:highlight>
                <a:latin typeface="-apple-system"/>
              </a:rPr>
              <a:t>75</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 second option is that of a tube thoracostomy or chest tube. Chest tubes are inserted at the same lateral NDC site,</a:t>
            </a:r>
            <a:r>
              <a:rPr lang="en-US" b="0" i="0" baseline="30000" dirty="0">
                <a:solidFill>
                  <a:srgbClr val="212529"/>
                </a:solidFill>
                <a:effectLst/>
                <a:highlight>
                  <a:srgbClr val="FFFFFF"/>
                </a:highlight>
                <a:latin typeface="-apple-system"/>
              </a:rPr>
              <a:t>76</a:t>
            </a:r>
            <a:r>
              <a:rPr lang="en-US" b="0" i="0" dirty="0">
                <a:solidFill>
                  <a:srgbClr val="212529"/>
                </a:solidFill>
                <a:effectLst/>
                <a:highlight>
                  <a:srgbClr val="FFFFFF"/>
                </a:highlight>
                <a:latin typeface="-apple-system"/>
              </a:rPr>
              <a:t> using a similar process to the finger thoracostomy, and will drain blood or fluid from the chest as well as definitively decompress any tension pneumothorax that may be present. They should stay patent and functioning as long as they do not become dislodged. A Heimlich valve, if available, will also improve efficacy by acting as a one-way valve. The use of chest tubes in the prehospital setting, especially on the battlefield, is a topic that has been discussed at length in the literature.</a:t>
            </a:r>
            <a:r>
              <a:rPr lang="en-US" b="0" i="0" baseline="30000" dirty="0">
                <a:solidFill>
                  <a:srgbClr val="212529"/>
                </a:solidFill>
                <a:effectLst/>
                <a:highlight>
                  <a:srgbClr val="FFFFFF"/>
                </a:highlight>
                <a:latin typeface="-apple-system"/>
              </a:rPr>
              <a:t>77, 78, 79</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Like cricothyroidotomies, local anesthetic prior to a finger or tube thoracotomy is highly advised but may not be feasible due to the condition of the casualty. This will be discussed more during the hands-on skill stations.</a:t>
            </a:r>
          </a:p>
          <a:p>
            <a:pPr algn="l"/>
            <a:r>
              <a:rPr lang="en-US" b="0" i="0" dirty="0">
                <a:solidFill>
                  <a:srgbClr val="212529"/>
                </a:solidFill>
                <a:effectLst/>
                <a:highlight>
                  <a:srgbClr val="FFFFFF"/>
                </a:highlight>
                <a:latin typeface="-apple-system"/>
              </a:rPr>
              <a:t>As Combat Paramedics/Providers, you have the appropriate skills, experience, equipment, and authorization to perform these two more invasive procedures; but very few of your supporting Combat Medics or Corpsmen will be properly trained. And continuous retraining and familiarization is vital for success. A 2017 study found that the complication rate for tube thoracostomy was significantly higher when the procedure was performed by interns (17%) than when performed by resident physicians (7%).</a:t>
            </a:r>
            <a:r>
              <a:rPr lang="en-US" b="0" i="0" baseline="30000" dirty="0">
                <a:solidFill>
                  <a:srgbClr val="212529"/>
                </a:solidFill>
                <a:effectLst/>
                <a:highlight>
                  <a:srgbClr val="FFFFFF"/>
                </a:highlight>
                <a:latin typeface="-apple-system"/>
              </a:rPr>
              <a:t>80</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Do not perform a finger thoracostomy or chest tube insertion prior to attempting an NDC, as studies have shown that in the tactical field setting, placing chest tubes as an initial procedure for tension pneumothorax has not been associated with increased survivability when compared to needle decompressions and routine monitoring.</a:t>
            </a:r>
            <a:r>
              <a:rPr lang="en-US" b="0" i="0" baseline="30000" dirty="0">
                <a:solidFill>
                  <a:srgbClr val="212529"/>
                </a:solidFill>
                <a:effectLst/>
                <a:highlight>
                  <a:srgbClr val="FFFFFF"/>
                </a:highlight>
                <a:latin typeface="-apple-system"/>
              </a:rPr>
              <a:t>81</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Also, depending on the mechanism of injury and signs, an injury to the other side of the chest may be suspected and require decompression.</a:t>
            </a:r>
            <a:r>
              <a:rPr lang="en-US" b="0" i="0" baseline="30000" dirty="0">
                <a:solidFill>
                  <a:srgbClr val="212529"/>
                </a:solidFill>
                <a:effectLst/>
                <a:highlight>
                  <a:srgbClr val="FFFFFF"/>
                </a:highlight>
                <a:latin typeface="-apple-system"/>
              </a:rPr>
              <a:t>82</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level of evidence supporting the guidance for finger and tube thoracostomy in the tactical environment is based on a retrospective observational study.</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25</a:t>
            </a:fld>
            <a:endParaRPr lang="en-US"/>
          </a:p>
        </p:txBody>
      </p:sp>
    </p:spTree>
    <p:extLst>
      <p:ext uri="{BB962C8B-B14F-4D97-AF65-F5344CB8AC3E}">
        <p14:creationId xmlns:p14="http://schemas.microsoft.com/office/powerpoint/2010/main" val="1221152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Study the CPP Module 8 Finger Thoracostomy Skill Card.</a:t>
            </a:r>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26</a:t>
            </a:fld>
            <a:endParaRPr lang="en-US"/>
          </a:p>
        </p:txBody>
      </p:sp>
    </p:spTree>
    <p:extLst>
      <p:ext uri="{BB962C8B-B14F-4D97-AF65-F5344CB8AC3E}">
        <p14:creationId xmlns:p14="http://schemas.microsoft.com/office/powerpoint/2010/main" val="464198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The following skill cards will demonstrate and help you practice performing needle decompression of the chest, finger thoracostomy, and tube thoracostomy.  </a:t>
            </a:r>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30</a:t>
            </a:fld>
            <a:endParaRPr lang="en-US"/>
          </a:p>
        </p:txBody>
      </p:sp>
    </p:spTree>
    <p:extLst>
      <p:ext uri="{BB962C8B-B14F-4D97-AF65-F5344CB8AC3E}">
        <p14:creationId xmlns:p14="http://schemas.microsoft.com/office/powerpoint/2010/main" val="3515347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The thoracic trauma management strategies reviewed in this module are supported by a wide range of evidence.</a:t>
            </a:r>
          </a:p>
          <a:p>
            <a:pPr algn="l"/>
            <a:r>
              <a:rPr lang="en-US" b="0" i="0" dirty="0">
                <a:solidFill>
                  <a:srgbClr val="212529"/>
                </a:solidFill>
                <a:effectLst/>
                <a:highlight>
                  <a:srgbClr val="FFFFFF"/>
                </a:highlight>
                <a:latin typeface="-apple-system"/>
              </a:rPr>
              <a:t>The recognition and treatment of open pneumothorax using chest seals as a primary intervention is supported by retrospective reviews and several descriptive research studies, offering a moderate to high level of support to the recommendations. The data supporting the use of vented chest seals as a primary intervention isn’t quite as well studied, but the evidence supporting that recommendation is still moderate.</a:t>
            </a:r>
          </a:p>
          <a:p>
            <a:pPr algn="l"/>
            <a:r>
              <a:rPr lang="en-US" b="0" i="0" dirty="0">
                <a:solidFill>
                  <a:srgbClr val="212529"/>
                </a:solidFill>
                <a:effectLst/>
                <a:highlight>
                  <a:srgbClr val="FFFFFF"/>
                </a:highlight>
                <a:latin typeface="-apple-system"/>
              </a:rPr>
              <a:t>The research and experiences in management of tension pneumothorax using needle decompression of the chest is even greater, both in the military and civilian prehospital communities, and reaches the level of high evidence of support for current recommendations. However, the evidence supporting NDC site selection is less robust and considered moderate, without a clear level of support to any one recommended site, resulting in the guidance to use either site.</a:t>
            </a:r>
          </a:p>
          <a:p>
            <a:pPr algn="l"/>
            <a:r>
              <a:rPr lang="en-US" b="0" i="0" dirty="0">
                <a:solidFill>
                  <a:srgbClr val="212529"/>
                </a:solidFill>
                <a:effectLst/>
                <a:highlight>
                  <a:srgbClr val="FFFFFF"/>
                </a:highlight>
                <a:latin typeface="-apple-system"/>
              </a:rPr>
              <a:t>And lastly, the evidence supporting the use of finger or tube thoracostomy in a field environment is low to moderate. There is a relative lack of research on the topic, and the reviews have not been very powerful given the low numbers of cases reported in the literature. There is probably a benefit of the current recommendation, but the evidence remains low to moderate.</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32</a:t>
            </a:fld>
            <a:endParaRPr lang="en-US"/>
          </a:p>
        </p:txBody>
      </p:sp>
    </p:spTree>
    <p:extLst>
      <p:ext uri="{BB962C8B-B14F-4D97-AF65-F5344CB8AC3E}">
        <p14:creationId xmlns:p14="http://schemas.microsoft.com/office/powerpoint/2010/main" val="696459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Evidence-based recommendations and guidance are the result of a careful review of studies and discussion by a panel of subject matter experts. For TCCC, the subject matter expert panels include both Committee on TCCC members, and select invited subject matter experts from within both the military and civilian community, based on the specific interest area.</a:t>
            </a:r>
          </a:p>
          <a:p>
            <a:pPr algn="l"/>
            <a:r>
              <a:rPr lang="en-US" b="1" i="0" dirty="0">
                <a:solidFill>
                  <a:srgbClr val="197278"/>
                </a:solidFill>
                <a:effectLst/>
                <a:highlight>
                  <a:srgbClr val="FFFFFF"/>
                </a:highlight>
                <a:latin typeface="-apple-system"/>
              </a:rPr>
              <a:t>Why the AHA Classification System?</a:t>
            </a:r>
          </a:p>
          <a:p>
            <a:pPr algn="l"/>
            <a:r>
              <a:rPr lang="en-US" b="0" i="0" dirty="0">
                <a:solidFill>
                  <a:srgbClr val="212529"/>
                </a:solidFill>
                <a:effectLst/>
                <a:highlight>
                  <a:srgbClr val="FFFFFF"/>
                </a:highlight>
                <a:latin typeface="-apple-system"/>
              </a:rPr>
              <a:t>The level of evidence classification combines an objective description of the existence and the types of studies supporting the recommendation and expert consensus, according to 1 of the following 3 categories:</a:t>
            </a:r>
            <a:r>
              <a:rPr lang="en-US" b="0" i="0" baseline="30000" dirty="0">
                <a:solidFill>
                  <a:srgbClr val="212529"/>
                </a:solidFill>
                <a:effectLst/>
                <a:highlight>
                  <a:srgbClr val="FFFFFF"/>
                </a:highlight>
                <a:latin typeface="-apple-system"/>
              </a:rPr>
              <a:t>83</a:t>
            </a:r>
            <a:r>
              <a:rPr lang="en-US" b="0" i="0" dirty="0">
                <a:solidFill>
                  <a:srgbClr val="212529"/>
                </a:solidFill>
                <a:effectLst/>
                <a:highlight>
                  <a:srgbClr val="FFFFFF"/>
                </a:highlight>
                <a:latin typeface="-apple-system"/>
              </a:rPr>
              <a:t> </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A:</a:t>
            </a:r>
            <a:r>
              <a:rPr lang="en-US" b="0" i="0" dirty="0">
                <a:solidFill>
                  <a:srgbClr val="212529"/>
                </a:solidFill>
                <a:effectLst/>
                <a:highlight>
                  <a:srgbClr val="FFFFFF"/>
                </a:highlight>
                <a:latin typeface="-apple-system"/>
              </a:rPr>
              <a:t> recommendation based on evidence from multiple randomized trials or meta-analyses</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B:</a:t>
            </a:r>
            <a:r>
              <a:rPr lang="en-US" b="0" i="0" dirty="0">
                <a:solidFill>
                  <a:srgbClr val="212529"/>
                </a:solidFill>
                <a:effectLst/>
                <a:highlight>
                  <a:srgbClr val="FFFFFF"/>
                </a:highlight>
                <a:latin typeface="-apple-system"/>
              </a:rPr>
              <a:t> recommendation based on evidence from a single randomized trial or nonrandomized studies</a:t>
            </a:r>
          </a:p>
          <a:p>
            <a:pPr algn="l">
              <a:buFont typeface="Arial" panose="020B0604020202020204" pitchFamily="34" charset="0"/>
              <a:buChar char="•"/>
            </a:pPr>
            <a:r>
              <a:rPr lang="en-US" b="1" i="0" dirty="0">
                <a:solidFill>
                  <a:srgbClr val="212529"/>
                </a:solidFill>
                <a:effectLst/>
                <a:highlight>
                  <a:srgbClr val="FFFFFF"/>
                </a:highlight>
                <a:latin typeface="-apple-system"/>
              </a:rPr>
              <a:t>Level of evidence C:</a:t>
            </a:r>
            <a:r>
              <a:rPr lang="en-US" b="0" i="0" dirty="0">
                <a:solidFill>
                  <a:srgbClr val="212529"/>
                </a:solidFill>
                <a:effectLst/>
                <a:highlight>
                  <a:srgbClr val="FFFFFF"/>
                </a:highlight>
                <a:latin typeface="-apple-system"/>
              </a:rPr>
              <a:t> recommendation based on expert opinion, case studies, or standards of care.</a:t>
            </a:r>
          </a:p>
          <a:p>
            <a:pPr algn="l"/>
            <a:r>
              <a:rPr lang="en-US" b="0" i="0" dirty="0">
                <a:solidFill>
                  <a:srgbClr val="212529"/>
                </a:solidFill>
                <a:effectLst/>
                <a:highlight>
                  <a:srgbClr val="FFFFFF"/>
                </a:highlight>
                <a:latin typeface="-apple-system"/>
              </a:rPr>
              <a:t>The level of evidence recommendations allows readers to quickly glean information on the strength, certainty, and quality of evidence supporting each recommendation. The Level of Evidence (LOE) denotes the confidence in or certainty of the evidence supporting the recommendation, based on the type, size, quality, and consistency of pertinent research findings.</a:t>
            </a:r>
            <a:r>
              <a:rPr lang="en-US" b="0" i="0" baseline="30000" dirty="0">
                <a:solidFill>
                  <a:srgbClr val="212529"/>
                </a:solidFill>
                <a:effectLst/>
                <a:highlight>
                  <a:srgbClr val="FFFFFF"/>
                </a:highlight>
                <a:latin typeface="-apple-system"/>
              </a:rPr>
              <a:t>84</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 recommendation with level of evidence C does not imply that the recommendation is weak. Many important clinical questions addressed in guidelines do not lend themselves to clinical trials. Although, Randomized Clinical Trials are unavailable, there may be a very clear clinical consensus that a particular test or therapy is useful or effective.</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33</a:t>
            </a:fld>
            <a:endParaRPr lang="en-US"/>
          </a:p>
        </p:txBody>
      </p:sp>
    </p:spTree>
    <p:extLst>
      <p:ext uri="{BB962C8B-B14F-4D97-AF65-F5344CB8AC3E}">
        <p14:creationId xmlns:p14="http://schemas.microsoft.com/office/powerpoint/2010/main" val="2628690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Respiration assessment and management is a vital Tactical Field Care skill that includes recognition and treatment of tension pneumothorax, one of the most common causes of preventable death on the battlefield. </a:t>
            </a:r>
          </a:p>
          <a:p>
            <a:pPr algn="l"/>
            <a:r>
              <a:rPr lang="en-US" b="0" i="0" dirty="0">
                <a:solidFill>
                  <a:srgbClr val="212529"/>
                </a:solidFill>
                <a:effectLst/>
                <a:highlight>
                  <a:srgbClr val="FFFFFF"/>
                </a:highlight>
                <a:latin typeface="-apple-system"/>
              </a:rPr>
              <a:t>We began by reviewing the basic concepts and signs and symptoms of respiratory distress and life-threatening chest injuries. Then we discussed open pneumothorax, focusing on the pathophysiology to understand why chest seals are recommended and how they work. We also talked about the evidence supporting the recommendation to use vented chest seals when they are available.</a:t>
            </a:r>
          </a:p>
          <a:p>
            <a:pPr algn="l"/>
            <a:r>
              <a:rPr lang="en-US" b="0" i="0" dirty="0">
                <a:solidFill>
                  <a:srgbClr val="212529"/>
                </a:solidFill>
                <a:effectLst/>
                <a:highlight>
                  <a:srgbClr val="FFFFFF"/>
                </a:highlight>
                <a:latin typeface="-apple-system"/>
              </a:rPr>
              <a:t>Afterward, we reviewed tension pneumothorax and how to recognize it, as well as the effects it has on an injured casualty. We talked about treatment with chest seals when present, but also about the importance of needle decompression of the chest and the sites available to us when performing a NDC.</a:t>
            </a:r>
          </a:p>
          <a:p>
            <a:pPr algn="l"/>
            <a:r>
              <a:rPr lang="en-US" b="0" i="0" dirty="0">
                <a:solidFill>
                  <a:srgbClr val="212529"/>
                </a:solidFill>
                <a:effectLst/>
                <a:highlight>
                  <a:srgbClr val="FFFFFF"/>
                </a:highlight>
                <a:latin typeface="-apple-system"/>
              </a:rPr>
              <a:t>We also discussed what to do for unsuccessful NDC attempts and recurrent tension pneumothorax symptoms, including the use of finger and/or tube thoracostomies by providers trained and authorized to perform those procedures.</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34</a:t>
            </a:fld>
            <a:endParaRPr lang="en-US"/>
          </a:p>
        </p:txBody>
      </p:sp>
    </p:spTree>
    <p:extLst>
      <p:ext uri="{BB962C8B-B14F-4D97-AF65-F5344CB8AC3E}">
        <p14:creationId xmlns:p14="http://schemas.microsoft.com/office/powerpoint/2010/main" val="856209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97278"/>
                </a:solidFill>
                <a:effectLst/>
                <a:highlight>
                  <a:srgbClr val="FFFFFF"/>
                </a:highlight>
                <a:latin typeface="-apple-system"/>
              </a:rPr>
              <a:t>Answers</a:t>
            </a:r>
          </a:p>
          <a:p>
            <a:pPr algn="l"/>
            <a:r>
              <a:rPr lang="en-US" b="1" i="0" dirty="0">
                <a:solidFill>
                  <a:srgbClr val="197278"/>
                </a:solidFill>
                <a:effectLst/>
                <a:highlight>
                  <a:srgbClr val="FFFFFF"/>
                </a:highlight>
                <a:latin typeface="-apple-system"/>
              </a:rPr>
              <a:t>What is tension pneumothorax?</a:t>
            </a:r>
          </a:p>
          <a:p>
            <a:pPr algn="l">
              <a:buFont typeface="Arial" panose="020B0604020202020204" pitchFamily="34" charset="0"/>
              <a:buChar char="•"/>
            </a:pPr>
            <a:r>
              <a:rPr lang="en-US" b="0" i="0" dirty="0">
                <a:solidFill>
                  <a:srgbClr val="212529"/>
                </a:solidFill>
                <a:effectLst/>
                <a:highlight>
                  <a:srgbClr val="FFFFFF"/>
                </a:highlight>
                <a:latin typeface="-apple-system"/>
              </a:rPr>
              <a:t>As a tension pneumothorax develops, air enters the chest cavity through the wound with every inspiration, but doesn’t leave with expiration and is trapped, so every breath adds more air to the air space inside the rib cage and outside the lung, and the pressure inside the chest builds up and causes the lung to collapse.</a:t>
            </a:r>
          </a:p>
          <a:p>
            <a:pPr algn="l">
              <a:buFont typeface="Arial" panose="020B0604020202020204" pitchFamily="34" charset="0"/>
              <a:buChar char="•"/>
            </a:pPr>
            <a:r>
              <a:rPr lang="en-US" b="0" i="0" dirty="0">
                <a:solidFill>
                  <a:srgbClr val="212529"/>
                </a:solidFill>
                <a:effectLst/>
                <a:highlight>
                  <a:srgbClr val="FFFFFF"/>
                </a:highlight>
                <a:latin typeface="-apple-system"/>
              </a:rPr>
              <a:t>Injured lung tissue acts as a one-way valve, trapping more and more air between the lung and the chest wall.</a:t>
            </a:r>
          </a:p>
          <a:p>
            <a:pPr algn="l">
              <a:buFont typeface="Arial" panose="020B0604020202020204" pitchFamily="34" charset="0"/>
              <a:buChar char="•"/>
            </a:pPr>
            <a:r>
              <a:rPr lang="en-US" b="0" i="0" dirty="0">
                <a:solidFill>
                  <a:srgbClr val="212529"/>
                </a:solidFill>
                <a:effectLst/>
                <a:highlight>
                  <a:srgbClr val="FFFFFF"/>
                </a:highlight>
                <a:latin typeface="-apple-system"/>
              </a:rPr>
              <a:t>Pressure builds up and compresses both lungs and the heart. </a:t>
            </a:r>
          </a:p>
          <a:p>
            <a:pPr algn="l"/>
            <a:r>
              <a:rPr lang="en-US" b="1" i="0" dirty="0">
                <a:solidFill>
                  <a:srgbClr val="197278"/>
                </a:solidFill>
                <a:effectLst/>
                <a:highlight>
                  <a:srgbClr val="FFFFFF"/>
                </a:highlight>
                <a:latin typeface="-apple-system"/>
              </a:rPr>
              <a:t>How should you treat an open chest wound?</a:t>
            </a:r>
          </a:p>
          <a:p>
            <a:pPr algn="l">
              <a:buFont typeface="Arial" panose="020B0604020202020204" pitchFamily="34" charset="0"/>
              <a:buChar char="•"/>
            </a:pPr>
            <a:r>
              <a:rPr lang="en-US" b="0" i="0" dirty="0">
                <a:solidFill>
                  <a:srgbClr val="212529"/>
                </a:solidFill>
                <a:effectLst/>
                <a:highlight>
                  <a:srgbClr val="FFFFFF"/>
                </a:highlight>
                <a:latin typeface="-apple-system"/>
              </a:rPr>
              <a:t>Treat open chest wounds by applying a vented chest seal completely over the wound during expiration.  </a:t>
            </a:r>
          </a:p>
          <a:p>
            <a:pPr algn="l"/>
            <a:r>
              <a:rPr lang="en-US" b="1" i="0" dirty="0">
                <a:solidFill>
                  <a:srgbClr val="197278"/>
                </a:solidFill>
                <a:effectLst/>
                <a:highlight>
                  <a:srgbClr val="FFFFFF"/>
                </a:highlight>
                <a:latin typeface="-apple-system"/>
              </a:rPr>
              <a:t>Where is the proper incision and placement for a finger thoracostomy?</a:t>
            </a:r>
          </a:p>
          <a:p>
            <a:pPr algn="l">
              <a:buFont typeface="Arial" panose="020B0604020202020204" pitchFamily="34" charset="0"/>
              <a:buChar char="•"/>
            </a:pPr>
            <a:r>
              <a:rPr lang="en-US" b="0" i="0" dirty="0">
                <a:solidFill>
                  <a:srgbClr val="212529"/>
                </a:solidFill>
                <a:effectLst/>
                <a:highlight>
                  <a:srgbClr val="FFFFFF"/>
                </a:highlight>
                <a:latin typeface="-apple-system"/>
              </a:rPr>
              <a:t>A finger thoracostomy is performed by making an incision at the lateral NDC site (the 5th ICS at the AAL), using blunt dissection to enter the pleural space, and inserting a gloved finger in the chest cavity to allow decompression.</a:t>
            </a:r>
          </a:p>
          <a:p>
            <a:pPr algn="l"/>
            <a:r>
              <a:rPr lang="en-US" b="1" i="0" dirty="0">
                <a:solidFill>
                  <a:srgbClr val="197278"/>
                </a:solidFill>
                <a:effectLst/>
                <a:highlight>
                  <a:srgbClr val="FFFFFF"/>
                </a:highlight>
                <a:latin typeface="-apple-system"/>
              </a:rPr>
              <a:t>What should you do if you suspect a casualty has a tension pneumothorax?</a:t>
            </a:r>
          </a:p>
          <a:p>
            <a:pPr algn="l">
              <a:buFont typeface="Arial" panose="020B0604020202020204" pitchFamily="34" charset="0"/>
              <a:buChar char="•"/>
            </a:pPr>
            <a:r>
              <a:rPr lang="en-US" b="0" i="0" dirty="0">
                <a:solidFill>
                  <a:srgbClr val="212529"/>
                </a:solidFill>
                <a:effectLst/>
                <a:highlight>
                  <a:srgbClr val="FFFFFF"/>
                </a:highlight>
                <a:latin typeface="-apple-system"/>
              </a:rPr>
              <a:t>If a chest seal is in place, burp the seal.</a:t>
            </a:r>
          </a:p>
          <a:p>
            <a:pPr algn="l">
              <a:buFont typeface="Arial" panose="020B0604020202020204" pitchFamily="34" charset="0"/>
              <a:buChar char="•"/>
            </a:pPr>
            <a:r>
              <a:rPr lang="en-US" b="0" i="0" dirty="0">
                <a:solidFill>
                  <a:srgbClr val="212529"/>
                </a:solidFill>
                <a:effectLst/>
                <a:highlight>
                  <a:srgbClr val="FFFFFF"/>
                </a:highlight>
                <a:latin typeface="-apple-system"/>
              </a:rPr>
              <a:t>If there is no improvement after burping the seal perform a needle decompression of the chest.</a:t>
            </a:r>
          </a:p>
          <a:p>
            <a:pPr algn="l"/>
            <a:r>
              <a:rPr lang="en-US" b="1" i="0" dirty="0">
                <a:solidFill>
                  <a:srgbClr val="197278"/>
                </a:solidFill>
                <a:effectLst/>
                <a:highlight>
                  <a:srgbClr val="FFFFFF"/>
                </a:highlight>
                <a:latin typeface="-apple-system"/>
              </a:rPr>
              <a:t>What are the three types of injuries that can cause a tension pneumothorax? </a:t>
            </a:r>
          </a:p>
          <a:p>
            <a:pPr algn="l">
              <a:buFont typeface="Arial" panose="020B0604020202020204" pitchFamily="34" charset="0"/>
              <a:buChar char="•"/>
            </a:pPr>
            <a:r>
              <a:rPr lang="en-US" b="0" i="0" dirty="0">
                <a:solidFill>
                  <a:srgbClr val="212529"/>
                </a:solidFill>
                <a:effectLst/>
                <a:highlight>
                  <a:srgbClr val="FFFFFF"/>
                </a:highlight>
                <a:latin typeface="-apple-system"/>
              </a:rPr>
              <a:t>Tension Pneumothorax can result from significant torso trauma, blunt trauma, or blast injuries.</a:t>
            </a:r>
          </a:p>
        </p:txBody>
      </p:sp>
      <p:sp>
        <p:nvSpPr>
          <p:cNvPr id="4" name="Slide Number Placeholder 3"/>
          <p:cNvSpPr>
            <a:spLocks noGrp="1"/>
          </p:cNvSpPr>
          <p:nvPr>
            <p:ph type="sldNum" sz="quarter" idx="5"/>
          </p:nvPr>
        </p:nvSpPr>
        <p:spPr/>
        <p:txBody>
          <a:bodyPr/>
          <a:lstStyle/>
          <a:p>
            <a:fld id="{BC314710-CFD4-4795-AE20-8350ABDADBD5}" type="slidenum">
              <a:rPr lang="en-US" smtClean="0"/>
              <a:t>35</a:t>
            </a:fld>
            <a:endParaRPr lang="en-US"/>
          </a:p>
        </p:txBody>
      </p:sp>
    </p:spTree>
    <p:extLst>
      <p:ext uri="{BB962C8B-B14F-4D97-AF65-F5344CB8AC3E}">
        <p14:creationId xmlns:p14="http://schemas.microsoft.com/office/powerpoint/2010/main" val="1389712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baseline="30000" dirty="0">
                <a:solidFill>
                  <a:srgbClr val="212529"/>
                </a:solidFill>
                <a:effectLst/>
                <a:highlight>
                  <a:srgbClr val="FFFFFF"/>
                </a:highlight>
                <a:latin typeface="-apple-system"/>
              </a:rPr>
              <a:t>1</a:t>
            </a:r>
            <a:r>
              <a:rPr lang="en-US" b="0" i="0" dirty="0">
                <a:solidFill>
                  <a:srgbClr val="212529"/>
                </a:solidFill>
                <a:effectLst/>
                <a:highlight>
                  <a:srgbClr val="FFFFFF"/>
                </a:highlight>
                <a:latin typeface="-apple-system"/>
              </a:rPr>
              <a:t> Shebl E, Burns B. Respiratory Failure. [Updated 2021 Nov 26]. In: StatPearls [Internet]. Treasure Island (FL): StatPearls Publishing; 2022 Jan-. Available from: </a:t>
            </a:r>
            <a:r>
              <a:rPr lang="en-US" b="0" i="0" u="none" strike="noStrike" dirty="0">
                <a:solidFill>
                  <a:srgbClr val="007BFF"/>
                </a:solidFill>
                <a:effectLst/>
                <a:highlight>
                  <a:srgbClr val="FFFFFF"/>
                </a:highlight>
                <a:latin typeface="-apple-system"/>
                <a:hlinkClick r:id="rId3"/>
              </a:rPr>
              <a:t>https://www.ncbi.nlm.nih.gov/books/NBK526127/</a:t>
            </a:r>
            <a:r>
              <a:rPr lang="en-US" b="0" i="0" dirty="0">
                <a:solidFill>
                  <a:srgbClr val="212529"/>
                </a:solidFill>
                <a:effectLst/>
                <a:highlight>
                  <a:srgbClr val="FFFFFF"/>
                </a:highlight>
                <a:latin typeface="-apple-system"/>
              </a:rPr>
              <a:t>; accessed 20 Mar 22.</a:t>
            </a:r>
          </a:p>
          <a:p>
            <a:pPr algn="l"/>
            <a:r>
              <a:rPr lang="en-US" b="0" i="0" baseline="30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Yamamoto L, Schroeder C, Morley D, Beliveau C. Thoracic trauma: the deadly dozen. Crit Care Nurs Q. 2005 Jan-Mar;28(1): 22-40.</a:t>
            </a:r>
          </a:p>
          <a:p>
            <a:pPr algn="l"/>
            <a:r>
              <a:rPr lang="en-US" b="0" i="0" baseline="30000" dirty="0">
                <a:solidFill>
                  <a:srgbClr val="212529"/>
                </a:solidFill>
                <a:effectLst/>
                <a:highlight>
                  <a:srgbClr val="FFFFFF"/>
                </a:highlight>
                <a:latin typeface="-apple-system"/>
              </a:rPr>
              <a:t>3</a:t>
            </a:r>
            <a:r>
              <a:rPr lang="en-US" b="0" i="0" dirty="0">
                <a:solidFill>
                  <a:srgbClr val="212529"/>
                </a:solidFill>
                <a:effectLst/>
                <a:highlight>
                  <a:srgbClr val="FFFFFF"/>
                </a:highlight>
                <a:latin typeface="-apple-system"/>
              </a:rPr>
              <a:t> Ludwig C, Koryllos A. Management of chest trauma. J Thorac Dis. 2017 Apr;9(Suppl 3): S172-S177.</a:t>
            </a:r>
          </a:p>
          <a:p>
            <a:pPr algn="l"/>
            <a:r>
              <a:rPr lang="en-US" b="0" i="0" baseline="30000" dirty="0">
                <a:solidFill>
                  <a:srgbClr val="212529"/>
                </a:solidFill>
                <a:effectLst/>
                <a:highlight>
                  <a:srgbClr val="FFFFFF"/>
                </a:highlight>
                <a:latin typeface="-apple-system"/>
              </a:rPr>
              <a:t>4</a:t>
            </a:r>
            <a:r>
              <a:rPr lang="en-US" b="0" i="0" dirty="0">
                <a:solidFill>
                  <a:srgbClr val="212529"/>
                </a:solidFill>
                <a:effectLst/>
                <a:highlight>
                  <a:srgbClr val="FFFFFF"/>
                </a:highlight>
                <a:latin typeface="-apple-system"/>
              </a:rPr>
              <a:t> Jain A, Sekusky AL, Burns B. Penetrating Chest Trauma. [Updated 2021 Jul 28]. In: StatPearls [Internet]. Treasure Island (FL): StatPearls Publishing; 2022 Jan-. Available from: https://www.ncbi.nlm.nih.gov/books/NBK535444/; accessed on 20 Mar 22.</a:t>
            </a:r>
          </a:p>
          <a:p>
            <a:pPr algn="l"/>
            <a:r>
              <a:rPr lang="en-US" b="0" i="0" baseline="30000" dirty="0">
                <a:solidFill>
                  <a:srgbClr val="212529"/>
                </a:solidFill>
                <a:effectLst/>
                <a:highlight>
                  <a:srgbClr val="FFFFFF"/>
                </a:highlight>
                <a:latin typeface="-apple-system"/>
              </a:rPr>
              <a:t>5</a:t>
            </a:r>
            <a:r>
              <a:rPr lang="en-US" b="0" i="0" dirty="0">
                <a:solidFill>
                  <a:srgbClr val="212529"/>
                </a:solidFill>
                <a:effectLst/>
                <a:highlight>
                  <a:srgbClr val="FFFFFF"/>
                </a:highlight>
                <a:latin typeface="-apple-system"/>
              </a:rPr>
              <a:t> Mohan P, Mohan R. Management of Warfare Chest Injuries. Med J Armed Forces India. 2010;66(4): 329-332.</a:t>
            </a:r>
          </a:p>
          <a:p>
            <a:pPr algn="l"/>
            <a:r>
              <a:rPr lang="en-US" b="0" i="0" baseline="30000" dirty="0">
                <a:solidFill>
                  <a:srgbClr val="212529"/>
                </a:solidFill>
                <a:effectLst/>
                <a:highlight>
                  <a:srgbClr val="FFFFFF"/>
                </a:highlight>
                <a:latin typeface="-apple-system"/>
              </a:rPr>
              <a:t>6</a:t>
            </a:r>
            <a:r>
              <a:rPr lang="en-US" b="0" i="0" dirty="0">
                <a:solidFill>
                  <a:srgbClr val="212529"/>
                </a:solidFill>
                <a:effectLst/>
                <a:highlight>
                  <a:srgbClr val="FFFFFF"/>
                </a:highlight>
                <a:latin typeface="-apple-system"/>
              </a:rPr>
              <a:t> Dolley F, Brewer L. Chest injuries. Ann Surg. 1942:116: 668–686.</a:t>
            </a:r>
          </a:p>
          <a:p>
            <a:pPr algn="l"/>
            <a:r>
              <a:rPr lang="en-US" b="0" i="0" baseline="30000" dirty="0">
                <a:solidFill>
                  <a:srgbClr val="212529"/>
                </a:solidFill>
                <a:effectLst/>
                <a:highlight>
                  <a:srgbClr val="FFFFFF"/>
                </a:highlight>
                <a:latin typeface="-apple-system"/>
              </a:rPr>
              <a:t>7</a:t>
            </a:r>
            <a:r>
              <a:rPr lang="en-US" b="0" i="0" dirty="0">
                <a:solidFill>
                  <a:srgbClr val="212529"/>
                </a:solidFill>
                <a:effectLst/>
                <a:highlight>
                  <a:srgbClr val="FFFFFF"/>
                </a:highlight>
                <a:latin typeface="-apple-system"/>
              </a:rPr>
              <a:t> McKnight CL, Burns B. Pneumothorax. [Updated 2021 Aug 11]. In: StatPearls [Internet]. Treasure Island (FL): StatPearls Publishing; 2022 Jan-. Available from: </a:t>
            </a:r>
            <a:r>
              <a:rPr lang="en-US" b="0" i="0" u="none" strike="noStrike" dirty="0">
                <a:solidFill>
                  <a:srgbClr val="007BFF"/>
                </a:solidFill>
                <a:effectLst/>
                <a:highlight>
                  <a:srgbClr val="FFFFFF"/>
                </a:highlight>
                <a:latin typeface="-apple-system"/>
                <a:hlinkClick r:id="rId4"/>
              </a:rPr>
              <a:t>https://www.ncbi.nlm.nih.gov/books/NBK441885/</a:t>
            </a:r>
            <a:r>
              <a:rPr lang="en-US" b="0" i="0" dirty="0">
                <a:solidFill>
                  <a:srgbClr val="212529"/>
                </a:solidFill>
                <a:effectLst/>
                <a:highlight>
                  <a:srgbClr val="FFFFFF"/>
                </a:highlight>
                <a:latin typeface="-apple-system"/>
              </a:rPr>
              <a:t>; accessed 20 Mar 22.</a:t>
            </a:r>
          </a:p>
          <a:p>
            <a:pPr algn="l"/>
            <a:r>
              <a:rPr lang="en-US" b="0" i="0" baseline="30000" dirty="0">
                <a:solidFill>
                  <a:srgbClr val="212529"/>
                </a:solidFill>
                <a:effectLst/>
                <a:highlight>
                  <a:srgbClr val="FFFFFF"/>
                </a:highlight>
                <a:latin typeface="-apple-system"/>
              </a:rPr>
              <a:t>8</a:t>
            </a:r>
            <a:r>
              <a:rPr lang="en-US" b="0" i="0" dirty="0">
                <a:solidFill>
                  <a:srgbClr val="212529"/>
                </a:solidFill>
                <a:effectLst/>
                <a:highlight>
                  <a:srgbClr val="FFFFFF"/>
                </a:highlight>
                <a:latin typeface="-apple-system"/>
              </a:rPr>
              <a:t> Kuhajda I, Zarogoulidis K, Kougioumtzi I, et al. Penetrating trauma. </a:t>
            </a:r>
            <a:r>
              <a:rPr lang="en-US" b="0" i="1" dirty="0">
                <a:solidFill>
                  <a:srgbClr val="212529"/>
                </a:solidFill>
                <a:effectLst/>
                <a:highlight>
                  <a:srgbClr val="FFFFFF"/>
                </a:highlight>
                <a:latin typeface="-apple-system"/>
              </a:rPr>
              <a:t>J Thorac Dis</a:t>
            </a:r>
            <a:r>
              <a:rPr lang="en-US" b="0" i="0" dirty="0">
                <a:solidFill>
                  <a:srgbClr val="212529"/>
                </a:solidFill>
                <a:effectLst/>
                <a:highlight>
                  <a:srgbClr val="FFFFFF"/>
                </a:highlight>
                <a:latin typeface="-apple-system"/>
              </a:rPr>
              <a:t>. 2014;6(Suppl 4): S461-S465.</a:t>
            </a:r>
          </a:p>
          <a:p>
            <a:pPr algn="l"/>
            <a:r>
              <a:rPr lang="en-US" b="0" i="0" baseline="30000" dirty="0">
                <a:solidFill>
                  <a:srgbClr val="212529"/>
                </a:solidFill>
                <a:effectLst/>
                <a:highlight>
                  <a:srgbClr val="FFFFFF"/>
                </a:highlight>
                <a:latin typeface="-apple-system"/>
              </a:rPr>
              <a:t>9</a:t>
            </a:r>
            <a:r>
              <a:rPr lang="en-US" b="0" i="0" dirty="0">
                <a:solidFill>
                  <a:srgbClr val="212529"/>
                </a:solidFill>
                <a:effectLst/>
                <a:highlight>
                  <a:srgbClr val="FFFFFF"/>
                </a:highlight>
                <a:latin typeface="-apple-system"/>
              </a:rPr>
              <a:t> Prehospital Trauma Life Support, Military 9th Edition, 15 Oct 2019, page 792.</a:t>
            </a:r>
          </a:p>
          <a:p>
            <a:pPr algn="l"/>
            <a:r>
              <a:rPr lang="en-US" b="0" i="0" baseline="30000" dirty="0">
                <a:solidFill>
                  <a:srgbClr val="212529"/>
                </a:solidFill>
                <a:effectLst/>
                <a:highlight>
                  <a:srgbClr val="FFFFFF"/>
                </a:highlight>
                <a:latin typeface="-apple-system"/>
              </a:rPr>
              <a:t>10</a:t>
            </a:r>
            <a:r>
              <a:rPr lang="en-US" b="0" i="0" dirty="0">
                <a:solidFill>
                  <a:srgbClr val="212529"/>
                </a:solidFill>
                <a:effectLst/>
                <a:highlight>
                  <a:srgbClr val="FFFFFF"/>
                </a:highlight>
                <a:latin typeface="-apple-system"/>
              </a:rPr>
              <a:t> McKnight CL, Burns B. Pneumothorax. [Updated 2021 Aug 11]. In: StatPearls [Internet]. Treasure Island (FL): StatPearls Publishing; 2022 Jan-. Available from: https://www.ncbi.nlm.nih.gov/books/NBK441885/; accessed 20 Mar 22.</a:t>
            </a:r>
          </a:p>
          <a:p>
            <a:pPr algn="l"/>
            <a:r>
              <a:rPr lang="en-US" b="0" i="0" baseline="30000" dirty="0">
                <a:solidFill>
                  <a:srgbClr val="212529"/>
                </a:solidFill>
                <a:effectLst/>
                <a:highlight>
                  <a:srgbClr val="FFFFFF"/>
                </a:highlight>
                <a:latin typeface="-apple-system"/>
              </a:rPr>
              <a:t>11</a:t>
            </a:r>
            <a:r>
              <a:rPr lang="en-US" b="0" i="0" dirty="0">
                <a:solidFill>
                  <a:srgbClr val="212529"/>
                </a:solidFill>
                <a:effectLst/>
                <a:highlight>
                  <a:srgbClr val="FFFFFF"/>
                </a:highlight>
                <a:latin typeface="-apple-system"/>
              </a:rPr>
              <a:t> Baker MS. Creating Order from Chaos: Part I: Triage, Initial Care, and Tactical Considerations in Mass Casualty and Disaster Response. Military Medicine. Volume 172, Issue 3, March 2007: 232–236.</a:t>
            </a:r>
          </a:p>
          <a:p>
            <a:pPr algn="l"/>
            <a:r>
              <a:rPr lang="en-US" b="0" i="0" baseline="30000" dirty="0">
                <a:solidFill>
                  <a:srgbClr val="212529"/>
                </a:solidFill>
                <a:effectLst/>
                <a:highlight>
                  <a:srgbClr val="FFFFFF"/>
                </a:highlight>
                <a:latin typeface="-apple-system"/>
              </a:rPr>
              <a:t>12</a:t>
            </a:r>
            <a:r>
              <a:rPr lang="en-US" b="0" i="0" dirty="0">
                <a:solidFill>
                  <a:srgbClr val="212529"/>
                </a:solidFill>
                <a:effectLst/>
                <a:highlight>
                  <a:srgbClr val="FFFFFF"/>
                </a:highlight>
                <a:latin typeface="-apple-system"/>
              </a:rPr>
              <a:t> Thoracic Trauma Primary Survey. Trauma Victoria Trauma System Practice Guidelines. Available at </a:t>
            </a:r>
            <a:r>
              <a:rPr lang="en-US" b="0" i="0" u="none" strike="noStrike" dirty="0">
                <a:solidFill>
                  <a:srgbClr val="007BFF"/>
                </a:solidFill>
                <a:effectLst/>
                <a:highlight>
                  <a:srgbClr val="FFFFFF"/>
                </a:highlight>
                <a:latin typeface="-apple-system"/>
                <a:hlinkClick r:id="rId5"/>
              </a:rPr>
              <a:t>https://trauma.reach.vic.gov.au/guidelines/thoracic-trauma/primary-survey</a:t>
            </a:r>
            <a:r>
              <a:rPr lang="en-US" b="0" i="0" dirty="0">
                <a:solidFill>
                  <a:srgbClr val="212529"/>
                </a:solidFill>
                <a:effectLst/>
                <a:highlight>
                  <a:srgbClr val="FFFFFF"/>
                </a:highlight>
                <a:latin typeface="-apple-system"/>
              </a:rPr>
              <a:t>; accessed 20 Mar 22.</a:t>
            </a:r>
          </a:p>
          <a:p>
            <a:pPr algn="l"/>
            <a:r>
              <a:rPr lang="en-US" b="0" i="0" baseline="30000" dirty="0">
                <a:solidFill>
                  <a:srgbClr val="212529"/>
                </a:solidFill>
                <a:effectLst/>
                <a:highlight>
                  <a:srgbClr val="FFFFFF"/>
                </a:highlight>
                <a:latin typeface="-apple-system"/>
              </a:rPr>
              <a:t>13</a:t>
            </a:r>
            <a:r>
              <a:rPr lang="en-US" b="0" i="0" dirty="0">
                <a:solidFill>
                  <a:srgbClr val="212529"/>
                </a:solidFill>
                <a:effectLst/>
                <a:highlight>
                  <a:srgbClr val="FFFFFF"/>
                </a:highlight>
                <a:latin typeface="-apple-system"/>
              </a:rPr>
              <a:t> Tactical Combat Casualty Care Guidelines, 15 November 2021, para 5.b., Basic Management Plan for Tactical Field Care; </a:t>
            </a:r>
            <a:r>
              <a:rPr lang="en-US" b="0" i="0" u="none" strike="noStrike" dirty="0">
                <a:solidFill>
                  <a:srgbClr val="007BFF"/>
                </a:solidFill>
                <a:effectLst/>
                <a:highlight>
                  <a:srgbClr val="FFFFFF"/>
                </a:highlight>
                <a:latin typeface="-apple-system"/>
                <a:hlinkClick r:id="rId6"/>
              </a:rPr>
              <a:t>https://deployedmedicine.com/market/31/content/40</a:t>
            </a:r>
            <a:r>
              <a:rPr lang="en-US" b="0" i="0" dirty="0">
                <a:solidFill>
                  <a:srgbClr val="212529"/>
                </a:solidFill>
                <a:effectLst/>
                <a:highlight>
                  <a:srgbClr val="FFFFFF"/>
                </a:highlight>
                <a:latin typeface="-apple-system"/>
              </a:rPr>
              <a:t>, accessed 21 Mar 22.</a:t>
            </a:r>
          </a:p>
          <a:p>
            <a:pPr algn="l"/>
            <a:r>
              <a:rPr lang="en-US" b="0" i="0" baseline="30000" dirty="0">
                <a:solidFill>
                  <a:srgbClr val="212529"/>
                </a:solidFill>
                <a:effectLst/>
                <a:highlight>
                  <a:srgbClr val="FFFFFF"/>
                </a:highlight>
                <a:latin typeface="-apple-system"/>
              </a:rPr>
              <a:t>14</a:t>
            </a:r>
            <a:r>
              <a:rPr lang="en-US" b="0" i="0" dirty="0">
                <a:solidFill>
                  <a:srgbClr val="212529"/>
                </a:solidFill>
                <a:effectLst/>
                <a:highlight>
                  <a:srgbClr val="FFFFFF"/>
                </a:highlight>
                <a:latin typeface="-apple-system"/>
              </a:rPr>
              <a:t> Eastridge BJ, Mabry RL, Seguin P, et al. Death on the Battlefield (2001-2011): implications for the future of combat casualty care. J Trauma Acute Care Surg. 2012;73(6)(suppl 5): S431-S437.</a:t>
            </a:r>
          </a:p>
          <a:p>
            <a:pPr algn="l"/>
            <a:r>
              <a:rPr lang="en-US" b="0" i="0" baseline="30000" dirty="0">
                <a:solidFill>
                  <a:srgbClr val="212529"/>
                </a:solidFill>
                <a:effectLst/>
                <a:highlight>
                  <a:srgbClr val="FFFFFF"/>
                </a:highlight>
                <a:latin typeface="-apple-system"/>
              </a:rPr>
              <a:t>15</a:t>
            </a:r>
            <a:r>
              <a:rPr lang="en-US" b="0" i="0" dirty="0">
                <a:solidFill>
                  <a:srgbClr val="212529"/>
                </a:solidFill>
                <a:effectLst/>
                <a:highlight>
                  <a:srgbClr val="FFFFFF"/>
                </a:highlight>
                <a:latin typeface="-apple-system"/>
              </a:rPr>
              <a:t> Butler F, Dubose J, Otten E, et al: Management of open pneumothorax in Tactical Combat Casualty Care: TCCC Guidelines change 13-02. J Spec Oper Med. 2013;13: 81-86.</a:t>
            </a:r>
          </a:p>
          <a:p>
            <a:pPr algn="l"/>
            <a:r>
              <a:rPr lang="en-US" b="0" i="0" baseline="30000" dirty="0">
                <a:solidFill>
                  <a:srgbClr val="212529"/>
                </a:solidFill>
                <a:effectLst/>
                <a:highlight>
                  <a:srgbClr val="FFFFFF"/>
                </a:highlight>
                <a:latin typeface="-apple-system"/>
              </a:rPr>
              <a:t>16</a:t>
            </a:r>
            <a:r>
              <a:rPr lang="en-US" b="0" i="0" dirty="0">
                <a:solidFill>
                  <a:srgbClr val="212529"/>
                </a:solidFill>
                <a:effectLst/>
                <a:highlight>
                  <a:srgbClr val="FFFFFF"/>
                </a:highlight>
                <a:latin typeface="-apple-system"/>
              </a:rPr>
              <a:t> Kheirabadi BS, Terrazas IB, Koller A, Allen PB, Klemcke HG, Convertino VA, Dubick MA, Gerhardt RT, Blackbourne LH. Vented versus unvented chest seals for treatment of pneumothorax and prevention of tension pneumothorax in a swine model. J Trauma Acute Care Surg. 2013 Jul;75(1): 150-6.</a:t>
            </a:r>
          </a:p>
          <a:p>
            <a:pPr algn="l"/>
            <a:r>
              <a:rPr lang="en-US" b="0" i="0" baseline="30000" dirty="0">
                <a:solidFill>
                  <a:srgbClr val="212529"/>
                </a:solidFill>
                <a:effectLst/>
                <a:highlight>
                  <a:srgbClr val="FFFFFF"/>
                </a:highlight>
                <a:latin typeface="-apple-system"/>
              </a:rPr>
              <a:t>17</a:t>
            </a:r>
            <a:r>
              <a:rPr lang="en-US" b="0" i="0" dirty="0">
                <a:solidFill>
                  <a:srgbClr val="212529"/>
                </a:solidFill>
                <a:effectLst/>
                <a:highlight>
                  <a:srgbClr val="FFFFFF"/>
                </a:highlight>
                <a:latin typeface="-apple-system"/>
              </a:rPr>
              <a:t> Hodgetts TJ, Hanian CG, Newey CG. Battlefield First Aid: a simple, systematic approach for every soldier. J R Army Med Corps. 1999;145(2): 55–59.</a:t>
            </a:r>
          </a:p>
          <a:p>
            <a:pPr algn="l"/>
            <a:r>
              <a:rPr lang="en-US" b="0" i="0" baseline="30000" dirty="0">
                <a:solidFill>
                  <a:srgbClr val="212529"/>
                </a:solidFill>
                <a:effectLst/>
                <a:highlight>
                  <a:srgbClr val="FFFFFF"/>
                </a:highlight>
                <a:latin typeface="-apple-system"/>
              </a:rPr>
              <a:t>18</a:t>
            </a:r>
            <a:r>
              <a:rPr lang="en-US" b="0" i="0" dirty="0">
                <a:solidFill>
                  <a:srgbClr val="212529"/>
                </a:solidFill>
                <a:effectLst/>
                <a:highlight>
                  <a:srgbClr val="FFFFFF"/>
                </a:highlight>
                <a:latin typeface="-apple-system"/>
              </a:rPr>
              <a:t> Butler F, Dubose J, Otten E, et al: Management of open pneumothorax in Tactical Combat Casualty Care: TCCC Guidelines change 13-02. J Spec Oper Med. 2013;13: 81-86.</a:t>
            </a:r>
          </a:p>
          <a:p>
            <a:pPr algn="l"/>
            <a:r>
              <a:rPr lang="en-US" b="0" i="0" baseline="30000" dirty="0">
                <a:solidFill>
                  <a:srgbClr val="212529"/>
                </a:solidFill>
                <a:effectLst/>
                <a:highlight>
                  <a:srgbClr val="FFFFFF"/>
                </a:highlight>
                <a:latin typeface="-apple-system"/>
              </a:rPr>
              <a:t>19</a:t>
            </a:r>
            <a:r>
              <a:rPr lang="en-US" b="0" i="0" dirty="0">
                <a:solidFill>
                  <a:srgbClr val="212529"/>
                </a:solidFill>
                <a:effectLst/>
                <a:highlight>
                  <a:srgbClr val="FFFFFF"/>
                </a:highlight>
                <a:latin typeface="-apple-system"/>
              </a:rPr>
              <a:t> Schauer SG, April MD, Naylor JF, et al. Chest seal placement for penetrating chest wounds by prehospital ground forces in Afghanistan. J Spec Oper Med. 2017; 17: 85-89.</a:t>
            </a:r>
          </a:p>
          <a:p>
            <a:pPr algn="l"/>
            <a:r>
              <a:rPr lang="en-US" b="0" i="0" baseline="30000" dirty="0">
                <a:solidFill>
                  <a:srgbClr val="212529"/>
                </a:solidFill>
                <a:effectLst/>
                <a:highlight>
                  <a:srgbClr val="FFFFFF"/>
                </a:highlight>
                <a:latin typeface="-apple-system"/>
              </a:rPr>
              <a:t>20</a:t>
            </a:r>
            <a:r>
              <a:rPr lang="en-US" b="0" i="0" dirty="0">
                <a:solidFill>
                  <a:srgbClr val="212529"/>
                </a:solidFill>
                <a:effectLst/>
                <a:highlight>
                  <a:srgbClr val="FFFFFF"/>
                </a:highlight>
                <a:latin typeface="-apple-system"/>
              </a:rPr>
              <a:t> Kotora JG Jr, Henao J, Littlejohn LF, Kircher S. Vented chest seals for prevention of tension pneumothorax in a communicating pneumothorax. J Emerg Med. 2013 Nov;45(5): 686-94.</a:t>
            </a:r>
          </a:p>
          <a:p>
            <a:pPr algn="l"/>
            <a:r>
              <a:rPr lang="en-US" b="0" i="0" baseline="30000" dirty="0">
                <a:solidFill>
                  <a:srgbClr val="212529"/>
                </a:solidFill>
                <a:effectLst/>
                <a:highlight>
                  <a:srgbClr val="FFFFFF"/>
                </a:highlight>
                <a:latin typeface="-apple-system"/>
              </a:rPr>
              <a:t>21</a:t>
            </a:r>
            <a:r>
              <a:rPr lang="en-US" b="0" i="0" dirty="0">
                <a:solidFill>
                  <a:srgbClr val="212529"/>
                </a:solidFill>
                <a:effectLst/>
                <a:highlight>
                  <a:srgbClr val="FFFFFF"/>
                </a:highlight>
                <a:latin typeface="-apple-system"/>
              </a:rPr>
              <a:t> Chest Seal Instruction. Combat Lifesaver Course Skill Instructions, Module 8, Joint Trauma System. Deployed Medicine. Available at </a:t>
            </a:r>
            <a:r>
              <a:rPr lang="en-US" b="0" i="0" u="none" strike="noStrike" dirty="0">
                <a:solidFill>
                  <a:srgbClr val="007BFF"/>
                </a:solidFill>
                <a:effectLst/>
                <a:highlight>
                  <a:srgbClr val="FFFFFF"/>
                </a:highlight>
                <a:latin typeface="-apple-system"/>
                <a:hlinkClick r:id="rId7"/>
              </a:rPr>
              <a:t>https://learning-media.allogy.com/api/v1/pdf/602a8075-202a-4ee5-b9c4-e70d485d4aab/contents</a:t>
            </a:r>
            <a:r>
              <a:rPr lang="en-US" b="0" i="0" dirty="0">
                <a:solidFill>
                  <a:srgbClr val="212529"/>
                </a:solidFill>
                <a:effectLst/>
                <a:highlight>
                  <a:srgbClr val="FFFFFF"/>
                </a:highlight>
                <a:latin typeface="-apple-system"/>
              </a:rPr>
              <a:t>; access 21 Mar 22.</a:t>
            </a:r>
          </a:p>
          <a:p>
            <a:pPr algn="l"/>
            <a:r>
              <a:rPr lang="en-US" b="0" i="0" baseline="30000" dirty="0">
                <a:solidFill>
                  <a:srgbClr val="212529"/>
                </a:solidFill>
                <a:effectLst/>
                <a:highlight>
                  <a:srgbClr val="FFFFFF"/>
                </a:highlight>
                <a:latin typeface="-apple-system"/>
              </a:rPr>
              <a:t>22</a:t>
            </a:r>
            <a:r>
              <a:rPr lang="en-US" b="0" i="0" dirty="0">
                <a:solidFill>
                  <a:srgbClr val="212529"/>
                </a:solidFill>
                <a:effectLst/>
                <a:highlight>
                  <a:srgbClr val="FFFFFF"/>
                </a:highlight>
                <a:latin typeface="-apple-system"/>
              </a:rPr>
              <a:t> Tactical Combat Casualty Care Guidelines, 15 December 2021, para 5.b., Basic Management Plan for Tactical Field Care; </a:t>
            </a:r>
            <a:r>
              <a:rPr lang="en-US" b="0" i="0" u="none" strike="noStrike" dirty="0">
                <a:solidFill>
                  <a:srgbClr val="007BFF"/>
                </a:solidFill>
                <a:effectLst/>
                <a:highlight>
                  <a:srgbClr val="FFFFFF"/>
                </a:highlight>
                <a:latin typeface="-apple-system"/>
                <a:hlinkClick r:id="rId6"/>
              </a:rPr>
              <a:t>https://deployedmedicine.com/market/31/content/40</a:t>
            </a:r>
            <a:r>
              <a:rPr lang="en-US" b="0" i="0" dirty="0">
                <a:solidFill>
                  <a:srgbClr val="212529"/>
                </a:solidFill>
                <a:effectLst/>
                <a:highlight>
                  <a:srgbClr val="FFFFFF"/>
                </a:highlight>
                <a:latin typeface="-apple-system"/>
              </a:rPr>
              <a:t>, accessed 21 Mar 22.</a:t>
            </a:r>
          </a:p>
          <a:p>
            <a:pPr algn="l"/>
            <a:r>
              <a:rPr lang="en-US" b="0" i="0" baseline="30000" dirty="0">
                <a:solidFill>
                  <a:srgbClr val="212529"/>
                </a:solidFill>
                <a:effectLst/>
                <a:highlight>
                  <a:srgbClr val="FFFFFF"/>
                </a:highlight>
                <a:latin typeface="-apple-system"/>
              </a:rPr>
              <a:t>23</a:t>
            </a:r>
            <a:r>
              <a:rPr lang="en-US" b="0" i="0" dirty="0">
                <a:solidFill>
                  <a:srgbClr val="212529"/>
                </a:solidFill>
                <a:effectLst/>
                <a:highlight>
                  <a:srgbClr val="FFFFFF"/>
                </a:highlight>
                <a:latin typeface="-apple-system"/>
              </a:rPr>
              <a:t> Roberts DJ, Leigh-Smith S, Faris PD, Blackmore C, Ball CG, et al: Clinical Presentation of Patients with Tension Pneumothorax - A Systematic Review. Ann Surg. 2015;261: 1068–1078.</a:t>
            </a:r>
          </a:p>
          <a:p>
            <a:pPr algn="l"/>
            <a:r>
              <a:rPr lang="en-US" b="0" i="0" baseline="30000" dirty="0">
                <a:solidFill>
                  <a:srgbClr val="212529"/>
                </a:solidFill>
                <a:effectLst/>
                <a:highlight>
                  <a:srgbClr val="FFFFFF"/>
                </a:highlight>
                <a:latin typeface="-apple-system"/>
              </a:rPr>
              <a:t>24</a:t>
            </a:r>
            <a:r>
              <a:rPr lang="en-US" b="0" i="0" dirty="0">
                <a:solidFill>
                  <a:srgbClr val="212529"/>
                </a:solidFill>
                <a:effectLst/>
                <a:highlight>
                  <a:srgbClr val="FFFFFF"/>
                </a:highlight>
                <a:latin typeface="-apple-system"/>
              </a:rPr>
              <a:t> Eastridge BJ, Mabry RL, Seguin P, et al. Death on the battlefield (2001–2011): implications for the future of combat casualty care. J Trauma Acute Care Surg. 2012;73(6) (suppl 5): S431–S437.</a:t>
            </a:r>
          </a:p>
          <a:p>
            <a:pPr algn="l"/>
            <a:r>
              <a:rPr lang="en-US" b="0" i="0" baseline="30000" dirty="0">
                <a:solidFill>
                  <a:srgbClr val="212529"/>
                </a:solidFill>
                <a:effectLst/>
                <a:highlight>
                  <a:srgbClr val="FFFFFF"/>
                </a:highlight>
                <a:latin typeface="-apple-system"/>
              </a:rPr>
              <a:t>25</a:t>
            </a:r>
            <a:r>
              <a:rPr lang="en-US" b="0" i="0" dirty="0">
                <a:solidFill>
                  <a:srgbClr val="212529"/>
                </a:solidFill>
                <a:effectLst/>
                <a:highlight>
                  <a:srgbClr val="FFFFFF"/>
                </a:highlight>
                <a:latin typeface="-apple-system"/>
              </a:rPr>
              <a:t> Tien HC, Jung V, Rizoli SB, et al. An evaluation of Tactical Combat Casualty Care interventions in a combat environment. J Am Coll Surg. 2008;207(2): 174–178.</a:t>
            </a:r>
          </a:p>
          <a:p>
            <a:pPr algn="l"/>
            <a:r>
              <a:rPr lang="en-US" b="0" i="0" baseline="30000" dirty="0">
                <a:solidFill>
                  <a:srgbClr val="212529"/>
                </a:solidFill>
                <a:effectLst/>
                <a:highlight>
                  <a:srgbClr val="FFFFFF"/>
                </a:highlight>
                <a:latin typeface="-apple-system"/>
              </a:rPr>
              <a:t>26</a:t>
            </a:r>
            <a:r>
              <a:rPr lang="en-US" b="0" i="0" dirty="0">
                <a:solidFill>
                  <a:srgbClr val="212529"/>
                </a:solidFill>
                <a:effectLst/>
                <a:highlight>
                  <a:srgbClr val="FFFFFF"/>
                </a:highlight>
                <a:latin typeface="-apple-system"/>
              </a:rPr>
              <a:t> Leigh-Smith S, Harris T. Tension pneumothorax – time for a re-think? Emerg Med J. 2005;22: 8-16.</a:t>
            </a:r>
          </a:p>
          <a:p>
            <a:pPr algn="l"/>
            <a:r>
              <a:rPr lang="en-US" b="0" i="0" baseline="30000" dirty="0">
                <a:solidFill>
                  <a:srgbClr val="212529"/>
                </a:solidFill>
                <a:effectLst/>
                <a:highlight>
                  <a:srgbClr val="FFFFFF"/>
                </a:highlight>
                <a:latin typeface="-apple-system"/>
              </a:rPr>
              <a:t>27</a:t>
            </a:r>
            <a:r>
              <a:rPr lang="en-US" b="0" i="0" dirty="0">
                <a:solidFill>
                  <a:srgbClr val="212529"/>
                </a:solidFill>
                <a:effectLst/>
                <a:highlight>
                  <a:srgbClr val="FFFFFF"/>
                </a:highlight>
                <a:latin typeface="-apple-system"/>
              </a:rPr>
              <a:t> Waydhas C, Sauerland S: Pre-hospital pleural decompression and chest tube placement after blunt trauma: a systematic review. Resuscitation. 2007;72: 11-25.</a:t>
            </a:r>
          </a:p>
          <a:p>
            <a:pPr algn="l"/>
            <a:r>
              <a:rPr lang="en-US" b="0" i="0" baseline="30000" dirty="0">
                <a:solidFill>
                  <a:srgbClr val="212529"/>
                </a:solidFill>
                <a:effectLst/>
                <a:highlight>
                  <a:srgbClr val="FFFFFF"/>
                </a:highlight>
                <a:latin typeface="-apple-system"/>
              </a:rPr>
              <a:t>28</a:t>
            </a:r>
            <a:r>
              <a:rPr lang="en-US" b="0" i="0" dirty="0">
                <a:solidFill>
                  <a:srgbClr val="212529"/>
                </a:solidFill>
                <a:effectLst/>
                <a:highlight>
                  <a:srgbClr val="FFFFFF"/>
                </a:highlight>
                <a:latin typeface="-apple-system"/>
              </a:rPr>
              <a:t> Butler FK, Holcomb JB, Shackelford S, et al. Management of Suspected Tension Pneumothorax in Tactical Combat Casualty Care: TCCC Guidelines Change 17- 02. J Spec Oper Med. Summer 2018;18(2): 19-35.</a:t>
            </a:r>
          </a:p>
          <a:p>
            <a:pPr algn="l"/>
            <a:r>
              <a:rPr lang="en-US" b="0" i="0" baseline="30000" dirty="0">
                <a:solidFill>
                  <a:srgbClr val="212529"/>
                </a:solidFill>
                <a:effectLst/>
                <a:highlight>
                  <a:srgbClr val="FFFFFF"/>
                </a:highlight>
                <a:latin typeface="-apple-system"/>
              </a:rPr>
              <a:t>29</a:t>
            </a:r>
            <a:r>
              <a:rPr lang="en-US" b="0" i="0" dirty="0">
                <a:solidFill>
                  <a:srgbClr val="212529"/>
                </a:solidFill>
                <a:effectLst/>
                <a:highlight>
                  <a:srgbClr val="FFFFFF"/>
                </a:highlight>
                <a:latin typeface="-apple-system"/>
              </a:rPr>
              <a:t> Tactical Combat Casualty Care Guidelines, 15 December 2021, para 5.a., Basic Management Plan for Tactical Field Care; </a:t>
            </a:r>
            <a:r>
              <a:rPr lang="en-US" b="0" i="0" u="none" strike="noStrike" dirty="0">
                <a:solidFill>
                  <a:srgbClr val="007BFF"/>
                </a:solidFill>
                <a:effectLst/>
                <a:highlight>
                  <a:srgbClr val="FFFFFF"/>
                </a:highlight>
                <a:latin typeface="-apple-system"/>
                <a:hlinkClick r:id="rId6"/>
              </a:rPr>
              <a:t>https://deployedmedicine.com/market/31/content/40</a:t>
            </a:r>
            <a:r>
              <a:rPr lang="en-US" b="0" i="0" dirty="0">
                <a:solidFill>
                  <a:srgbClr val="212529"/>
                </a:solidFill>
                <a:effectLst/>
                <a:highlight>
                  <a:srgbClr val="FFFFFF"/>
                </a:highlight>
                <a:latin typeface="-apple-system"/>
              </a:rPr>
              <a:t>, accessed 21 Mar 22.</a:t>
            </a:r>
          </a:p>
          <a:p>
            <a:pPr algn="l"/>
            <a:r>
              <a:rPr lang="en-US" b="0" i="0" baseline="30000" dirty="0">
                <a:solidFill>
                  <a:srgbClr val="212529"/>
                </a:solidFill>
                <a:effectLst/>
                <a:highlight>
                  <a:srgbClr val="FFFFFF"/>
                </a:highlight>
                <a:latin typeface="-apple-system"/>
              </a:rPr>
              <a:t>30</a:t>
            </a:r>
            <a:r>
              <a:rPr lang="en-US" b="0" i="0" dirty="0">
                <a:solidFill>
                  <a:srgbClr val="212529"/>
                </a:solidFill>
                <a:effectLst/>
                <a:highlight>
                  <a:srgbClr val="FFFFFF"/>
                </a:highlight>
                <a:latin typeface="-apple-system"/>
              </a:rPr>
              <a:t> McPherson JJ, Feigin DS, Bellamy RF. Prevalence of tension pneumothorax in fatally wounded combat casualties. J Trauma. 2006;60(3): 573–578.</a:t>
            </a:r>
          </a:p>
          <a:p>
            <a:pPr algn="l"/>
            <a:r>
              <a:rPr lang="en-US" b="0" i="0" baseline="30000" dirty="0">
                <a:solidFill>
                  <a:srgbClr val="212529"/>
                </a:solidFill>
                <a:effectLst/>
                <a:highlight>
                  <a:srgbClr val="FFFFFF"/>
                </a:highlight>
                <a:latin typeface="-apple-system"/>
              </a:rPr>
              <a:t>31</a:t>
            </a:r>
            <a:r>
              <a:rPr lang="en-US" b="0" i="0" dirty="0">
                <a:solidFill>
                  <a:srgbClr val="212529"/>
                </a:solidFill>
                <a:effectLst/>
                <a:highlight>
                  <a:srgbClr val="FFFFFF"/>
                </a:highlight>
                <a:latin typeface="-apple-system"/>
              </a:rPr>
              <a:t> Leigh-Smith S, Harris T. Tension pneumothorax – time for a re-think? Emerg Med J. 2005;22: 8-16.</a:t>
            </a:r>
          </a:p>
          <a:p>
            <a:pPr algn="l"/>
            <a:r>
              <a:rPr lang="en-US" b="0" i="0" baseline="30000" dirty="0">
                <a:solidFill>
                  <a:srgbClr val="212529"/>
                </a:solidFill>
                <a:effectLst/>
                <a:highlight>
                  <a:srgbClr val="FFFFFF"/>
                </a:highlight>
                <a:latin typeface="-apple-system"/>
              </a:rPr>
              <a:t>32</a:t>
            </a:r>
            <a:r>
              <a:rPr lang="en-US" b="0" i="0" dirty="0">
                <a:solidFill>
                  <a:srgbClr val="212529"/>
                </a:solidFill>
                <a:effectLst/>
                <a:highlight>
                  <a:srgbClr val="FFFFFF"/>
                </a:highlight>
                <a:latin typeface="-apple-system"/>
              </a:rPr>
              <a:t> Tactical Combat Casualty Care Guidelines, 15 December 2021, para 5.a., Basic Management Plan for Tactical Field Care; </a:t>
            </a:r>
            <a:r>
              <a:rPr lang="en-US" b="0" i="0" u="none" strike="noStrike" dirty="0">
                <a:solidFill>
                  <a:srgbClr val="007BFF"/>
                </a:solidFill>
                <a:effectLst/>
                <a:highlight>
                  <a:srgbClr val="FFFFFF"/>
                </a:highlight>
                <a:latin typeface="-apple-system"/>
                <a:hlinkClick r:id="rId6"/>
              </a:rPr>
              <a:t>https://deployedmedicine.com/market/31/content/40</a:t>
            </a:r>
            <a:r>
              <a:rPr lang="en-US" b="0" i="0" dirty="0">
                <a:solidFill>
                  <a:srgbClr val="212529"/>
                </a:solidFill>
                <a:effectLst/>
                <a:highlight>
                  <a:srgbClr val="FFFFFF"/>
                </a:highlight>
                <a:latin typeface="-apple-system"/>
              </a:rPr>
              <a:t>, accessed 21 Mar 22.</a:t>
            </a:r>
          </a:p>
          <a:p>
            <a:pPr algn="l"/>
            <a:r>
              <a:rPr lang="en-US" b="0" i="0" baseline="30000" dirty="0">
                <a:solidFill>
                  <a:srgbClr val="212529"/>
                </a:solidFill>
                <a:effectLst/>
                <a:highlight>
                  <a:srgbClr val="FFFFFF"/>
                </a:highlight>
                <a:latin typeface="-apple-system"/>
              </a:rPr>
              <a:t>33</a:t>
            </a:r>
            <a:r>
              <a:rPr lang="en-US" b="0" i="0" dirty="0">
                <a:solidFill>
                  <a:srgbClr val="212529"/>
                </a:solidFill>
                <a:effectLst/>
                <a:highlight>
                  <a:srgbClr val="FFFFFF"/>
                </a:highlight>
                <a:latin typeface="-apple-system"/>
              </a:rPr>
              <a:t> Kotora JG, Henao J, Littlejohn LF, Kirchner S. Vented chest seals for the prevention of tension pneumothorax in a communicating pneumothorax. J Emerg Med. 2013;45: 686-694.</a:t>
            </a:r>
          </a:p>
          <a:p>
            <a:pPr algn="l"/>
            <a:r>
              <a:rPr lang="en-US" b="0" i="0" baseline="30000" dirty="0">
                <a:solidFill>
                  <a:srgbClr val="212529"/>
                </a:solidFill>
                <a:effectLst/>
                <a:highlight>
                  <a:srgbClr val="FFFFFF"/>
                </a:highlight>
                <a:latin typeface="-apple-system"/>
              </a:rPr>
              <a:t>34</a:t>
            </a:r>
            <a:r>
              <a:rPr lang="en-US" b="0" i="0" dirty="0">
                <a:solidFill>
                  <a:srgbClr val="212529"/>
                </a:solidFill>
                <a:effectLst/>
                <a:highlight>
                  <a:srgbClr val="FFFFFF"/>
                </a:highlight>
                <a:latin typeface="-apple-system"/>
              </a:rPr>
              <a:t> McSwain NE. The McSwain Dart: device for relief of tension pneumothorax. Med Instrum. 1982;16(5): 249-250.</a:t>
            </a:r>
          </a:p>
          <a:p>
            <a:pPr algn="l"/>
            <a:r>
              <a:rPr lang="en-US" b="0" i="0" baseline="30000" dirty="0">
                <a:solidFill>
                  <a:srgbClr val="212529"/>
                </a:solidFill>
                <a:effectLst/>
                <a:highlight>
                  <a:srgbClr val="FFFFFF"/>
                </a:highlight>
                <a:latin typeface="-apple-system"/>
              </a:rPr>
              <a:t>35</a:t>
            </a:r>
            <a:r>
              <a:rPr lang="en-US" b="0" i="0" dirty="0">
                <a:solidFill>
                  <a:srgbClr val="212529"/>
                </a:solidFill>
                <a:effectLst/>
                <a:highlight>
                  <a:srgbClr val="FFFFFF"/>
                </a:highlight>
                <a:latin typeface="-apple-system"/>
              </a:rPr>
              <a:t> Britten S, Palmer SH, Snow TM. Needle thoracocentesis in tension pneumothorax: insufficient cannula length and potential failure. Injury. 1996;27(5): 321-322.</a:t>
            </a:r>
          </a:p>
          <a:p>
            <a:pPr algn="l"/>
            <a:r>
              <a:rPr lang="en-US" b="0" i="0" baseline="30000" dirty="0">
                <a:solidFill>
                  <a:srgbClr val="212529"/>
                </a:solidFill>
                <a:effectLst/>
                <a:highlight>
                  <a:srgbClr val="FFFFFF"/>
                </a:highlight>
                <a:latin typeface="-apple-system"/>
              </a:rPr>
              <a:t>36</a:t>
            </a:r>
            <a:r>
              <a:rPr lang="en-US" b="0" i="0" dirty="0">
                <a:solidFill>
                  <a:srgbClr val="212529"/>
                </a:solidFill>
                <a:effectLst/>
                <a:highlight>
                  <a:srgbClr val="FFFFFF"/>
                </a:highlight>
                <a:latin typeface="-apple-system"/>
              </a:rPr>
              <a:t> Prehospital Trauma Life Support, Military 9th Edition, 15 Oct 2019, page 786.</a:t>
            </a:r>
          </a:p>
          <a:p>
            <a:pPr algn="l"/>
            <a:r>
              <a:rPr lang="en-US" b="0" i="0" baseline="30000" dirty="0">
                <a:solidFill>
                  <a:srgbClr val="212529"/>
                </a:solidFill>
                <a:effectLst/>
                <a:highlight>
                  <a:srgbClr val="FFFFFF"/>
                </a:highlight>
                <a:latin typeface="-apple-system"/>
              </a:rPr>
              <a:t>37</a:t>
            </a:r>
            <a:r>
              <a:rPr lang="en-US" b="0" i="0" dirty="0">
                <a:solidFill>
                  <a:srgbClr val="212529"/>
                </a:solidFill>
                <a:effectLst/>
                <a:highlight>
                  <a:srgbClr val="FFFFFF"/>
                </a:highlight>
                <a:latin typeface="-apple-system"/>
              </a:rPr>
              <a:t> McPherson JJ, Feigin DS, Bellamy RF. Prevalence of tension pneumothorax in fatally wounded combat casualties. J Trauma. 2006;60(3): 573–578.</a:t>
            </a:r>
          </a:p>
          <a:p>
            <a:pPr algn="l"/>
            <a:r>
              <a:rPr lang="en-US" b="0" i="0" baseline="30000" dirty="0">
                <a:solidFill>
                  <a:srgbClr val="212529"/>
                </a:solidFill>
                <a:effectLst/>
                <a:highlight>
                  <a:srgbClr val="FFFFFF"/>
                </a:highlight>
                <a:latin typeface="-apple-system"/>
              </a:rPr>
              <a:t>38</a:t>
            </a:r>
            <a:r>
              <a:rPr lang="en-US" b="0" i="0" dirty="0">
                <a:solidFill>
                  <a:srgbClr val="212529"/>
                </a:solidFill>
                <a:effectLst/>
                <a:highlight>
                  <a:srgbClr val="FFFFFF"/>
                </a:highlight>
                <a:latin typeface="-apple-system"/>
              </a:rPr>
              <a:t> McSwain NE. The McSwain Dart: device for relief of tension pneumothorax. Med Instrum. 1982;16: 249–250.</a:t>
            </a:r>
          </a:p>
          <a:p>
            <a:pPr algn="l"/>
            <a:r>
              <a:rPr lang="en-US" b="0" i="0" baseline="30000" dirty="0">
                <a:solidFill>
                  <a:srgbClr val="212529"/>
                </a:solidFill>
                <a:effectLst/>
                <a:highlight>
                  <a:srgbClr val="FFFFFF"/>
                </a:highlight>
                <a:latin typeface="-apple-system"/>
              </a:rPr>
              <a:t>39</a:t>
            </a:r>
            <a:r>
              <a:rPr lang="en-US" b="0" i="0" dirty="0">
                <a:solidFill>
                  <a:srgbClr val="212529"/>
                </a:solidFill>
                <a:effectLst/>
                <a:highlight>
                  <a:srgbClr val="FFFFFF"/>
                </a:highlight>
                <a:latin typeface="-apple-system"/>
              </a:rPr>
              <a:t> Butler FK, Hagmann J, Butler EG. Tactical Combat Casualty Care in special operations. Mil Med. 1996;161(suppl): 3–16.</a:t>
            </a:r>
          </a:p>
          <a:p>
            <a:pPr algn="l"/>
            <a:r>
              <a:rPr lang="en-US" b="0" i="0" baseline="30000" dirty="0">
                <a:solidFill>
                  <a:srgbClr val="212529"/>
                </a:solidFill>
                <a:effectLst/>
                <a:highlight>
                  <a:srgbClr val="FFFFFF"/>
                </a:highlight>
                <a:latin typeface="-apple-system"/>
              </a:rPr>
              <a:t>40</a:t>
            </a:r>
            <a:r>
              <a:rPr lang="en-US" b="0" i="0" dirty="0">
                <a:solidFill>
                  <a:srgbClr val="212529"/>
                </a:solidFill>
                <a:effectLst/>
                <a:highlight>
                  <a:srgbClr val="FFFFFF"/>
                </a:highlight>
                <a:latin typeface="-apple-system"/>
              </a:rPr>
              <a:t> McPherson JJ, Feigin DS, Bellamy RF. Prevalence of tension pneumothorax in fatally wounded combat casualties. J Trauma. 2006;60(3): 573–578.</a:t>
            </a:r>
          </a:p>
          <a:p>
            <a:pPr algn="l"/>
            <a:r>
              <a:rPr lang="en-US" b="0" i="0" baseline="30000" dirty="0">
                <a:solidFill>
                  <a:srgbClr val="212529"/>
                </a:solidFill>
                <a:effectLst/>
                <a:highlight>
                  <a:srgbClr val="FFFFFF"/>
                </a:highlight>
                <a:latin typeface="-apple-system"/>
              </a:rPr>
              <a:t>41</a:t>
            </a:r>
            <a:r>
              <a:rPr lang="en-US" b="0" i="0" dirty="0">
                <a:solidFill>
                  <a:srgbClr val="212529"/>
                </a:solidFill>
                <a:effectLst/>
                <a:highlight>
                  <a:srgbClr val="FFFFFF"/>
                </a:highlight>
                <a:latin typeface="-apple-system"/>
              </a:rPr>
              <a:t> Weichenthal L, Crane D, Rond L. Needle thoracostomy in the prehospital setting: a retrospective observational study. Prehosp Emerg. Care 2016;20: 399–403.</a:t>
            </a:r>
          </a:p>
          <a:p>
            <a:pPr algn="l"/>
            <a:r>
              <a:rPr lang="en-US" b="0" i="0" baseline="30000" dirty="0">
                <a:solidFill>
                  <a:srgbClr val="212529"/>
                </a:solidFill>
                <a:effectLst/>
                <a:highlight>
                  <a:srgbClr val="FFFFFF"/>
                </a:highlight>
                <a:latin typeface="-apple-system"/>
              </a:rPr>
              <a:t>42</a:t>
            </a:r>
            <a:r>
              <a:rPr lang="en-US" b="0" i="0" dirty="0">
                <a:solidFill>
                  <a:srgbClr val="212529"/>
                </a:solidFill>
                <a:effectLst/>
                <a:highlight>
                  <a:srgbClr val="FFFFFF"/>
                </a:highlight>
                <a:latin typeface="-apple-system"/>
              </a:rPr>
              <a:t> Lockey D, Crewdson K, Davies G. Traumatic cardiac arrest: who are the survivors? Ann Emerg Med. 2006;48(3): 240–44.</a:t>
            </a:r>
          </a:p>
          <a:p>
            <a:pPr algn="l"/>
            <a:r>
              <a:rPr lang="en-US" b="0" i="0" baseline="30000" dirty="0">
                <a:solidFill>
                  <a:srgbClr val="212529"/>
                </a:solidFill>
                <a:effectLst/>
                <a:highlight>
                  <a:srgbClr val="FFFFFF"/>
                </a:highlight>
                <a:latin typeface="-apple-system"/>
              </a:rPr>
              <a:t>43</a:t>
            </a:r>
            <a:r>
              <a:rPr lang="en-US" b="0" i="0" dirty="0">
                <a:solidFill>
                  <a:srgbClr val="212529"/>
                </a:solidFill>
                <a:effectLst/>
                <a:highlight>
                  <a:srgbClr val="FFFFFF"/>
                </a:highlight>
                <a:latin typeface="-apple-system"/>
              </a:rPr>
              <a:t> Britten S, Palmer SH, Snow TM. Needle thoracocentesis in tension pneumothorax: insufficient cannula length and potential failure. Injury. 1996;27(5):321-322.</a:t>
            </a:r>
          </a:p>
          <a:p>
            <a:pPr algn="l"/>
            <a:r>
              <a:rPr lang="en-US" b="0" i="0" baseline="30000" dirty="0">
                <a:solidFill>
                  <a:srgbClr val="212529"/>
                </a:solidFill>
                <a:effectLst/>
                <a:highlight>
                  <a:srgbClr val="FFFFFF"/>
                </a:highlight>
                <a:latin typeface="-apple-system"/>
              </a:rPr>
              <a:t>44</a:t>
            </a:r>
            <a:r>
              <a:rPr lang="en-US" b="0" i="0" dirty="0">
                <a:solidFill>
                  <a:srgbClr val="212529"/>
                </a:solidFill>
                <a:effectLst/>
                <a:highlight>
                  <a:srgbClr val="FFFFFF"/>
                </a:highlight>
                <a:latin typeface="-apple-system"/>
              </a:rPr>
              <a:t> Zengerink I, Brink PR, Laupland KB, et al. Needle thoracostomy in the treatment of tension pneumothorax in trauma patients: what size needle? J Trauma. 2008;64(1): 111–114.</a:t>
            </a:r>
          </a:p>
          <a:p>
            <a:pPr algn="l"/>
            <a:r>
              <a:rPr lang="en-US" b="0" i="0" baseline="30000" dirty="0">
                <a:solidFill>
                  <a:srgbClr val="212529"/>
                </a:solidFill>
                <a:effectLst/>
                <a:highlight>
                  <a:srgbClr val="FFFFFF"/>
                </a:highlight>
                <a:latin typeface="-apple-system"/>
              </a:rPr>
              <a:t>45</a:t>
            </a:r>
            <a:r>
              <a:rPr lang="en-US" b="0" i="0" dirty="0">
                <a:solidFill>
                  <a:srgbClr val="212529"/>
                </a:solidFill>
                <a:effectLst/>
                <a:highlight>
                  <a:srgbClr val="FFFFFF"/>
                </a:highlight>
                <a:latin typeface="-apple-system"/>
              </a:rPr>
              <a:t> Givens ML, Ayotte K, Manifold C. Needle thoracostomy: implications of computed tomography chest wall thickness. Acad Emerg Med. 2004;11(2): 211–213.</a:t>
            </a:r>
          </a:p>
          <a:p>
            <a:pPr algn="l"/>
            <a:r>
              <a:rPr lang="en-US" b="0" i="0" baseline="30000" dirty="0">
                <a:solidFill>
                  <a:srgbClr val="212529"/>
                </a:solidFill>
                <a:effectLst/>
                <a:highlight>
                  <a:srgbClr val="FFFFFF"/>
                </a:highlight>
                <a:latin typeface="-apple-system"/>
              </a:rPr>
              <a:t>46</a:t>
            </a:r>
            <a:r>
              <a:rPr lang="en-US" b="0" i="0" dirty="0">
                <a:solidFill>
                  <a:srgbClr val="212529"/>
                </a:solidFill>
                <a:effectLst/>
                <a:highlight>
                  <a:srgbClr val="FFFFFF"/>
                </a:highlight>
                <a:latin typeface="-apple-system"/>
              </a:rPr>
              <a:t> Harcke HT, Pearse LA, Levy AD, Getz JM, Robinson SR. Chest wall thickness in military personnel: implications for needle thoracentesis in tension pneumothorax. Milit Med. 2007; 172(12): 1260–1263.</a:t>
            </a:r>
          </a:p>
          <a:p>
            <a:pPr algn="l"/>
            <a:r>
              <a:rPr lang="en-US" b="0" i="0" baseline="30000" dirty="0">
                <a:solidFill>
                  <a:srgbClr val="212529"/>
                </a:solidFill>
                <a:effectLst/>
                <a:highlight>
                  <a:srgbClr val="FFFFFF"/>
                </a:highlight>
                <a:latin typeface="-apple-system"/>
              </a:rPr>
              <a:t>47</a:t>
            </a:r>
            <a:r>
              <a:rPr lang="en-US" b="0" i="0" dirty="0">
                <a:solidFill>
                  <a:srgbClr val="212529"/>
                </a:solidFill>
                <a:effectLst/>
                <a:highlight>
                  <a:srgbClr val="FFFFFF"/>
                </a:highlight>
                <a:latin typeface="-apple-system"/>
              </a:rPr>
              <a:t> Kiley KC. Management of Soldiers with Tension Pneumothorax. U.S. Army Surgeon General memorandum dated 25 Aug 2006.</a:t>
            </a:r>
          </a:p>
          <a:p>
            <a:pPr algn="l"/>
            <a:r>
              <a:rPr lang="en-US" b="0" i="0" baseline="30000" dirty="0">
                <a:solidFill>
                  <a:srgbClr val="212529"/>
                </a:solidFill>
                <a:effectLst/>
                <a:highlight>
                  <a:srgbClr val="FFFFFF"/>
                </a:highlight>
                <a:latin typeface="-apple-system"/>
              </a:rPr>
              <a:t>48</a:t>
            </a:r>
            <a:r>
              <a:rPr lang="en-US" b="0" i="0" dirty="0">
                <a:solidFill>
                  <a:srgbClr val="212529"/>
                </a:solidFill>
                <a:effectLst/>
                <a:highlight>
                  <a:srgbClr val="FFFFFF"/>
                </a:highlight>
                <a:latin typeface="-apple-system"/>
              </a:rPr>
              <a:t> Butler FK, et al. Management of Suspected Tension Pneumothorax in Tactical Combat Casualty Care: TCCC Guidelines Change 17-02. J Spec Oper Med. 2018 Summer;18(2): 19-35.</a:t>
            </a:r>
          </a:p>
          <a:p>
            <a:pPr algn="l"/>
            <a:r>
              <a:rPr lang="en-US" b="0" i="0" baseline="30000" dirty="0">
                <a:solidFill>
                  <a:srgbClr val="212529"/>
                </a:solidFill>
                <a:effectLst/>
                <a:highlight>
                  <a:srgbClr val="FFFFFF"/>
                </a:highlight>
                <a:latin typeface="-apple-system"/>
              </a:rPr>
              <a:t>49</a:t>
            </a:r>
            <a:r>
              <a:rPr lang="en-US" b="0" i="0" dirty="0">
                <a:solidFill>
                  <a:srgbClr val="212529"/>
                </a:solidFill>
                <a:effectLst/>
                <a:highlight>
                  <a:srgbClr val="FFFFFF"/>
                </a:highlight>
                <a:latin typeface="-apple-system"/>
              </a:rPr>
              <a:t> Littlejohn LF. Treatment of thoracic trauma: lessons from the battlefield adapted to all austere environments. Wilderness Environ Med. 2017 Jun;28(2S): S69-S73.</a:t>
            </a:r>
          </a:p>
          <a:p>
            <a:pPr algn="l"/>
            <a:r>
              <a:rPr lang="en-US" b="0" i="0" baseline="30000" dirty="0">
                <a:solidFill>
                  <a:srgbClr val="212529"/>
                </a:solidFill>
                <a:effectLst/>
                <a:highlight>
                  <a:srgbClr val="FFFFFF"/>
                </a:highlight>
                <a:latin typeface="-apple-system"/>
              </a:rPr>
              <a:t>50</a:t>
            </a:r>
            <a:r>
              <a:rPr lang="en-US" b="0" i="0" dirty="0">
                <a:solidFill>
                  <a:srgbClr val="212529"/>
                </a:solidFill>
                <a:effectLst/>
                <a:highlight>
                  <a:srgbClr val="FFFFFF"/>
                </a:highlight>
                <a:latin typeface="-apple-system"/>
              </a:rPr>
              <a:t> Wernick B, Hon H, Mubang R, et al. Complications of needle thoracostomy: a comprehensive clinical review. Int J Crit Illn Inj Sci. 2015 Jul-Sep;5(3): 160-169.</a:t>
            </a:r>
          </a:p>
          <a:p>
            <a:pPr algn="l"/>
            <a:r>
              <a:rPr lang="en-US" b="0" i="0" baseline="30000" dirty="0">
                <a:solidFill>
                  <a:srgbClr val="212529"/>
                </a:solidFill>
                <a:effectLst/>
                <a:highlight>
                  <a:srgbClr val="FFFFFF"/>
                </a:highlight>
                <a:latin typeface="-apple-system"/>
              </a:rPr>
              <a:t>51</a:t>
            </a:r>
            <a:r>
              <a:rPr lang="en-US" b="0" i="0" dirty="0">
                <a:solidFill>
                  <a:srgbClr val="212529"/>
                </a:solidFill>
                <a:effectLst/>
                <a:highlight>
                  <a:srgbClr val="FFFFFF"/>
                </a:highlight>
                <a:latin typeface="-apple-system"/>
              </a:rPr>
              <a:t> Tien HC, Jung V, Rizoli SB, Acharya SV, MacDonald JC. An evaluation of Tactical Combat Casualty Care interventions in a combat environment. J Am Coll Surg. 2008;207(2): 174-178.</a:t>
            </a:r>
          </a:p>
          <a:p>
            <a:pPr algn="l"/>
            <a:r>
              <a:rPr lang="en-US" b="0" i="0" baseline="30000" dirty="0">
                <a:solidFill>
                  <a:srgbClr val="212529"/>
                </a:solidFill>
                <a:effectLst/>
                <a:highlight>
                  <a:srgbClr val="FFFFFF"/>
                </a:highlight>
                <a:latin typeface="-apple-system"/>
              </a:rPr>
              <a:t>52</a:t>
            </a:r>
            <a:r>
              <a:rPr lang="en-US" b="0" i="0" dirty="0">
                <a:solidFill>
                  <a:srgbClr val="212529"/>
                </a:solidFill>
                <a:effectLst/>
                <a:highlight>
                  <a:srgbClr val="FFFFFF"/>
                </a:highlight>
                <a:latin typeface="-apple-system"/>
              </a:rPr>
              <a:t> Netto F, Shulman H, Rizoli S, et al. Are needle decompressions for tension pneumothoraces being performed appropriately for appropriate indications? Am J Emerg Med. 2008;26(5): 597–602.</a:t>
            </a:r>
          </a:p>
          <a:p>
            <a:pPr algn="l"/>
            <a:r>
              <a:rPr lang="en-US" b="0" i="0" baseline="30000" dirty="0">
                <a:solidFill>
                  <a:srgbClr val="212529"/>
                </a:solidFill>
                <a:effectLst/>
                <a:highlight>
                  <a:srgbClr val="FFFFFF"/>
                </a:highlight>
                <a:latin typeface="-apple-system"/>
              </a:rPr>
              <a:t>53</a:t>
            </a:r>
            <a:r>
              <a:rPr lang="en-US" b="0" i="0" dirty="0">
                <a:solidFill>
                  <a:srgbClr val="212529"/>
                </a:solidFill>
                <a:effectLst/>
                <a:highlight>
                  <a:srgbClr val="FFFFFF"/>
                </a:highlight>
                <a:latin typeface="-apple-system"/>
              </a:rPr>
              <a:t> McPherson JJ, Feigin DS, Bellamy RF. Prevalence of tension pneumothorax in fatally wounded combat casualties. J Trauma. 2006;60(3): 573–578.</a:t>
            </a:r>
          </a:p>
          <a:p>
            <a:pPr algn="l"/>
            <a:r>
              <a:rPr lang="en-US" b="0" i="0" baseline="30000" dirty="0">
                <a:solidFill>
                  <a:srgbClr val="212529"/>
                </a:solidFill>
                <a:effectLst/>
                <a:highlight>
                  <a:srgbClr val="FFFFFF"/>
                </a:highlight>
                <a:latin typeface="-apple-system"/>
              </a:rPr>
              <a:t>54</a:t>
            </a:r>
            <a:r>
              <a:rPr lang="en-US" b="0" i="0" dirty="0">
                <a:solidFill>
                  <a:srgbClr val="212529"/>
                </a:solidFill>
                <a:effectLst/>
                <a:highlight>
                  <a:srgbClr val="FFFFFF"/>
                </a:highlight>
                <a:latin typeface="-apple-system"/>
              </a:rPr>
              <a:t> Harcke HT, Mabry RL, Mazuchowski EL. Needle thoracentesis decompression: observations from post-mortem computer tomography and autopsy. J Spec Oper Med. 2013;13: 53-58.</a:t>
            </a:r>
          </a:p>
          <a:p>
            <a:pPr algn="l"/>
            <a:r>
              <a:rPr lang="en-US" b="0" i="0" baseline="30000" dirty="0">
                <a:solidFill>
                  <a:srgbClr val="212529"/>
                </a:solidFill>
                <a:effectLst/>
                <a:highlight>
                  <a:srgbClr val="FFFFFF"/>
                </a:highlight>
                <a:latin typeface="-apple-system"/>
              </a:rPr>
              <a:t>55</a:t>
            </a:r>
            <a:r>
              <a:rPr lang="en-US" b="0" i="0" dirty="0">
                <a:solidFill>
                  <a:srgbClr val="212529"/>
                </a:solidFill>
                <a:effectLst/>
                <a:highlight>
                  <a:srgbClr val="FFFFFF"/>
                </a:highlight>
                <a:latin typeface="-apple-system"/>
              </a:rPr>
              <a:t> Inaba K, Karamanos E, Skiada D, et al. Cadaveric comparison of the optimal site for needle decompression of tension pneumothorax by prehospital care providers. J Trauma Acute Care Surg. 2015;79: 1044-1048.</a:t>
            </a:r>
          </a:p>
          <a:p>
            <a:pPr algn="l"/>
            <a:r>
              <a:rPr lang="en-US" b="0" i="0" baseline="30000" dirty="0">
                <a:solidFill>
                  <a:srgbClr val="212529"/>
                </a:solidFill>
                <a:effectLst/>
                <a:highlight>
                  <a:srgbClr val="FFFFFF"/>
                </a:highlight>
                <a:latin typeface="-apple-system"/>
              </a:rPr>
              <a:t>56</a:t>
            </a:r>
            <a:r>
              <a:rPr lang="en-US" b="0" i="0" dirty="0">
                <a:solidFill>
                  <a:srgbClr val="212529"/>
                </a:solidFill>
                <a:effectLst/>
                <a:highlight>
                  <a:srgbClr val="FFFFFF"/>
                </a:highlight>
                <a:latin typeface="-apple-system"/>
              </a:rPr>
              <a:t> Advanced Trauma Life Support – 10th Edition Changes. American College of Surgeons. Available at emDocs Web site. </a:t>
            </a:r>
            <a:r>
              <a:rPr lang="en-US" b="0" i="0" u="none" strike="noStrike" dirty="0">
                <a:solidFill>
                  <a:srgbClr val="007BFF"/>
                </a:solidFill>
                <a:effectLst/>
                <a:highlight>
                  <a:srgbClr val="FFFFFF"/>
                </a:highlight>
                <a:latin typeface="-apple-system"/>
                <a:hlinkClick r:id="rId8"/>
              </a:rPr>
              <a:t>http://www.emdocs.net/ready-atls-10th-edition-updates/</a:t>
            </a:r>
            <a:r>
              <a:rPr lang="en-US" b="0" i="0" dirty="0">
                <a:solidFill>
                  <a:srgbClr val="212529"/>
                </a:solidFill>
                <a:effectLst/>
                <a:highlight>
                  <a:srgbClr val="FFFFFF"/>
                </a:highlight>
                <a:latin typeface="-apple-system"/>
              </a:rPr>
              <a:t>; accessed 21 Mar 22.</a:t>
            </a:r>
          </a:p>
          <a:p>
            <a:pPr algn="l"/>
            <a:r>
              <a:rPr lang="en-US" b="0" i="0" baseline="30000" dirty="0">
                <a:solidFill>
                  <a:srgbClr val="212529"/>
                </a:solidFill>
                <a:effectLst/>
                <a:highlight>
                  <a:srgbClr val="FFFFFF"/>
                </a:highlight>
                <a:latin typeface="-apple-system"/>
              </a:rPr>
              <a:t>57</a:t>
            </a:r>
            <a:r>
              <a:rPr lang="en-US" b="0" i="0" dirty="0">
                <a:solidFill>
                  <a:srgbClr val="212529"/>
                </a:solidFill>
                <a:effectLst/>
                <a:highlight>
                  <a:srgbClr val="FFFFFF"/>
                </a:highlight>
                <a:latin typeface="-apple-system"/>
              </a:rPr>
              <a:t> Weichenthal L, Crane D, Rond L. Needle thoracostomy in the prehospital setting: a retrospective observational study. Prehosp Emerg Care. 2016;20: 399-403.</a:t>
            </a:r>
          </a:p>
          <a:p>
            <a:pPr algn="l"/>
            <a:r>
              <a:rPr lang="en-US" b="0" i="0" baseline="30000" dirty="0">
                <a:solidFill>
                  <a:srgbClr val="212529"/>
                </a:solidFill>
                <a:effectLst/>
                <a:highlight>
                  <a:srgbClr val="FFFFFF"/>
                </a:highlight>
                <a:latin typeface="-apple-system"/>
              </a:rPr>
              <a:t>58</a:t>
            </a:r>
            <a:r>
              <a:rPr lang="en-US" b="0" i="0" dirty="0">
                <a:solidFill>
                  <a:srgbClr val="212529"/>
                </a:solidFill>
                <a:effectLst/>
                <a:highlight>
                  <a:srgbClr val="FFFFFF"/>
                </a:highlight>
                <a:latin typeface="-apple-system"/>
              </a:rPr>
              <a:t> Aho J, Thiels C, El Khatin M, et al. Needle thoracostomy: clinical effectiveness is improved using a longer angiocatheter. J Trauma. 2016;80: 272–277.</a:t>
            </a:r>
          </a:p>
          <a:p>
            <a:pPr algn="l"/>
            <a:r>
              <a:rPr lang="en-US" b="0" i="0" baseline="30000" dirty="0">
                <a:solidFill>
                  <a:srgbClr val="212529"/>
                </a:solidFill>
                <a:effectLst/>
                <a:highlight>
                  <a:srgbClr val="FFFFFF"/>
                </a:highlight>
                <a:latin typeface="-apple-system"/>
              </a:rPr>
              <a:t>59</a:t>
            </a:r>
            <a:r>
              <a:rPr lang="en-US" b="0" i="0" dirty="0">
                <a:solidFill>
                  <a:srgbClr val="212529"/>
                </a:solidFill>
                <a:effectLst/>
                <a:highlight>
                  <a:srgbClr val="FFFFFF"/>
                </a:highlight>
                <a:latin typeface="-apple-system"/>
              </a:rPr>
              <a:t> Rottenstreich M, Fay S, Gendler S, et al. Needle thoracotomy in trauma. Milit Med.  2015;180: 1211-1213.</a:t>
            </a:r>
          </a:p>
          <a:p>
            <a:pPr algn="l"/>
            <a:r>
              <a:rPr lang="en-US" b="0" i="0" baseline="30000" dirty="0">
                <a:solidFill>
                  <a:srgbClr val="212529"/>
                </a:solidFill>
                <a:effectLst/>
                <a:highlight>
                  <a:srgbClr val="FFFFFF"/>
                </a:highlight>
                <a:latin typeface="-apple-system"/>
              </a:rPr>
              <a:t>60</a:t>
            </a:r>
            <a:r>
              <a:rPr lang="en-US" b="0" i="0" dirty="0">
                <a:solidFill>
                  <a:srgbClr val="212529"/>
                </a:solidFill>
                <a:effectLst/>
                <a:highlight>
                  <a:srgbClr val="FFFFFF"/>
                </a:highlight>
                <a:latin typeface="-apple-system"/>
              </a:rPr>
              <a:t> Tactical Combat Casualty Care Guidelines, 15 December 2021, para 5.a., Basic Management Plan for Tactical Field Care; </a:t>
            </a:r>
            <a:r>
              <a:rPr lang="en-US" b="0" i="0" u="none" strike="noStrike" dirty="0">
                <a:solidFill>
                  <a:srgbClr val="007BFF"/>
                </a:solidFill>
                <a:effectLst/>
                <a:highlight>
                  <a:srgbClr val="FFFFFF"/>
                </a:highlight>
                <a:latin typeface="-apple-system"/>
                <a:hlinkClick r:id="rId6"/>
              </a:rPr>
              <a:t>https://deployedmedicine.com/market/31/content/40</a:t>
            </a:r>
            <a:r>
              <a:rPr lang="en-US" b="0" i="0" dirty="0">
                <a:solidFill>
                  <a:srgbClr val="212529"/>
                </a:solidFill>
                <a:effectLst/>
                <a:highlight>
                  <a:srgbClr val="FFFFFF"/>
                </a:highlight>
                <a:latin typeface="-apple-system"/>
              </a:rPr>
              <a:t>, accessed 21 Mar 22.</a:t>
            </a:r>
          </a:p>
          <a:p>
            <a:pPr algn="l"/>
            <a:r>
              <a:rPr lang="en-US" b="0" i="0" baseline="30000" dirty="0">
                <a:solidFill>
                  <a:srgbClr val="212529"/>
                </a:solidFill>
                <a:effectLst/>
                <a:highlight>
                  <a:srgbClr val="FFFFFF"/>
                </a:highlight>
                <a:latin typeface="-apple-system"/>
              </a:rPr>
              <a:t>61</a:t>
            </a:r>
            <a:r>
              <a:rPr lang="en-US" b="0" i="0" dirty="0">
                <a:solidFill>
                  <a:srgbClr val="212529"/>
                </a:solidFill>
                <a:effectLst/>
                <a:highlight>
                  <a:srgbClr val="FFFFFF"/>
                </a:highlight>
                <a:latin typeface="-apple-system"/>
              </a:rPr>
              <a:t> Tactical Combat Casualty Care Guidelines, 15 December 2021, para 5.a., Basic Management Plan for Tactical Field Care; </a:t>
            </a:r>
            <a:r>
              <a:rPr lang="en-US" b="0" i="0" u="none" strike="noStrike" dirty="0">
                <a:solidFill>
                  <a:srgbClr val="007BFF"/>
                </a:solidFill>
                <a:effectLst/>
                <a:highlight>
                  <a:srgbClr val="FFFFFF"/>
                </a:highlight>
                <a:latin typeface="-apple-system"/>
                <a:hlinkClick r:id="rId6"/>
              </a:rPr>
              <a:t>https://deployedmedicine.com/market/31/content/40</a:t>
            </a:r>
            <a:r>
              <a:rPr lang="en-US" b="0" i="0" dirty="0">
                <a:solidFill>
                  <a:srgbClr val="212529"/>
                </a:solidFill>
                <a:effectLst/>
                <a:highlight>
                  <a:srgbClr val="FFFFFF"/>
                </a:highlight>
                <a:latin typeface="-apple-system"/>
              </a:rPr>
              <a:t>, accessed 21 Mar 22.</a:t>
            </a:r>
          </a:p>
          <a:p>
            <a:pPr algn="l"/>
            <a:r>
              <a:rPr lang="en-US" b="0" i="0" baseline="30000" dirty="0">
                <a:solidFill>
                  <a:srgbClr val="212529"/>
                </a:solidFill>
                <a:effectLst/>
                <a:highlight>
                  <a:srgbClr val="FFFFFF"/>
                </a:highlight>
                <a:latin typeface="-apple-system"/>
              </a:rPr>
              <a:t>62</a:t>
            </a:r>
            <a:r>
              <a:rPr lang="en-US" b="0" i="0" dirty="0">
                <a:solidFill>
                  <a:srgbClr val="212529"/>
                </a:solidFill>
                <a:effectLst/>
                <a:highlight>
                  <a:srgbClr val="FFFFFF"/>
                </a:highlight>
                <a:latin typeface="-apple-system"/>
              </a:rPr>
              <a:t> Butler FK, Hagmann J, eds. Tactical management of urban warfare casualties in Special Operations. Mil Med. 2000;165: 1–48.</a:t>
            </a:r>
          </a:p>
          <a:p>
            <a:pPr algn="l"/>
            <a:r>
              <a:rPr lang="en-US" b="0" i="0" baseline="30000" dirty="0">
                <a:solidFill>
                  <a:srgbClr val="212529"/>
                </a:solidFill>
                <a:effectLst/>
                <a:highlight>
                  <a:srgbClr val="FFFFFF"/>
                </a:highlight>
                <a:latin typeface="-apple-system"/>
              </a:rPr>
              <a:t>63</a:t>
            </a:r>
            <a:r>
              <a:rPr lang="en-US" b="0" i="0" dirty="0">
                <a:solidFill>
                  <a:srgbClr val="212529"/>
                </a:solidFill>
                <a:effectLst/>
                <a:highlight>
                  <a:srgbClr val="FFFFFF"/>
                </a:highlight>
                <a:latin typeface="-apple-system"/>
              </a:rPr>
              <a:t> Butler FK, et al. Management of Suspected Tension Pneumothorax in Tactical Combat Casualty Care: TCCC Guidelines Change 17-02. J Spec Oper Med. 2018 Summer;18(2): 19-35.</a:t>
            </a:r>
          </a:p>
          <a:p>
            <a:pPr algn="l"/>
            <a:r>
              <a:rPr lang="en-US" b="0" i="0" baseline="30000" dirty="0">
                <a:solidFill>
                  <a:srgbClr val="212529"/>
                </a:solidFill>
                <a:effectLst/>
                <a:highlight>
                  <a:srgbClr val="FFFFFF"/>
                </a:highlight>
                <a:latin typeface="-apple-system"/>
              </a:rPr>
              <a:t>64</a:t>
            </a:r>
            <a:r>
              <a:rPr lang="en-US" b="0" i="0" dirty="0">
                <a:solidFill>
                  <a:srgbClr val="212529"/>
                </a:solidFill>
                <a:effectLst/>
                <a:highlight>
                  <a:srgbClr val="FFFFFF"/>
                </a:highlight>
                <a:latin typeface="-apple-system"/>
              </a:rPr>
              <a:t> Lee C, Revell M, Steyn R. The prehospital management of chest injuries: a consensus statement. Faculty of Pre-hospital Care, Royal College of Surgeons of Edinburgh. Emerg Med J. 2007;24: 220–224.</a:t>
            </a:r>
          </a:p>
          <a:p>
            <a:pPr algn="l"/>
            <a:r>
              <a:rPr lang="en-US" b="0" i="0" baseline="30000" dirty="0">
                <a:solidFill>
                  <a:srgbClr val="212529"/>
                </a:solidFill>
                <a:effectLst/>
                <a:highlight>
                  <a:srgbClr val="FFFFFF"/>
                </a:highlight>
                <a:latin typeface="-apple-system"/>
              </a:rPr>
              <a:t>65</a:t>
            </a:r>
            <a:r>
              <a:rPr lang="en-US" b="0" i="0" dirty="0">
                <a:solidFill>
                  <a:srgbClr val="212529"/>
                </a:solidFill>
                <a:effectLst/>
                <a:highlight>
                  <a:srgbClr val="FFFFFF"/>
                </a:highlight>
                <a:latin typeface="-apple-system"/>
              </a:rPr>
              <a:t> Prehospital Trauma Life Support, Military 9th Edition, 15 Oct 2019, page 790.</a:t>
            </a:r>
          </a:p>
          <a:p>
            <a:pPr algn="l"/>
            <a:r>
              <a:rPr lang="en-US" b="0" i="0" baseline="30000" dirty="0">
                <a:solidFill>
                  <a:srgbClr val="212529"/>
                </a:solidFill>
                <a:effectLst/>
                <a:highlight>
                  <a:srgbClr val="FFFFFF"/>
                </a:highlight>
                <a:latin typeface="-apple-system"/>
              </a:rPr>
              <a:t>66</a:t>
            </a:r>
            <a:r>
              <a:rPr lang="en-US" b="0" i="0" dirty="0">
                <a:solidFill>
                  <a:srgbClr val="212529"/>
                </a:solidFill>
                <a:effectLst/>
                <a:highlight>
                  <a:srgbClr val="FFFFFF"/>
                </a:highlight>
                <a:latin typeface="-apple-system"/>
              </a:rPr>
              <a:t> Butler FK, et al. Management of Suspected Tension Pneumothorax in Tactical Combat Casualty Care: TCCC Guidelines Change 17-02. J Spec Oper Med. 2018 Summer;18(2): 19-35.</a:t>
            </a:r>
          </a:p>
          <a:p>
            <a:pPr algn="l"/>
            <a:r>
              <a:rPr lang="en-US" b="0" i="0" baseline="30000" dirty="0">
                <a:solidFill>
                  <a:srgbClr val="212529"/>
                </a:solidFill>
                <a:effectLst/>
                <a:highlight>
                  <a:srgbClr val="FFFFFF"/>
                </a:highlight>
                <a:latin typeface="-apple-system"/>
              </a:rPr>
              <a:t>67</a:t>
            </a:r>
            <a:r>
              <a:rPr lang="en-US" b="0" i="0" dirty="0">
                <a:solidFill>
                  <a:srgbClr val="212529"/>
                </a:solidFill>
                <a:effectLst/>
                <a:highlight>
                  <a:srgbClr val="FFFFFF"/>
                </a:highlight>
                <a:latin typeface="-apple-system"/>
              </a:rPr>
              <a:t> McKnight CL, Burns B. Pneumothorax. [Updated 2021 Aug 11]. In: StatPearls [Internet]. Treasure Island (FL): StatPearls Publishing; 2021 Jan-. Available from: </a:t>
            </a:r>
            <a:r>
              <a:rPr lang="en-US" b="0" i="0" u="none" strike="noStrike" dirty="0">
                <a:solidFill>
                  <a:srgbClr val="007BFF"/>
                </a:solidFill>
                <a:effectLst/>
                <a:highlight>
                  <a:srgbClr val="FFFFFF"/>
                </a:highlight>
                <a:latin typeface="-apple-system"/>
                <a:hlinkClick r:id="rId4"/>
              </a:rPr>
              <a:t>https://www.ncbi.nlm.nih.gov/books/NBK441885/</a:t>
            </a:r>
            <a:r>
              <a:rPr lang="en-US" b="0" i="0" dirty="0">
                <a:solidFill>
                  <a:srgbClr val="212529"/>
                </a:solidFill>
                <a:effectLst/>
                <a:highlight>
                  <a:srgbClr val="FFFFFF"/>
                </a:highlight>
                <a:latin typeface="-apple-system"/>
              </a:rPr>
              <a:t>, accessed on 21 Mar 22.</a:t>
            </a:r>
          </a:p>
          <a:p>
            <a:pPr algn="l"/>
            <a:r>
              <a:rPr lang="en-US" b="0" i="0" baseline="30000" dirty="0">
                <a:solidFill>
                  <a:srgbClr val="212529"/>
                </a:solidFill>
                <a:effectLst/>
                <a:highlight>
                  <a:srgbClr val="FFFFFF"/>
                </a:highlight>
                <a:latin typeface="-apple-system"/>
              </a:rPr>
              <a:t>68</a:t>
            </a:r>
            <a:r>
              <a:rPr lang="en-US" b="0" i="0" dirty="0">
                <a:solidFill>
                  <a:srgbClr val="212529"/>
                </a:solidFill>
                <a:effectLst/>
                <a:highlight>
                  <a:srgbClr val="FFFFFF"/>
                </a:highlight>
                <a:latin typeface="-apple-system"/>
              </a:rPr>
              <a:t> Jones R, Hollingsworth J. Tension pneumothoraces not responding to needle thoracentesis. J Emerg Med. 2002;19(2): 176–177.</a:t>
            </a:r>
          </a:p>
          <a:p>
            <a:pPr algn="l"/>
            <a:r>
              <a:rPr lang="en-US" b="0" i="0" baseline="30000" dirty="0">
                <a:solidFill>
                  <a:srgbClr val="212529"/>
                </a:solidFill>
                <a:effectLst/>
                <a:highlight>
                  <a:srgbClr val="FFFFFF"/>
                </a:highlight>
                <a:latin typeface="-apple-system"/>
              </a:rPr>
              <a:t>69</a:t>
            </a:r>
            <a:r>
              <a:rPr lang="en-US" b="0" i="0" dirty="0">
                <a:solidFill>
                  <a:srgbClr val="212529"/>
                </a:solidFill>
                <a:effectLst/>
                <a:highlight>
                  <a:srgbClr val="FFFFFF"/>
                </a:highlight>
                <a:latin typeface="-apple-system"/>
              </a:rPr>
              <a:t> High K, Brywczynski J, Guillamondegui O. Safety and efficacy of thoracostomy in the air medical environment. Air Med J. 2016;35: 227-230.</a:t>
            </a:r>
          </a:p>
          <a:p>
            <a:pPr algn="l"/>
            <a:r>
              <a:rPr lang="en-US" b="0" i="0" baseline="30000" dirty="0">
                <a:solidFill>
                  <a:srgbClr val="212529"/>
                </a:solidFill>
                <a:effectLst/>
                <a:highlight>
                  <a:srgbClr val="FFFFFF"/>
                </a:highlight>
                <a:latin typeface="-apple-system"/>
              </a:rPr>
              <a:t>70</a:t>
            </a:r>
            <a:r>
              <a:rPr lang="en-US" b="0" i="0" dirty="0">
                <a:solidFill>
                  <a:srgbClr val="212529"/>
                </a:solidFill>
                <a:effectLst/>
                <a:highlight>
                  <a:srgbClr val="FFFFFF"/>
                </a:highlight>
                <a:latin typeface="-apple-system"/>
              </a:rPr>
              <a:t> Butler FK, et al. Management of Suspected Tension Pneumothorax in Tactical Combat Casualty Care: TCCC Guidelines Change 17-02. J Spec Oper Med. 2018 Summer;18(2): 19-35.</a:t>
            </a:r>
          </a:p>
          <a:p>
            <a:pPr algn="l"/>
            <a:r>
              <a:rPr lang="en-US" b="0" i="0" baseline="30000" dirty="0">
                <a:solidFill>
                  <a:srgbClr val="212529"/>
                </a:solidFill>
                <a:effectLst/>
                <a:highlight>
                  <a:srgbClr val="FFFFFF"/>
                </a:highlight>
                <a:latin typeface="-apple-system"/>
              </a:rPr>
              <a:t>71</a:t>
            </a:r>
            <a:r>
              <a:rPr lang="en-US" b="0" i="0" dirty="0">
                <a:solidFill>
                  <a:srgbClr val="212529"/>
                </a:solidFill>
                <a:effectLst/>
                <a:highlight>
                  <a:srgbClr val="FFFFFF"/>
                </a:highlight>
                <a:latin typeface="-apple-system"/>
              </a:rPr>
              <a:t> Sritharen Y, Hernandez MC, Haddad NN, et al. External validation of a tube thoracostomy complication classification system. World J Surg. 2018 Mar;42(3): 736-741.</a:t>
            </a:r>
          </a:p>
          <a:p>
            <a:pPr algn="l"/>
            <a:r>
              <a:rPr lang="en-US" b="0" i="0" baseline="30000" dirty="0">
                <a:solidFill>
                  <a:srgbClr val="212529"/>
                </a:solidFill>
                <a:effectLst/>
                <a:highlight>
                  <a:srgbClr val="FFFFFF"/>
                </a:highlight>
                <a:latin typeface="-apple-system"/>
              </a:rPr>
              <a:t>72</a:t>
            </a:r>
            <a:r>
              <a:rPr lang="en-US" b="0" i="0" dirty="0">
                <a:solidFill>
                  <a:srgbClr val="212529"/>
                </a:solidFill>
                <a:effectLst/>
                <a:highlight>
                  <a:srgbClr val="FFFFFF"/>
                </a:highlight>
                <a:latin typeface="-apple-system"/>
              </a:rPr>
              <a:t> Barton ED, Epperson M, Hoyt DB, et al. Prehospital needle aspiration and tube thoracostomy in trauma victims: a six-year experience with aeromedical crews. J Emerg Med. 1995;13: 155–163.</a:t>
            </a:r>
          </a:p>
          <a:p>
            <a:pPr algn="l"/>
            <a:r>
              <a:rPr lang="en-US" b="0" i="0" baseline="30000" dirty="0">
                <a:solidFill>
                  <a:srgbClr val="212529"/>
                </a:solidFill>
                <a:effectLst/>
                <a:highlight>
                  <a:srgbClr val="FFFFFF"/>
                </a:highlight>
                <a:latin typeface="-apple-system"/>
              </a:rPr>
              <a:t>73</a:t>
            </a:r>
            <a:r>
              <a:rPr lang="en-US" b="0" i="0" dirty="0">
                <a:solidFill>
                  <a:srgbClr val="212529"/>
                </a:solidFill>
                <a:effectLst/>
                <a:highlight>
                  <a:srgbClr val="FFFFFF"/>
                </a:highlight>
                <a:latin typeface="-apple-system"/>
              </a:rPr>
              <a:t> Butler FK, et al. Management of Suspected Tension Pneumothorax in Tactical Combat Casualty Care: TCCC Guidelines Change 17-02. J Spec Oper Med. 2018 Summer;18(2): 19-35.</a:t>
            </a:r>
          </a:p>
          <a:p>
            <a:pPr algn="l"/>
            <a:r>
              <a:rPr lang="en-US" b="0" i="0" baseline="30000" dirty="0">
                <a:solidFill>
                  <a:srgbClr val="212529"/>
                </a:solidFill>
                <a:effectLst/>
                <a:highlight>
                  <a:srgbClr val="FFFFFF"/>
                </a:highlight>
                <a:latin typeface="-apple-system"/>
              </a:rPr>
              <a:t>74</a:t>
            </a:r>
            <a:r>
              <a:rPr lang="en-US" b="0" i="0" dirty="0">
                <a:solidFill>
                  <a:srgbClr val="212529"/>
                </a:solidFill>
                <a:effectLst/>
                <a:highlight>
                  <a:srgbClr val="FFFFFF"/>
                </a:highlight>
                <a:latin typeface="-apple-system"/>
              </a:rPr>
              <a:t> Escott ME, Gleisberg GR, Kimmel K, Karrer A, Cosper J, Monroe BJ. Simple thoracostomy. Moving beyond needle decompression in traumatic cardiac arrest. JEMS. 2014 Apr;39(4): 26-32.</a:t>
            </a:r>
          </a:p>
          <a:p>
            <a:pPr algn="l"/>
            <a:r>
              <a:rPr lang="en-US" b="0" i="0" baseline="30000" dirty="0">
                <a:solidFill>
                  <a:srgbClr val="212529"/>
                </a:solidFill>
                <a:effectLst/>
                <a:highlight>
                  <a:srgbClr val="FFFFFF"/>
                </a:highlight>
                <a:latin typeface="-apple-system"/>
              </a:rPr>
              <a:t>75</a:t>
            </a:r>
            <a:r>
              <a:rPr lang="en-US" b="0" i="0" dirty="0">
                <a:solidFill>
                  <a:srgbClr val="212529"/>
                </a:solidFill>
                <a:effectLst/>
                <a:highlight>
                  <a:srgbClr val="FFFFFF"/>
                </a:highlight>
                <a:latin typeface="-apple-system"/>
              </a:rPr>
              <a:t> Ravi C, McKnight CL. Chest Tube. [Updated 2021 Oct 9]. In: StatPearls [Internet]. Treasure Island (FL): StatPearls Publishing; 2022 Jan-. Available from: </a:t>
            </a:r>
            <a:r>
              <a:rPr lang="en-US" b="0" i="0" u="none" strike="noStrike" dirty="0">
                <a:solidFill>
                  <a:srgbClr val="007BFF"/>
                </a:solidFill>
                <a:effectLst/>
                <a:highlight>
                  <a:srgbClr val="FFFFFF"/>
                </a:highlight>
                <a:latin typeface="-apple-system"/>
                <a:hlinkClick r:id="rId9"/>
              </a:rPr>
              <a:t>https://www.ncbi.nlm.nih.gov/books/NBK459199/</a:t>
            </a:r>
            <a:r>
              <a:rPr lang="en-US" b="0" i="0" dirty="0">
                <a:solidFill>
                  <a:srgbClr val="212529"/>
                </a:solidFill>
                <a:effectLst/>
                <a:highlight>
                  <a:srgbClr val="FFFFFF"/>
                </a:highlight>
                <a:latin typeface="-apple-system"/>
              </a:rPr>
              <a:t>; accessed 21 Mar 22.</a:t>
            </a:r>
          </a:p>
          <a:p>
            <a:pPr algn="l"/>
            <a:r>
              <a:rPr lang="en-US" b="0" i="0" baseline="30000" dirty="0">
                <a:solidFill>
                  <a:srgbClr val="212529"/>
                </a:solidFill>
                <a:effectLst/>
                <a:highlight>
                  <a:srgbClr val="FFFFFF"/>
                </a:highlight>
                <a:latin typeface="-apple-system"/>
              </a:rPr>
              <a:t>76</a:t>
            </a:r>
            <a:r>
              <a:rPr lang="en-US" b="0" i="0" dirty="0">
                <a:solidFill>
                  <a:srgbClr val="212529"/>
                </a:solidFill>
                <a:effectLst/>
                <a:highlight>
                  <a:srgbClr val="FFFFFF"/>
                </a:highlight>
                <a:latin typeface="-apple-system"/>
              </a:rPr>
              <a:t> Davis DP, Pettit K, Rom CD, et al. The safety and efficacy of prehospital needle and tube thoracostomy by aeromedical personnel. Prehosp Emerg Care. 2005; 9: 191–197.</a:t>
            </a:r>
          </a:p>
          <a:p>
            <a:pPr algn="l"/>
            <a:r>
              <a:rPr lang="en-US" b="0" i="0" baseline="30000" dirty="0">
                <a:solidFill>
                  <a:srgbClr val="212529"/>
                </a:solidFill>
                <a:effectLst/>
                <a:highlight>
                  <a:srgbClr val="FFFFFF"/>
                </a:highlight>
                <a:latin typeface="-apple-system"/>
              </a:rPr>
              <a:t>77</a:t>
            </a:r>
            <a:r>
              <a:rPr lang="en-US" b="0" i="0" dirty="0">
                <a:solidFill>
                  <a:srgbClr val="212529"/>
                </a:solidFill>
                <a:effectLst/>
                <a:highlight>
                  <a:srgbClr val="FFFFFF"/>
                </a:highlight>
                <a:latin typeface="-apple-system"/>
              </a:rPr>
              <a:t> Chen J, Nadler R, Schwartz D, et al. Needle thoracostomy for tension pneumothorax: the Israeli Defense Forces experience. Can J Surg. 2015;58:S118-S124.</a:t>
            </a:r>
          </a:p>
          <a:p>
            <a:pPr algn="l"/>
            <a:r>
              <a:rPr lang="en-US" b="0" i="0" baseline="30000" dirty="0">
                <a:solidFill>
                  <a:srgbClr val="212529"/>
                </a:solidFill>
                <a:effectLst/>
                <a:highlight>
                  <a:srgbClr val="FFFFFF"/>
                </a:highlight>
                <a:latin typeface="-apple-system"/>
              </a:rPr>
              <a:t>78</a:t>
            </a:r>
            <a:r>
              <a:rPr lang="en-US" b="0" i="0" dirty="0">
                <a:solidFill>
                  <a:srgbClr val="212529"/>
                </a:solidFill>
                <a:effectLst/>
                <a:highlight>
                  <a:srgbClr val="FFFFFF"/>
                </a:highlight>
                <a:latin typeface="-apple-system"/>
              </a:rPr>
              <a:t> Pritchard J, Hogg K. Pre-hospital finger thoracostomy in patients with traumatic cardiac arrest. Emerg Med J. 2017;34: 417-418.</a:t>
            </a:r>
          </a:p>
          <a:p>
            <a:pPr algn="l"/>
            <a:r>
              <a:rPr lang="en-US" b="0" i="0" baseline="30000" dirty="0">
                <a:solidFill>
                  <a:srgbClr val="212529"/>
                </a:solidFill>
                <a:effectLst/>
                <a:highlight>
                  <a:srgbClr val="FFFFFF"/>
                </a:highlight>
                <a:latin typeface="-apple-system"/>
              </a:rPr>
              <a:t>79</a:t>
            </a:r>
            <a:r>
              <a:rPr lang="en-US" b="0" i="0" dirty="0">
                <a:solidFill>
                  <a:srgbClr val="212529"/>
                </a:solidFill>
                <a:effectLst/>
                <a:highlight>
                  <a:srgbClr val="FFFFFF"/>
                </a:highlight>
                <a:latin typeface="-apple-system"/>
              </a:rPr>
              <a:t> Sritharen Y, Hernandez MC, Haddad NN, et al. External validation of a tube thoracostomy complication classification system. World J Surg. 2018 Mar;42(3): 736-741.</a:t>
            </a:r>
          </a:p>
          <a:p>
            <a:pPr algn="l"/>
            <a:r>
              <a:rPr lang="en-US" b="0" i="0" baseline="30000" dirty="0">
                <a:solidFill>
                  <a:srgbClr val="212529"/>
                </a:solidFill>
                <a:effectLst/>
                <a:highlight>
                  <a:srgbClr val="FFFFFF"/>
                </a:highlight>
                <a:latin typeface="-apple-system"/>
              </a:rPr>
              <a:t>80</a:t>
            </a:r>
            <a:r>
              <a:rPr lang="en-US" b="0" i="0" dirty="0">
                <a:solidFill>
                  <a:srgbClr val="212529"/>
                </a:solidFill>
                <a:effectLst/>
                <a:highlight>
                  <a:srgbClr val="FFFFFF"/>
                </a:highlight>
                <a:latin typeface="-apple-system"/>
              </a:rPr>
              <a:t> Barton ED, Epperson M, Hoyt DB, et al. Prehospital needle aspiration and tube thoracostomy in trauma victims: a six-year experience with aeromedical crews. J Emerg Med. 1995;13: 155–163.</a:t>
            </a:r>
          </a:p>
          <a:p>
            <a:pPr algn="l"/>
            <a:r>
              <a:rPr lang="en-US" b="0" i="0" baseline="30000" dirty="0">
                <a:solidFill>
                  <a:srgbClr val="212529"/>
                </a:solidFill>
                <a:effectLst/>
                <a:highlight>
                  <a:srgbClr val="FFFFFF"/>
                </a:highlight>
                <a:latin typeface="-apple-system"/>
              </a:rPr>
              <a:t>81</a:t>
            </a:r>
            <a:r>
              <a:rPr lang="en-US" b="0" i="0" dirty="0">
                <a:solidFill>
                  <a:srgbClr val="212529"/>
                </a:solidFill>
                <a:effectLst/>
                <a:highlight>
                  <a:srgbClr val="FFFFFF"/>
                </a:highlight>
                <a:latin typeface="-apple-system"/>
              </a:rPr>
              <a:t> Butler FK, et al. Management of Suspected Tension Pneumothorax in Tactical Combat Casualty Care: TCCC Guidelines Change 17-02. J Spec Oper Med. 2018 Summer;18(2): 19-35.</a:t>
            </a:r>
          </a:p>
          <a:p>
            <a:pPr algn="l"/>
            <a:r>
              <a:rPr lang="en-US" b="0" i="0" baseline="30000" dirty="0">
                <a:solidFill>
                  <a:srgbClr val="212529"/>
                </a:solidFill>
                <a:effectLst/>
                <a:highlight>
                  <a:srgbClr val="FFFFFF"/>
                </a:highlight>
                <a:latin typeface="-apple-system"/>
              </a:rPr>
              <a:t>82</a:t>
            </a:r>
            <a:r>
              <a:rPr lang="en-US" b="0" i="0" dirty="0">
                <a:solidFill>
                  <a:srgbClr val="212529"/>
                </a:solidFill>
                <a:effectLst/>
                <a:highlight>
                  <a:srgbClr val="FFFFFF"/>
                </a:highlight>
                <a:latin typeface="-apple-system"/>
              </a:rPr>
              <a:t> Tricoci P, Allen JM, Kramer JM, Califf RM, Smith Jr SC. Scientific Evidence Underlying the ACC/AHA Clinical Practice Guidelines. American Medical Association. 2009 Feb; Vol 301, No. 8.</a:t>
            </a:r>
          </a:p>
          <a:p>
            <a:pPr algn="l"/>
            <a:r>
              <a:rPr lang="en-US" b="0" i="0" baseline="30000" dirty="0">
                <a:solidFill>
                  <a:srgbClr val="212529"/>
                </a:solidFill>
                <a:effectLst/>
                <a:highlight>
                  <a:srgbClr val="FFFFFF"/>
                </a:highlight>
                <a:latin typeface="-apple-system"/>
              </a:rPr>
              <a:t>83</a:t>
            </a:r>
            <a:r>
              <a:rPr lang="en-US" b="0" i="0" dirty="0">
                <a:solidFill>
                  <a:srgbClr val="212529"/>
                </a:solidFill>
                <a:effectLst/>
                <a:highlight>
                  <a:srgbClr val="FFFFFF"/>
                </a:highlight>
                <a:latin typeface="-apple-system"/>
              </a:rPr>
              <a:t> Halparin, JL. Further Evolution of the ACC/AHA Clinical Practice Guideline Recommendation Classification System. American College of Cardiology Foundation and the American Heart Association. 2016 Apr; 133:1426-1428.</a:t>
            </a:r>
          </a:p>
          <a:p>
            <a:pPr algn="l"/>
            <a:r>
              <a:rPr lang="en-US" b="1" i="0" u="sng" dirty="0">
                <a:solidFill>
                  <a:srgbClr val="212529"/>
                </a:solidFill>
                <a:effectLst/>
                <a:highlight>
                  <a:srgbClr val="FFFFFF"/>
                </a:highlight>
                <a:latin typeface="-apple-system"/>
              </a:rPr>
              <a:t>Evidence Based References:</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Aho 2016 Needle thoracostomy-Clinical effectiveness is improved using a longer angiocatheter. nihms743169  B-NR</a:t>
            </a:r>
          </a:p>
          <a:p>
            <a:pPr algn="l"/>
            <a:r>
              <a:rPr lang="en-US" b="0" i="0" dirty="0">
                <a:solidFill>
                  <a:srgbClr val="212529"/>
                </a:solidFill>
                <a:effectLst/>
                <a:highlight>
                  <a:srgbClr val="FFFFFF"/>
                </a:highlight>
                <a:latin typeface="-apple-system"/>
              </a:rPr>
              <a:t>Baker 2007 Creating Order from Chaos- Part I- Triage, Initial Care, and Tactical Considerations in Mass Casualty and Disaster Response milmed.172.3.232    C-EO</a:t>
            </a:r>
          </a:p>
          <a:p>
            <a:pPr algn="l"/>
            <a:r>
              <a:rPr lang="en-US" b="0" i="0" dirty="0">
                <a:solidFill>
                  <a:srgbClr val="212529"/>
                </a:solidFill>
                <a:effectLst/>
                <a:highlight>
                  <a:srgbClr val="FFFFFF"/>
                </a:highlight>
                <a:latin typeface="-apple-system"/>
              </a:rPr>
              <a:t>Barton 1997 THE PATHOPHYSIOLOGY OF TENSION PNEUMOTHORAX IN VENTIlATEiD SWNE J Emerg Med 1997  C-LD</a:t>
            </a:r>
          </a:p>
          <a:p>
            <a:pPr algn="l"/>
            <a:r>
              <a:rPr lang="en-US" b="0" i="0" dirty="0">
                <a:solidFill>
                  <a:srgbClr val="212529"/>
                </a:solidFill>
                <a:effectLst/>
                <a:highlight>
                  <a:srgbClr val="FFFFFF"/>
                </a:highlight>
                <a:latin typeface="-apple-system"/>
              </a:rPr>
              <a:t>Barton 2005 Prehospital needle aspiration and tube thoracostomy in trauma victims- a six-year experience with aeromedical crews  C-LD</a:t>
            </a:r>
          </a:p>
          <a:p>
            <a:pPr algn="l"/>
            <a:r>
              <a:rPr lang="en-US" b="0" i="0" dirty="0">
                <a:solidFill>
                  <a:srgbClr val="212529"/>
                </a:solidFill>
                <a:effectLst/>
                <a:highlight>
                  <a:srgbClr val="FFFFFF"/>
                </a:highlight>
                <a:latin typeface="-apple-system"/>
              </a:rPr>
              <a:t>Britten 1996 Needle thoracocentesis in tension pneumothorax insufficient cannula length and potential failure Injury  C-LD</a:t>
            </a:r>
          </a:p>
          <a:p>
            <a:pPr algn="l"/>
            <a:r>
              <a:rPr lang="en-US" b="0" i="0" dirty="0">
                <a:solidFill>
                  <a:srgbClr val="212529"/>
                </a:solidFill>
                <a:effectLst/>
                <a:highlight>
                  <a:srgbClr val="FFFFFF"/>
                </a:highlight>
                <a:latin typeface="-apple-system"/>
              </a:rPr>
              <a:t>Butler 1996 Tactical Combat Casualty Care in Special Operations Mil Med 1996  C-EO</a:t>
            </a:r>
          </a:p>
          <a:p>
            <a:pPr algn="l"/>
            <a:r>
              <a:rPr lang="en-US" b="0" i="0" dirty="0">
                <a:solidFill>
                  <a:srgbClr val="212529"/>
                </a:solidFill>
                <a:effectLst/>
                <a:highlight>
                  <a:srgbClr val="FFFFFF"/>
                </a:highlight>
                <a:latin typeface="-apple-system"/>
              </a:rPr>
              <a:t>Butler 2000 Tactical Management of Urban Warfare Casualties in Special Operations milmed-165-suppl_1-1  C-EO</a:t>
            </a:r>
          </a:p>
          <a:p>
            <a:pPr algn="l"/>
            <a:r>
              <a:rPr lang="en-US" b="0" i="0" dirty="0">
                <a:solidFill>
                  <a:srgbClr val="212529"/>
                </a:solidFill>
                <a:effectLst/>
                <a:highlight>
                  <a:srgbClr val="FFFFFF"/>
                </a:highlight>
                <a:latin typeface="-apple-system"/>
              </a:rPr>
              <a:t>Butler 2013 Management of Open Pneumothorax in TCCC JSOM  C-LD</a:t>
            </a:r>
          </a:p>
          <a:p>
            <a:pPr algn="l"/>
            <a:r>
              <a:rPr lang="en-US" b="0" i="0" dirty="0">
                <a:solidFill>
                  <a:srgbClr val="212529"/>
                </a:solidFill>
                <a:effectLst/>
                <a:highlight>
                  <a:srgbClr val="FFFFFF"/>
                </a:highlight>
                <a:latin typeface="-apple-system"/>
              </a:rPr>
              <a:t>Butler 2018 Management of Suspected Tension Pneumothorax in TCCC JSOM 2018  C-LD</a:t>
            </a:r>
          </a:p>
          <a:p>
            <a:pPr algn="l"/>
            <a:r>
              <a:rPr lang="en-US" b="0" i="0" dirty="0">
                <a:solidFill>
                  <a:srgbClr val="212529"/>
                </a:solidFill>
                <a:effectLst/>
                <a:highlight>
                  <a:srgbClr val="FFFFFF"/>
                </a:highlight>
                <a:latin typeface="-apple-system"/>
              </a:rPr>
              <a:t>Chen 2015  Needle thoracostomy for tension pneumothorax in IDF Can J Surg  C-LD</a:t>
            </a:r>
          </a:p>
          <a:p>
            <a:pPr algn="l"/>
            <a:r>
              <a:rPr lang="en-US" b="0" i="0" dirty="0">
                <a:solidFill>
                  <a:srgbClr val="212529"/>
                </a:solidFill>
                <a:effectLst/>
                <a:highlight>
                  <a:srgbClr val="FFFFFF"/>
                </a:highlight>
                <a:latin typeface="-apple-system"/>
              </a:rPr>
              <a:t>Davis 2005 The safety and efficacy of prehospital needle and tube thoracostomy by aeromedical personnel Prehosp E Care  C-LD</a:t>
            </a:r>
          </a:p>
          <a:p>
            <a:pPr algn="l"/>
            <a:r>
              <a:rPr lang="en-US" b="0" i="0" dirty="0">
                <a:solidFill>
                  <a:srgbClr val="212529"/>
                </a:solidFill>
                <a:effectLst/>
                <a:highlight>
                  <a:srgbClr val="FFFFFF"/>
                </a:highlight>
                <a:latin typeface="-apple-system"/>
              </a:rPr>
              <a:t>Dolley 1942 Chest Injuries  Ann Surg </a:t>
            </a:r>
          </a:p>
          <a:p>
            <a:pPr algn="l"/>
            <a:r>
              <a:rPr lang="en-US" b="0" i="0" dirty="0">
                <a:solidFill>
                  <a:srgbClr val="212529"/>
                </a:solidFill>
                <a:effectLst/>
                <a:highlight>
                  <a:srgbClr val="FFFFFF"/>
                </a:highlight>
                <a:latin typeface="-apple-system"/>
              </a:rPr>
              <a:t>Eastridge 2012 Death on the battlefield (2001-2011) J Trauma Acute Care Surg 2012  B-NR</a:t>
            </a:r>
          </a:p>
          <a:p>
            <a:pPr algn="l"/>
            <a:r>
              <a:rPr lang="en-US" b="0" i="0" dirty="0">
                <a:solidFill>
                  <a:srgbClr val="212529"/>
                </a:solidFill>
                <a:effectLst/>
                <a:highlight>
                  <a:srgbClr val="FFFFFF"/>
                </a:highlight>
                <a:latin typeface="-apple-system"/>
              </a:rPr>
              <a:t>Escott 2014 Simple thoracostomy. Moving beyond needle decompression in traumatic cardiac arrest JEMS  C-EO</a:t>
            </a:r>
          </a:p>
          <a:p>
            <a:pPr algn="l"/>
            <a:r>
              <a:rPr lang="en-US" b="0" i="0" dirty="0">
                <a:solidFill>
                  <a:srgbClr val="212529"/>
                </a:solidFill>
                <a:effectLst/>
                <a:highlight>
                  <a:srgbClr val="FFFFFF"/>
                </a:highlight>
                <a:latin typeface="-apple-system"/>
              </a:rPr>
              <a:t>Givens 2008 Needle Thoracostomy Implications of Computed Tomography Chest Wall Thickness Acad Em Med  C-LD</a:t>
            </a:r>
          </a:p>
          <a:p>
            <a:pPr algn="l"/>
            <a:r>
              <a:rPr lang="en-US" b="0" i="0" dirty="0">
                <a:solidFill>
                  <a:srgbClr val="212529"/>
                </a:solidFill>
                <a:effectLst/>
                <a:highlight>
                  <a:srgbClr val="FFFFFF"/>
                </a:highlight>
                <a:latin typeface="-apple-system"/>
              </a:rPr>
              <a:t>Harcke 2007 Chest wall thickness in military personnel- implications for needle thoracentesis in tension pneumothorax MilMed  C-LD</a:t>
            </a:r>
          </a:p>
          <a:p>
            <a:pPr algn="l"/>
            <a:r>
              <a:rPr lang="en-US" b="0" i="0" dirty="0">
                <a:solidFill>
                  <a:srgbClr val="212529"/>
                </a:solidFill>
                <a:effectLst/>
                <a:highlight>
                  <a:srgbClr val="FFFFFF"/>
                </a:highlight>
                <a:latin typeface="-apple-system"/>
              </a:rPr>
              <a:t>Harcke 2013 Needle thoracentesis decompression observations from post-mortem computer tomography and autopsy JSOM  C-LD</a:t>
            </a:r>
          </a:p>
          <a:p>
            <a:pPr algn="l"/>
            <a:r>
              <a:rPr lang="en-US" b="0" i="0" dirty="0">
                <a:solidFill>
                  <a:srgbClr val="212529"/>
                </a:solidFill>
                <a:effectLst/>
                <a:highlight>
                  <a:srgbClr val="FFFFFF"/>
                </a:highlight>
                <a:latin typeface="-apple-system"/>
              </a:rPr>
              <a:t>High 2016 Safety and Efficacy of Thoracostomy in the Air medical environment Air Med J  B-NR</a:t>
            </a:r>
          </a:p>
          <a:p>
            <a:pPr algn="l"/>
            <a:r>
              <a:rPr lang="en-US" b="0" i="0" dirty="0">
                <a:solidFill>
                  <a:srgbClr val="212529"/>
                </a:solidFill>
                <a:effectLst/>
                <a:highlight>
                  <a:srgbClr val="FFFFFF"/>
                </a:highlight>
                <a:latin typeface="-apple-system"/>
              </a:rPr>
              <a:t>Hodgetts 1999 Battlefield First Aid- A simple, systematic approach for every soldier. JR Army Med C  C-EO</a:t>
            </a:r>
          </a:p>
          <a:p>
            <a:pPr algn="l"/>
            <a:r>
              <a:rPr lang="en-US" b="0" i="0" dirty="0">
                <a:solidFill>
                  <a:srgbClr val="212529"/>
                </a:solidFill>
                <a:effectLst/>
                <a:highlight>
                  <a:srgbClr val="FFFFFF"/>
                </a:highlight>
                <a:latin typeface="-apple-system"/>
              </a:rPr>
              <a:t>Inaba 2015 Cadaveric comparison of the optimal site for needle decompression of tension pneumothorax Trauma 2015  B-NR</a:t>
            </a:r>
          </a:p>
          <a:p>
            <a:pPr algn="l"/>
            <a:r>
              <a:rPr lang="en-US" b="0" i="0" dirty="0">
                <a:solidFill>
                  <a:srgbClr val="212529"/>
                </a:solidFill>
                <a:effectLst/>
                <a:highlight>
                  <a:srgbClr val="FFFFFF"/>
                </a:highlight>
                <a:latin typeface="-apple-system"/>
              </a:rPr>
              <a:t>Jones 2002 Tension pneumothoraces not responding to needle thoracentesis Emerg Med J  C-EO</a:t>
            </a:r>
          </a:p>
          <a:p>
            <a:pPr algn="l"/>
            <a:r>
              <a:rPr lang="en-US" b="0" i="0" dirty="0">
                <a:solidFill>
                  <a:srgbClr val="212529"/>
                </a:solidFill>
                <a:effectLst/>
                <a:highlight>
                  <a:srgbClr val="FFFFFF"/>
                </a:highlight>
                <a:latin typeface="-apple-system"/>
              </a:rPr>
              <a:t>Kheirabadi 2013 Vented versus unvented chest seals for treatment of pneumothorax J Trauma Acute Care  C-LD</a:t>
            </a:r>
          </a:p>
          <a:p>
            <a:pPr algn="l"/>
            <a:r>
              <a:rPr lang="en-US" b="0" i="0" dirty="0">
                <a:solidFill>
                  <a:srgbClr val="212529"/>
                </a:solidFill>
                <a:effectLst/>
                <a:highlight>
                  <a:srgbClr val="FFFFFF"/>
                </a:highlight>
                <a:latin typeface="-apple-system"/>
              </a:rPr>
              <a:t>Kiley 2006 Management of Soldiers with Tension Pneumothorax Army SG Memo  C-EO</a:t>
            </a:r>
          </a:p>
          <a:p>
            <a:pPr algn="l"/>
            <a:r>
              <a:rPr lang="en-US" b="0" i="0" dirty="0">
                <a:solidFill>
                  <a:srgbClr val="212529"/>
                </a:solidFill>
                <a:effectLst/>
                <a:highlight>
                  <a:srgbClr val="FFFFFF"/>
                </a:highlight>
                <a:latin typeface="-apple-system"/>
              </a:rPr>
              <a:t>Kotora 2013 Vented chest seals for prevention of tension pneumothorax in a communicating pneumothorax J Emerg Med  C-LD</a:t>
            </a:r>
          </a:p>
          <a:p>
            <a:pPr algn="l"/>
            <a:r>
              <a:rPr lang="en-US" b="0" i="0" dirty="0">
                <a:solidFill>
                  <a:srgbClr val="212529"/>
                </a:solidFill>
                <a:effectLst/>
                <a:highlight>
                  <a:srgbClr val="FFFFFF"/>
                </a:highlight>
                <a:latin typeface="-apple-system"/>
              </a:rPr>
              <a:t>Kuhajda 2014 Penetrating trauma jtd-06-S4-S461  C-EO</a:t>
            </a:r>
          </a:p>
          <a:p>
            <a:pPr algn="l"/>
            <a:r>
              <a:rPr lang="en-US" b="0" i="0" dirty="0">
                <a:solidFill>
                  <a:srgbClr val="212529"/>
                </a:solidFill>
                <a:effectLst/>
                <a:highlight>
                  <a:srgbClr val="FFFFFF"/>
                </a:highlight>
                <a:latin typeface="-apple-system"/>
              </a:rPr>
              <a:t>Lee 2007 The prehospital management of chest injuries a consensus statement PH Emerg Med J  C-EO</a:t>
            </a:r>
          </a:p>
          <a:p>
            <a:pPr algn="l"/>
            <a:r>
              <a:rPr lang="en-US" b="0" i="0" dirty="0">
                <a:solidFill>
                  <a:srgbClr val="212529"/>
                </a:solidFill>
                <a:effectLst/>
                <a:highlight>
                  <a:srgbClr val="FFFFFF"/>
                </a:highlight>
                <a:latin typeface="-apple-system"/>
              </a:rPr>
              <a:t>Leigh-Smith 2005 Tension pneumothorax—time for a re-think Emerg Med J  C-EO</a:t>
            </a:r>
          </a:p>
          <a:p>
            <a:pPr algn="l"/>
            <a:r>
              <a:rPr lang="en-US" b="0" i="0" dirty="0">
                <a:solidFill>
                  <a:srgbClr val="212529"/>
                </a:solidFill>
                <a:effectLst/>
                <a:highlight>
                  <a:srgbClr val="FFFFFF"/>
                </a:highlight>
                <a:latin typeface="-apple-system"/>
              </a:rPr>
              <a:t>Littlejohn 2017 Treatment of Thoracic Trauma- Lessons from the Battlefield Adapted to All Austere Environments. HDIAC-2169019  C-EO</a:t>
            </a:r>
          </a:p>
          <a:p>
            <a:pPr algn="l"/>
            <a:r>
              <a:rPr lang="en-US" b="0" i="0" dirty="0">
                <a:solidFill>
                  <a:srgbClr val="212529"/>
                </a:solidFill>
                <a:effectLst/>
                <a:highlight>
                  <a:srgbClr val="FFFFFF"/>
                </a:highlight>
                <a:latin typeface="-apple-system"/>
              </a:rPr>
              <a:t>Lockey 2006 Traumatic Cardiac Arrest Who Are the Survivors AEM  B-NR</a:t>
            </a:r>
          </a:p>
          <a:p>
            <a:pPr algn="l"/>
            <a:r>
              <a:rPr lang="en-US" b="0" i="0" dirty="0">
                <a:solidFill>
                  <a:srgbClr val="212529"/>
                </a:solidFill>
                <a:effectLst/>
                <a:highlight>
                  <a:srgbClr val="FFFFFF"/>
                </a:highlight>
                <a:latin typeface="-apple-system"/>
              </a:rPr>
              <a:t>Ludwig 2017 Management of chest trauma jtd-09-S3-S172  C-EO</a:t>
            </a:r>
          </a:p>
          <a:p>
            <a:pPr algn="l"/>
            <a:r>
              <a:rPr lang="en-US" b="0" i="0" dirty="0">
                <a:solidFill>
                  <a:srgbClr val="212529"/>
                </a:solidFill>
                <a:effectLst/>
                <a:highlight>
                  <a:srgbClr val="FFFFFF"/>
                </a:highlight>
                <a:latin typeface="-apple-system"/>
              </a:rPr>
              <a:t>McPherson 2006 Prevalence of Tension Pneumothorax in Fatally Wounded Combat Casualties  J Trauma  C-LD</a:t>
            </a:r>
          </a:p>
          <a:p>
            <a:pPr algn="l"/>
            <a:r>
              <a:rPr lang="en-US" b="0" i="0" dirty="0">
                <a:solidFill>
                  <a:srgbClr val="212529"/>
                </a:solidFill>
                <a:effectLst/>
                <a:highlight>
                  <a:srgbClr val="FFFFFF"/>
                </a:highlight>
                <a:latin typeface="-apple-system"/>
              </a:rPr>
              <a:t>McSwain 1982 The McSwain Dart device for relief of tension pneumothorax Instrumentation 1982  C-EO</a:t>
            </a:r>
          </a:p>
          <a:p>
            <a:pPr algn="l"/>
            <a:r>
              <a:rPr lang="en-US" b="0" i="0" dirty="0">
                <a:solidFill>
                  <a:srgbClr val="212529"/>
                </a:solidFill>
                <a:effectLst/>
                <a:highlight>
                  <a:srgbClr val="FFFFFF"/>
                </a:highlight>
                <a:latin typeface="-apple-system"/>
              </a:rPr>
              <a:t>Mohan 2010 Management of Warfare Chest Injuries main  C-EO</a:t>
            </a:r>
          </a:p>
          <a:p>
            <a:pPr algn="l"/>
            <a:r>
              <a:rPr lang="en-US" b="0" i="0" dirty="0">
                <a:solidFill>
                  <a:srgbClr val="212529"/>
                </a:solidFill>
                <a:effectLst/>
                <a:highlight>
                  <a:srgbClr val="FFFFFF"/>
                </a:highlight>
                <a:latin typeface="-apple-system"/>
              </a:rPr>
              <a:t>Netto 2008 Are needle decompressions for tension pneumothoraces being performed appropriately for appropriate indications AJEM  B-NR</a:t>
            </a:r>
          </a:p>
          <a:p>
            <a:pPr algn="l"/>
            <a:r>
              <a:rPr lang="en-US" b="0" i="0" dirty="0">
                <a:solidFill>
                  <a:srgbClr val="212529"/>
                </a:solidFill>
                <a:effectLst/>
                <a:highlight>
                  <a:srgbClr val="FFFFFF"/>
                </a:highlight>
                <a:latin typeface="-apple-system"/>
              </a:rPr>
              <a:t>Pritchard 2017 Pre-hospital finger thoracostomy in patients with traumatic cardiac arrest EMJ 2017  B-NR</a:t>
            </a:r>
          </a:p>
          <a:p>
            <a:pPr algn="l"/>
            <a:r>
              <a:rPr lang="en-US" b="0" i="0" dirty="0">
                <a:solidFill>
                  <a:srgbClr val="212529"/>
                </a:solidFill>
                <a:effectLst/>
                <a:highlight>
                  <a:srgbClr val="FFFFFF"/>
                </a:highlight>
                <a:latin typeface="-apple-system"/>
              </a:rPr>
              <a:t>Roberts 2015 Clinical Presentation of Patients With Tension Pneumothorax Ann Surg 2015  B-NR</a:t>
            </a:r>
          </a:p>
          <a:p>
            <a:pPr algn="l"/>
            <a:r>
              <a:rPr lang="en-US" b="0" i="0" dirty="0">
                <a:solidFill>
                  <a:srgbClr val="212529"/>
                </a:solidFill>
                <a:effectLst/>
                <a:highlight>
                  <a:srgbClr val="FFFFFF"/>
                </a:highlight>
                <a:latin typeface="-apple-system"/>
              </a:rPr>
              <a:t>Schauer 2017 Chest Seal Placement for Penetrating Chest Wounds by Prehospital Ground Forces in Afghanistan  C-LD</a:t>
            </a:r>
          </a:p>
          <a:p>
            <a:pPr algn="l"/>
            <a:r>
              <a:rPr lang="en-US" b="0" i="0" dirty="0">
                <a:solidFill>
                  <a:srgbClr val="212529"/>
                </a:solidFill>
                <a:effectLst/>
                <a:highlight>
                  <a:srgbClr val="FFFFFF"/>
                </a:highlight>
                <a:latin typeface="-apple-system"/>
              </a:rPr>
              <a:t>Sritharen 2017 External validation of a tube thoracostomy complication classification system WJS 2017  B-NR</a:t>
            </a:r>
          </a:p>
          <a:p>
            <a:pPr algn="l"/>
            <a:r>
              <a:rPr lang="en-US" b="0" i="0" dirty="0">
                <a:solidFill>
                  <a:srgbClr val="212529"/>
                </a:solidFill>
                <a:effectLst/>
                <a:highlight>
                  <a:srgbClr val="FFFFFF"/>
                </a:highlight>
                <a:latin typeface="-apple-system"/>
              </a:rPr>
              <a:t>Tien 2008 An Evaluation of TCCC Interventions in a Combat Environment J Am Coll Surg  B-NR</a:t>
            </a:r>
          </a:p>
          <a:p>
            <a:pPr algn="l"/>
            <a:r>
              <a:rPr lang="en-US" b="0" i="0" dirty="0">
                <a:solidFill>
                  <a:srgbClr val="212529"/>
                </a:solidFill>
                <a:effectLst/>
                <a:highlight>
                  <a:srgbClr val="FFFFFF"/>
                </a:highlight>
                <a:latin typeface="-apple-system"/>
              </a:rPr>
              <a:t>Waydhas 2007 Pre-hospital pleural decompression and chest tube placement after blunt trauma  B-NR</a:t>
            </a:r>
          </a:p>
          <a:p>
            <a:pPr algn="l"/>
            <a:r>
              <a:rPr lang="en-US" b="0" i="0" dirty="0">
                <a:solidFill>
                  <a:srgbClr val="212529"/>
                </a:solidFill>
                <a:effectLst/>
                <a:highlight>
                  <a:srgbClr val="FFFFFF"/>
                </a:highlight>
                <a:latin typeface="-apple-system"/>
              </a:rPr>
              <a:t>Weichenthal 2016 Needle thoracostomy in the prehospital setting a retrospective observational study Prehosp Emerg Care  B-NR</a:t>
            </a:r>
          </a:p>
          <a:p>
            <a:pPr algn="l"/>
            <a:r>
              <a:rPr lang="en-US" b="0" i="0" dirty="0">
                <a:solidFill>
                  <a:srgbClr val="212529"/>
                </a:solidFill>
                <a:effectLst/>
                <a:highlight>
                  <a:srgbClr val="FFFFFF"/>
                </a:highlight>
                <a:latin typeface="-apple-system"/>
              </a:rPr>
              <a:t>Wernick 2015 Complications of needle thoracostomy A comprehensive clinical review Int JCIIS  B-NR</a:t>
            </a:r>
          </a:p>
          <a:p>
            <a:pPr algn="l"/>
            <a:r>
              <a:rPr lang="en-US" b="0" i="0" dirty="0">
                <a:solidFill>
                  <a:srgbClr val="212529"/>
                </a:solidFill>
                <a:effectLst/>
                <a:highlight>
                  <a:srgbClr val="FFFFFF"/>
                </a:highlight>
                <a:latin typeface="-apple-system"/>
              </a:rPr>
              <a:t>Yamamoto 2005 Thoracic Trauma-The Deadly Dozen  C-EO</a:t>
            </a:r>
          </a:p>
          <a:p>
            <a:pPr algn="l"/>
            <a:r>
              <a:rPr lang="en-US" b="0" i="0" dirty="0">
                <a:solidFill>
                  <a:srgbClr val="212529"/>
                </a:solidFill>
                <a:effectLst/>
                <a:highlight>
                  <a:srgbClr val="FFFFFF"/>
                </a:highlight>
                <a:latin typeface="-apple-system"/>
              </a:rPr>
              <a:t>Zengerink 2008 Needle thoracostomy in the treatment of tension pneumothorax in trauma patients what size needle J Trauma  B-NR</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37</a:t>
            </a:fld>
            <a:endParaRPr lang="en-US"/>
          </a:p>
        </p:txBody>
      </p:sp>
    </p:spTree>
    <p:extLst>
      <p:ext uri="{BB962C8B-B14F-4D97-AF65-F5344CB8AC3E}">
        <p14:creationId xmlns:p14="http://schemas.microsoft.com/office/powerpoint/2010/main" val="3007497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This module has one terminal learning objective, supported by 13 enabling learning objectives or ELOs.</a:t>
            </a:r>
          </a:p>
          <a:p>
            <a:pPr algn="l"/>
            <a:r>
              <a:rPr lang="en-US" b="0" i="0" dirty="0">
                <a:solidFill>
                  <a:srgbClr val="212529"/>
                </a:solidFill>
                <a:effectLst/>
                <a:highlight>
                  <a:srgbClr val="FFFFFF"/>
                </a:highlight>
                <a:latin typeface="-apple-system"/>
              </a:rPr>
              <a:t>The eight cognitive ELOs include identifying respiratory distress, life-threatening chest injuries, open pneumothoraces, the importance of vented chest seals, tension pneumothoraces, signs of recurring or unsuccessful pneumothorax treatment, finger or tube thoracostomies, and the evidence supporting respiratory management strategies.</a:t>
            </a:r>
          </a:p>
          <a:p>
            <a:pPr algn="l"/>
            <a:r>
              <a:rPr lang="en-US" b="0" i="0" dirty="0">
                <a:solidFill>
                  <a:srgbClr val="212529"/>
                </a:solidFill>
                <a:effectLst/>
                <a:highlight>
                  <a:srgbClr val="FFFFFF"/>
                </a:highlight>
                <a:latin typeface="-apple-system"/>
              </a:rPr>
              <a:t>The performance ELOs include demonstrating how to apply a chest seal, how to perform a needle decompression of the chest at the two primary sites, and how to perform a thoracostomy.</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3</a:t>
            </a:fld>
            <a:endParaRPr lang="en-US"/>
          </a:p>
        </p:txBody>
      </p:sp>
    </p:spTree>
    <p:extLst>
      <p:ext uri="{BB962C8B-B14F-4D97-AF65-F5344CB8AC3E}">
        <p14:creationId xmlns:p14="http://schemas.microsoft.com/office/powerpoint/2010/main" val="2256803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Assessment and management of one of the most common causes of preventable death on the battlefield are discussed in this module. Respiratory assessment and management are done in the Tactical Field Care (TFC) phase of TCCC.</a:t>
            </a:r>
          </a:p>
          <a:p>
            <a:pPr algn="l"/>
            <a:r>
              <a:rPr lang="en-US" b="0" i="0" dirty="0">
                <a:solidFill>
                  <a:srgbClr val="212529"/>
                </a:solidFill>
                <a:effectLst/>
                <a:highlight>
                  <a:srgbClr val="FFFFFF"/>
                </a:highlight>
                <a:latin typeface="-apple-system"/>
              </a:rPr>
              <a:t>The ability to recognize the signs and symptoms of a respiratory emergency will enable you to apply life-saving techniques to treatable conditions. With the skills learned in this module, you will be able to identify and treat multiple life-threatening respiratory problems.</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5</a:t>
            </a:fld>
            <a:endParaRPr lang="en-US"/>
          </a:p>
        </p:txBody>
      </p:sp>
    </p:spTree>
    <p:extLst>
      <p:ext uri="{BB962C8B-B14F-4D97-AF65-F5344CB8AC3E}">
        <p14:creationId xmlns:p14="http://schemas.microsoft.com/office/powerpoint/2010/main" val="2039556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529"/>
                </a:solidFill>
                <a:effectLst/>
                <a:highlight>
                  <a:srgbClr val="FFFFFF"/>
                </a:highlight>
                <a:latin typeface="-apple-system"/>
              </a:rPr>
              <a:t>Respiration assessment and management is the “R” in the MARCH PAWS sequence</a:t>
            </a:r>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6</a:t>
            </a:fld>
            <a:endParaRPr lang="en-US"/>
          </a:p>
        </p:txBody>
      </p:sp>
    </p:spTree>
    <p:extLst>
      <p:ext uri="{BB962C8B-B14F-4D97-AF65-F5344CB8AC3E}">
        <p14:creationId xmlns:p14="http://schemas.microsoft.com/office/powerpoint/2010/main" val="4212377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In your prior medical training, you have been taught the basic signs and symptoms of respiratory distress, including an abnormal respiratory rate, either too fast (tachypnea, &gt;20 breaths per minute) or too slow (bradypnea, &lt;8 breaths per minute).  Other potential findings include cyanosis (seen in oxygen desaturation), tripod respirations, orthopnea, nasal flaring, two-to-three-word sentence dyspnea, lightheadedness, diaphoresis, retractions or any abnormal breath sounds.</a:t>
            </a:r>
            <a:r>
              <a:rPr lang="en-US" b="0" i="0" baseline="30000" dirty="0">
                <a:solidFill>
                  <a:srgbClr val="212529"/>
                </a:solidFill>
                <a:effectLst/>
                <a:highlight>
                  <a:srgbClr val="FFFFFF"/>
                </a:highlight>
                <a:latin typeface="-apple-system"/>
              </a:rPr>
              <a:t>1</a:t>
            </a:r>
            <a:r>
              <a:rPr lang="en-US" b="0" i="0" dirty="0">
                <a:solidFill>
                  <a:srgbClr val="212529"/>
                </a:solidFill>
                <a:effectLst/>
                <a:highlight>
                  <a:srgbClr val="FFFFFF"/>
                </a:highlight>
                <a:latin typeface="-apple-system"/>
              </a:rPr>
              <a:t>  Likewise, a pulse oximetry reading less than 90% can indicate a casualty is in respiratory distress – and we’ll discuss that in more detail in module 20 on casualty monitoring.</a:t>
            </a:r>
          </a:p>
          <a:p>
            <a:pPr algn="l"/>
            <a:r>
              <a:rPr lang="en-US" b="0" i="0" dirty="0">
                <a:solidFill>
                  <a:srgbClr val="212529"/>
                </a:solidFill>
                <a:effectLst/>
                <a:highlight>
                  <a:srgbClr val="FFFFFF"/>
                </a:highlight>
                <a:latin typeface="-apple-system"/>
              </a:rPr>
              <a:t>Remember, running with protective gear and equipment can cause tachycardia, tachypnea, and sweating (which mimics diaphoresis). While those signs and symptoms can mean the patient is critical, it could also mean that they are just exerting themselves heavily. Repeated assessments will help you to understand if your patient is in respiratory distress or if their symptoms will improve with decreased exertion.</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7</a:t>
            </a:fld>
            <a:endParaRPr lang="en-US"/>
          </a:p>
        </p:txBody>
      </p:sp>
    </p:spTree>
    <p:extLst>
      <p:ext uri="{BB962C8B-B14F-4D97-AF65-F5344CB8AC3E}">
        <p14:creationId xmlns:p14="http://schemas.microsoft.com/office/powerpoint/2010/main" val="1110102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Life-threatening chest injuries include airway obstruction, tension pneumothorax, cardiac tamponade, open pneumothorax, massive hemothorax, and flail chest.</a:t>
            </a:r>
            <a:r>
              <a:rPr lang="en-US" b="0" i="0" baseline="30000" dirty="0">
                <a:solidFill>
                  <a:srgbClr val="212529"/>
                </a:solidFill>
                <a:effectLst/>
                <a:highlight>
                  <a:srgbClr val="FFFFFF"/>
                </a:highlight>
                <a:latin typeface="-apple-system"/>
              </a:rPr>
              <a:t>2</a:t>
            </a:r>
            <a:r>
              <a:rPr lang="en-US" b="0" i="0" dirty="0">
                <a:solidFill>
                  <a:srgbClr val="212529"/>
                </a:solidFill>
                <a:effectLst/>
                <a:highlight>
                  <a:srgbClr val="FFFFFF"/>
                </a:highlight>
                <a:latin typeface="-apple-system"/>
              </a:rPr>
              <a:t> Penetrating chest trauma results from an object entering through the skin and chest wall into the chest cavity. Examples include gunshot, stab, and fragment wounds. Blunt injury results from the impact of an object or an energy force on the chest wall such as in a motor vehicle crash, being struck in the chest with a bat, or a blast injury.</a:t>
            </a:r>
            <a:r>
              <a:rPr lang="en-US" b="0" i="0" baseline="30000" dirty="0">
                <a:solidFill>
                  <a:srgbClr val="212529"/>
                </a:solidFill>
                <a:effectLst/>
                <a:highlight>
                  <a:srgbClr val="FFFFFF"/>
                </a:highlight>
                <a:latin typeface="-apple-system"/>
              </a:rPr>
              <a:t>3</a:t>
            </a:r>
            <a:r>
              <a:rPr lang="en-US" b="0" i="0" dirty="0">
                <a:solidFill>
                  <a:srgbClr val="212529"/>
                </a:solidFill>
                <a:effectLst/>
                <a:highlight>
                  <a:srgbClr val="FFFFFF"/>
                </a:highlight>
                <a:latin typeface="-apple-system"/>
              </a:rPr>
              <a:t> In some instances, such as a blast from an improvised explosive device (IED), you may encounter a casualty with both blunt and penetrating chest trauma. Both blunt and penetrating chest trauma can be lethal.</a:t>
            </a:r>
            <a:r>
              <a:rPr lang="en-US" b="0" i="0" baseline="30000" dirty="0">
                <a:solidFill>
                  <a:srgbClr val="212529"/>
                </a:solidFill>
                <a:effectLst/>
                <a:highlight>
                  <a:srgbClr val="FFFFFF"/>
                </a:highlight>
                <a:latin typeface="-apple-system"/>
              </a:rPr>
              <a:t>4</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In addition to the signs and symptoms of respiratory distress, signs of a life-threatening injury may include evidence of the mechanism of injury or the injury itself. For example, seeing a bruise may indicate blunt trauma, or a laceration or open wound on the chest indicates potential penetrating chest trauma. Assessing a casualty with body armor and uniform is not easy, and care must be taken to adequately expose casualties to look for signs and symptoms of potential injuries. It is not uncommon to find no apparent injury, and you may have to rely on the mechanism of injury and the casualty's presentation to identify a life-threatening injury. And many major chest injuries cannot be accurately diagnosed in the field and will require evacuation to a higher level of care for more definitive diagnostic and treatment options.</a:t>
            </a:r>
            <a:r>
              <a:rPr lang="en-US" b="0" i="0" baseline="30000" dirty="0">
                <a:solidFill>
                  <a:srgbClr val="212529"/>
                </a:solidFill>
                <a:effectLst/>
                <a:highlight>
                  <a:srgbClr val="FFFFFF"/>
                </a:highlight>
                <a:latin typeface="-apple-system"/>
              </a:rPr>
              <a:t>5</a:t>
            </a:r>
            <a:endParaRPr lang="en-US" b="0" i="0" dirty="0">
              <a:solidFill>
                <a:srgbClr val="212529"/>
              </a:solidFill>
              <a:effectLst/>
              <a:highlight>
                <a:srgbClr val="FFFFFF"/>
              </a:highlight>
              <a:latin typeface="-apple-system"/>
            </a:endParaRP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8</a:t>
            </a:fld>
            <a:endParaRPr lang="en-US"/>
          </a:p>
        </p:txBody>
      </p:sp>
    </p:spTree>
    <p:extLst>
      <p:ext uri="{BB962C8B-B14F-4D97-AF65-F5344CB8AC3E}">
        <p14:creationId xmlns:p14="http://schemas.microsoft.com/office/powerpoint/2010/main" val="3523063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An open pneumothorax occurs when a chest wall injury extends through the parietal pleura into the pleural cavity.6 With each attempt to inhale, the air enters the chest cavity through the pass of least resistance, which is through the hole in the chest wall; and without the negative pressure of an intact pleural cavity, the affected lung cannot be fully re-inflated by normal inhalation.</a:t>
            </a:r>
            <a:r>
              <a:rPr lang="en-US" b="0" i="0" baseline="30000" dirty="0">
                <a:solidFill>
                  <a:srgbClr val="212529"/>
                </a:solidFill>
                <a:effectLst/>
                <a:highlight>
                  <a:srgbClr val="FFFFFF"/>
                </a:highlight>
                <a:latin typeface="-apple-system"/>
              </a:rPr>
              <a:t>7</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term sucking chest wound is usually used in reference to a large open pneumothorax</a:t>
            </a:r>
            <a:r>
              <a:rPr lang="en-US" b="0" i="0" baseline="30000" dirty="0">
                <a:solidFill>
                  <a:srgbClr val="212529"/>
                </a:solidFill>
                <a:effectLst/>
                <a:highlight>
                  <a:srgbClr val="FFFFFF"/>
                </a:highlight>
                <a:latin typeface="-apple-system"/>
              </a:rPr>
              <a:t>8</a:t>
            </a:r>
            <a:r>
              <a:rPr lang="en-US" b="0" i="0" dirty="0">
                <a:solidFill>
                  <a:srgbClr val="212529"/>
                </a:solidFill>
                <a:effectLst/>
                <a:highlight>
                  <a:srgbClr val="FFFFFF"/>
                </a:highlight>
                <a:latin typeface="-apple-system"/>
              </a:rPr>
              <a:t> which results in the characteristic sucking sound. But not all open pneumothoraces result in an audible sucking sound, even though the terms are often used interchangeably. And not all chest wounds are open pneumothoraces, as some don’t penetrate the chest cavity.</a:t>
            </a:r>
          </a:p>
          <a:p>
            <a:pPr algn="l"/>
            <a:r>
              <a:rPr lang="en-US" b="0" i="0" dirty="0">
                <a:solidFill>
                  <a:srgbClr val="212529"/>
                </a:solidFill>
                <a:effectLst/>
                <a:highlight>
                  <a:srgbClr val="FFFFFF"/>
                </a:highlight>
                <a:latin typeface="-apple-system"/>
              </a:rPr>
              <a:t>If you are not sure if a wound has penetrated the chest wall completely, treat the wound as though it were an open chest wound. A wound can be as small 2.0-2.5 cm in diameter (about the size of a nickel) and still cause an open pneumothorax.</a:t>
            </a:r>
            <a:r>
              <a:rPr lang="en-US" b="0" i="0" baseline="30000" dirty="0">
                <a:solidFill>
                  <a:srgbClr val="212529"/>
                </a:solidFill>
                <a:effectLst/>
                <a:highlight>
                  <a:srgbClr val="FFFFFF"/>
                </a:highlight>
                <a:latin typeface="-apple-system"/>
              </a:rPr>
              <a:t>9</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Penetrating injuries to the chest wall can be difficult to find through the casualty’s clothes, protective gear, and in low-light situations. Expose and uncover any suspected anterior, posterior, or axillary chest wounds.</a:t>
            </a:r>
          </a:p>
        </p:txBody>
      </p:sp>
      <p:sp>
        <p:nvSpPr>
          <p:cNvPr id="4" name="Slide Number Placeholder 3"/>
          <p:cNvSpPr>
            <a:spLocks noGrp="1"/>
          </p:cNvSpPr>
          <p:nvPr>
            <p:ph type="sldNum" sz="quarter" idx="5"/>
          </p:nvPr>
        </p:nvSpPr>
        <p:spPr/>
        <p:txBody>
          <a:bodyPr/>
          <a:lstStyle/>
          <a:p>
            <a:fld id="{BC314710-CFD4-4795-AE20-8350ABDADBD5}" type="slidenum">
              <a:rPr lang="en-US" smtClean="0"/>
              <a:t>9</a:t>
            </a:fld>
            <a:endParaRPr lang="en-US"/>
          </a:p>
        </p:txBody>
      </p:sp>
    </p:spTree>
    <p:extLst>
      <p:ext uri="{BB962C8B-B14F-4D97-AF65-F5344CB8AC3E}">
        <p14:creationId xmlns:p14="http://schemas.microsoft.com/office/powerpoint/2010/main" val="192704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12529"/>
                </a:solidFill>
                <a:effectLst/>
                <a:highlight>
                  <a:srgbClr val="FFFFFF"/>
                </a:highlight>
                <a:latin typeface="-apple-system"/>
              </a:rPr>
              <a:t>Some of the signs and symptoms of an open pneumothorax include those seen in respiratory distress like difficulty breathing and changes in the respiratory rate. But other signs or symptoms that should raise your level of suspicion of an open pneumothorax include seeing froth or bubbles around a chest wound, hearing a sucking or hissing sound as the casualty inhales, seeing the open hole of a penetrating chest wound, coughing up blood or having blood-tinged sputum.</a:t>
            </a:r>
            <a:r>
              <a:rPr lang="en-US" b="0" i="0" baseline="30000" dirty="0">
                <a:solidFill>
                  <a:srgbClr val="212529"/>
                </a:solidFill>
                <a:effectLst/>
                <a:highlight>
                  <a:srgbClr val="FFFFFF"/>
                </a:highlight>
                <a:latin typeface="-apple-system"/>
              </a:rPr>
              <a:t>11</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decreased breath sounds and hyperresonance to chest percussion that often accompanies an open pneumothorax are difficult to determine in the tactical environment and are helpful if present, but should not deter you from treating a chest injury as an open pneumothorax if absent.</a:t>
            </a:r>
            <a:r>
              <a:rPr lang="en-US" b="0" i="0" baseline="30000" dirty="0">
                <a:solidFill>
                  <a:srgbClr val="212529"/>
                </a:solidFill>
                <a:effectLst/>
                <a:highlight>
                  <a:srgbClr val="FFFFFF"/>
                </a:highlight>
                <a:latin typeface="-apple-system"/>
              </a:rPr>
              <a:t>12</a:t>
            </a:r>
            <a:endParaRPr lang="en-US" b="0" i="0" dirty="0">
              <a:solidFill>
                <a:srgbClr val="212529"/>
              </a:solidFill>
              <a:effectLst/>
              <a:highlight>
                <a:srgbClr val="FFFFFF"/>
              </a:highlight>
              <a:latin typeface="-apple-system"/>
            </a:endParaRPr>
          </a:p>
          <a:p>
            <a:pPr algn="l"/>
            <a:r>
              <a:rPr lang="en-US" b="0" i="0" dirty="0">
                <a:solidFill>
                  <a:srgbClr val="212529"/>
                </a:solidFill>
                <a:effectLst/>
                <a:highlight>
                  <a:srgbClr val="FFFFFF"/>
                </a:highlight>
                <a:latin typeface="-apple-system"/>
              </a:rPr>
              <a:t>The level of evidence supporting the guidance for open pneumothorax management in the tactical environment is based on Clinical Consensus, Expert Opinion, and discussion.</a:t>
            </a:r>
          </a:p>
          <a:p>
            <a:endParaRPr lang="en-US" dirty="0"/>
          </a:p>
        </p:txBody>
      </p:sp>
      <p:sp>
        <p:nvSpPr>
          <p:cNvPr id="4" name="Slide Number Placeholder 3"/>
          <p:cNvSpPr>
            <a:spLocks noGrp="1"/>
          </p:cNvSpPr>
          <p:nvPr>
            <p:ph type="sldNum" sz="quarter" idx="5"/>
          </p:nvPr>
        </p:nvSpPr>
        <p:spPr/>
        <p:txBody>
          <a:bodyPr/>
          <a:lstStyle/>
          <a:p>
            <a:fld id="{BC314710-CFD4-4795-AE20-8350ABDADBD5}" type="slidenum">
              <a:rPr lang="en-US" smtClean="0"/>
              <a:t>10</a:t>
            </a:fld>
            <a:endParaRPr lang="en-US"/>
          </a:p>
        </p:txBody>
      </p:sp>
    </p:spTree>
    <p:extLst>
      <p:ext uri="{BB962C8B-B14F-4D97-AF65-F5344CB8AC3E}">
        <p14:creationId xmlns:p14="http://schemas.microsoft.com/office/powerpoint/2010/main" val="20301463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09372" y="254508"/>
            <a:ext cx="1171956" cy="656844"/>
          </a:xfrm>
          <a:prstGeom prst="rect">
            <a:avLst/>
          </a:prstGeom>
        </p:spPr>
      </p:pic>
      <p:sp>
        <p:nvSpPr>
          <p:cNvPr id="2" name="Holder 2"/>
          <p:cNvSpPr>
            <a:spLocks noGrp="1"/>
          </p:cNvSpPr>
          <p:nvPr>
            <p:ph type="ctrTitle"/>
          </p:nvPr>
        </p:nvSpPr>
        <p:spPr>
          <a:xfrm>
            <a:off x="2604897" y="289051"/>
            <a:ext cx="6982205" cy="33083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606667"/>
                </a:solidFill>
                <a:latin typeface="Arial MT"/>
                <a:cs typeface="Arial MT"/>
              </a:defRPr>
            </a:lvl1p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6/6/2024</a:t>
            </a:fld>
            <a:endParaRPr lang="en-US"/>
          </a:p>
        </p:txBody>
      </p:sp>
      <p:sp>
        <p:nvSpPr>
          <p:cNvPr id="6" name="Holder 6"/>
          <p:cNvSpPr>
            <a:spLocks noGrp="1"/>
          </p:cNvSpPr>
          <p:nvPr>
            <p:ph type="sldNum" sz="quarter" idx="7"/>
          </p:nvPr>
        </p:nvSpPr>
        <p:spPr/>
        <p:txBody>
          <a:bodyPr lIns="0" tIns="0" rIns="0" bIns="0"/>
          <a:lstStyle>
            <a:lvl1pPr>
              <a:defRPr sz="1200" b="0" i="0">
                <a:solidFill>
                  <a:srgbClr val="606667"/>
                </a:solidFill>
                <a:latin typeface="Arial MT"/>
                <a:cs typeface="Arial MT"/>
              </a:defRPr>
            </a:lvl1pPr>
          </a:lstStyle>
          <a:p>
            <a:pPr marL="38100">
              <a:lnSpc>
                <a:spcPts val="1425"/>
              </a:lnSpc>
            </a:pPr>
            <a:fld id="{81D60167-4931-47E6-BA6A-407CBD079E47}" type="slidenum">
              <a:rPr spc="-5" dirty="0">
                <a:solidFill>
                  <a:srgbClr val="000000"/>
                </a:solidFill>
              </a:rPr>
              <a:t>‹#›</a:t>
            </a:fld>
            <a:endParaRPr spc="-5" dirty="0">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606667"/>
                </a:solidFill>
                <a:latin typeface="Arial MT"/>
                <a:cs typeface="Arial MT"/>
              </a:defRPr>
            </a:lvl1p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6/6/2024</a:t>
            </a:fld>
            <a:endParaRPr lang="en-US"/>
          </a:p>
        </p:txBody>
      </p:sp>
      <p:sp>
        <p:nvSpPr>
          <p:cNvPr id="6" name="Holder 6"/>
          <p:cNvSpPr>
            <a:spLocks noGrp="1"/>
          </p:cNvSpPr>
          <p:nvPr>
            <p:ph type="sldNum" sz="quarter" idx="7"/>
          </p:nvPr>
        </p:nvSpPr>
        <p:spPr/>
        <p:txBody>
          <a:bodyPr lIns="0" tIns="0" rIns="0" bIns="0"/>
          <a:lstStyle>
            <a:lvl1pPr>
              <a:defRPr sz="1200" b="0" i="0">
                <a:solidFill>
                  <a:srgbClr val="606667"/>
                </a:solidFill>
                <a:latin typeface="Arial MT"/>
                <a:cs typeface="Arial MT"/>
              </a:defRPr>
            </a:lvl1pPr>
          </a:lstStyle>
          <a:p>
            <a:pPr marL="38100">
              <a:lnSpc>
                <a:spcPts val="1425"/>
              </a:lnSpc>
            </a:pPr>
            <a:fld id="{81D60167-4931-47E6-BA6A-407CBD079E47}" type="slidenum">
              <a:rPr spc="-5" dirty="0">
                <a:solidFill>
                  <a:srgbClr val="000000"/>
                </a:solidFill>
              </a:rPr>
              <a:t>‹#›</a:t>
            </a:fld>
            <a:endParaRPr spc="-5" dirty="0">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50" b="0" i="0">
                <a:solidFill>
                  <a:srgbClr val="606667"/>
                </a:solidFill>
                <a:latin typeface="Arial MT"/>
                <a:cs typeface="Arial MT"/>
              </a:defRPr>
            </a:lvl1p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6/6/2024</a:t>
            </a:fld>
            <a:endParaRPr lang="en-US"/>
          </a:p>
        </p:txBody>
      </p:sp>
      <p:sp>
        <p:nvSpPr>
          <p:cNvPr id="7" name="Holder 7"/>
          <p:cNvSpPr>
            <a:spLocks noGrp="1"/>
          </p:cNvSpPr>
          <p:nvPr>
            <p:ph type="sldNum" sz="quarter" idx="7"/>
          </p:nvPr>
        </p:nvSpPr>
        <p:spPr/>
        <p:txBody>
          <a:bodyPr lIns="0" tIns="0" rIns="0" bIns="0"/>
          <a:lstStyle>
            <a:lvl1pPr>
              <a:defRPr sz="1200" b="0" i="0">
                <a:solidFill>
                  <a:srgbClr val="606667"/>
                </a:solidFill>
                <a:latin typeface="Arial MT"/>
                <a:cs typeface="Arial MT"/>
              </a:defRPr>
            </a:lvl1pPr>
          </a:lstStyle>
          <a:p>
            <a:pPr marL="38100">
              <a:lnSpc>
                <a:spcPts val="1425"/>
              </a:lnSpc>
            </a:pPr>
            <a:fld id="{81D60167-4931-47E6-BA6A-407CBD079E47}" type="slidenum">
              <a:rPr spc="-5" dirty="0">
                <a:solidFill>
                  <a:srgbClr val="000000"/>
                </a:solidFill>
              </a:rPr>
              <a:t>‹#›</a:t>
            </a:fld>
            <a:endParaRPr spc="-5" dirty="0">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50" b="0" i="0">
                <a:solidFill>
                  <a:srgbClr val="606667"/>
                </a:solidFill>
                <a:latin typeface="Arial MT"/>
                <a:cs typeface="Arial MT"/>
              </a:defRPr>
            </a:lvl1p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6/6/2024</a:t>
            </a:fld>
            <a:endParaRPr lang="en-US"/>
          </a:p>
        </p:txBody>
      </p:sp>
      <p:sp>
        <p:nvSpPr>
          <p:cNvPr id="5" name="Holder 5"/>
          <p:cNvSpPr>
            <a:spLocks noGrp="1"/>
          </p:cNvSpPr>
          <p:nvPr>
            <p:ph type="sldNum" sz="quarter" idx="7"/>
          </p:nvPr>
        </p:nvSpPr>
        <p:spPr/>
        <p:txBody>
          <a:bodyPr lIns="0" tIns="0" rIns="0" bIns="0"/>
          <a:lstStyle>
            <a:lvl1pPr>
              <a:defRPr sz="1200" b="0" i="0">
                <a:solidFill>
                  <a:srgbClr val="606667"/>
                </a:solidFill>
                <a:latin typeface="Arial MT"/>
                <a:cs typeface="Arial MT"/>
              </a:defRPr>
            </a:lvl1pPr>
          </a:lstStyle>
          <a:p>
            <a:pPr marL="38100">
              <a:lnSpc>
                <a:spcPts val="1425"/>
              </a:lnSpc>
            </a:pPr>
            <a:fld id="{81D60167-4931-47E6-BA6A-407CBD079E47}" type="slidenum">
              <a:rPr spc="-5" dirty="0">
                <a:solidFill>
                  <a:srgbClr val="000000"/>
                </a:solidFill>
              </a:rPr>
              <a:t>‹#›</a:t>
            </a:fld>
            <a:endParaRPr spc="-5" dirty="0">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309372" y="254508"/>
            <a:ext cx="1171956" cy="656844"/>
          </a:xfrm>
          <a:prstGeom prst="rect">
            <a:avLst/>
          </a:prstGeom>
        </p:spPr>
      </p:pic>
      <p:sp>
        <p:nvSpPr>
          <p:cNvPr id="2" name="Holder 2"/>
          <p:cNvSpPr>
            <a:spLocks noGrp="1"/>
          </p:cNvSpPr>
          <p:nvPr>
            <p:ph type="ftr" sz="quarter" idx="5"/>
          </p:nvPr>
        </p:nvSpPr>
        <p:spPr/>
        <p:txBody>
          <a:bodyPr lIns="0" tIns="0" rIns="0" bIns="0"/>
          <a:lstStyle>
            <a:lvl1pPr>
              <a:defRPr sz="1050" b="0" i="0">
                <a:solidFill>
                  <a:srgbClr val="606667"/>
                </a:solidFill>
                <a:latin typeface="Arial MT"/>
                <a:cs typeface="Arial MT"/>
              </a:defRPr>
            </a:lvl1p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6/6/2024</a:t>
            </a:fld>
            <a:endParaRPr lang="en-US"/>
          </a:p>
        </p:txBody>
      </p:sp>
      <p:sp>
        <p:nvSpPr>
          <p:cNvPr id="4" name="Holder 4"/>
          <p:cNvSpPr>
            <a:spLocks noGrp="1"/>
          </p:cNvSpPr>
          <p:nvPr>
            <p:ph type="sldNum" sz="quarter" idx="7"/>
          </p:nvPr>
        </p:nvSpPr>
        <p:spPr/>
        <p:txBody>
          <a:bodyPr lIns="0" tIns="0" rIns="0" bIns="0"/>
          <a:lstStyle>
            <a:lvl1pPr>
              <a:defRPr sz="1200" b="0" i="0">
                <a:solidFill>
                  <a:srgbClr val="606667"/>
                </a:solidFill>
                <a:latin typeface="Arial MT"/>
                <a:cs typeface="Arial MT"/>
              </a:defRPr>
            </a:lvl1pPr>
          </a:lstStyle>
          <a:p>
            <a:pPr marL="38100">
              <a:lnSpc>
                <a:spcPts val="1425"/>
              </a:lnSpc>
            </a:pPr>
            <a:fld id="{81D60167-4931-47E6-BA6A-407CBD079E47}" type="slidenum">
              <a:rPr spc="-5" dirty="0">
                <a:solidFill>
                  <a:srgbClr val="000000"/>
                </a:solidFill>
              </a:rPr>
              <a:t>‹#›</a:t>
            </a:fld>
            <a:endParaRPr spc="-5" dirty="0">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79982" y="664921"/>
            <a:ext cx="9832035" cy="1068705"/>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3" name="Holder 3"/>
          <p:cNvSpPr>
            <a:spLocks noGrp="1"/>
          </p:cNvSpPr>
          <p:nvPr>
            <p:ph type="body" idx="1"/>
          </p:nvPr>
        </p:nvSpPr>
        <p:spPr>
          <a:xfrm>
            <a:off x="889508" y="1540255"/>
            <a:ext cx="10412983" cy="2537460"/>
          </a:xfrm>
          <a:prstGeom prst="rect">
            <a:avLst/>
          </a:prstGeom>
        </p:spPr>
        <p:txBody>
          <a:bodyPr wrap="square" lIns="0" tIns="0" rIns="0" bIns="0">
            <a:spAutoFit/>
          </a:bodyPr>
          <a:lstStyle>
            <a:lvl1pPr>
              <a:defRPr sz="2400" b="0" i="0">
                <a:solidFill>
                  <a:schemeClr val="tx1"/>
                </a:solidFill>
                <a:latin typeface="Arial MT"/>
                <a:cs typeface="Arial MT"/>
              </a:defRPr>
            </a:lvl1pPr>
          </a:lstStyle>
          <a:p>
            <a:endParaRPr/>
          </a:p>
        </p:txBody>
      </p:sp>
      <p:sp>
        <p:nvSpPr>
          <p:cNvPr id="4" name="Holder 4"/>
          <p:cNvSpPr>
            <a:spLocks noGrp="1"/>
          </p:cNvSpPr>
          <p:nvPr>
            <p:ph type="ftr" sz="quarter" idx="5"/>
          </p:nvPr>
        </p:nvSpPr>
        <p:spPr>
          <a:xfrm>
            <a:off x="9408032" y="6571491"/>
            <a:ext cx="2020570" cy="175259"/>
          </a:xfrm>
          <a:prstGeom prst="rect">
            <a:avLst/>
          </a:prstGeom>
        </p:spPr>
        <p:txBody>
          <a:bodyPr wrap="square" lIns="0" tIns="0" rIns="0" bIns="0">
            <a:spAutoFit/>
          </a:bodyPr>
          <a:lstStyle>
            <a:lvl1pPr>
              <a:defRPr sz="1050" b="0" i="0">
                <a:solidFill>
                  <a:srgbClr val="606667"/>
                </a:solidFill>
                <a:latin typeface="Arial MT"/>
                <a:cs typeface="Arial MT"/>
              </a:defRPr>
            </a:lvl1p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6/6/2024</a:t>
            </a:fld>
            <a:endParaRPr lang="en-US"/>
          </a:p>
        </p:txBody>
      </p:sp>
      <p:sp>
        <p:nvSpPr>
          <p:cNvPr id="6" name="Holder 6"/>
          <p:cNvSpPr>
            <a:spLocks noGrp="1"/>
          </p:cNvSpPr>
          <p:nvPr>
            <p:ph type="sldNum" sz="quarter" idx="7"/>
          </p:nvPr>
        </p:nvSpPr>
        <p:spPr>
          <a:xfrm>
            <a:off x="11614404" y="6564385"/>
            <a:ext cx="247015" cy="196215"/>
          </a:xfrm>
          <a:prstGeom prst="rect">
            <a:avLst/>
          </a:prstGeom>
        </p:spPr>
        <p:txBody>
          <a:bodyPr wrap="square" lIns="0" tIns="0" rIns="0" bIns="0">
            <a:spAutoFit/>
          </a:bodyPr>
          <a:lstStyle>
            <a:lvl1pPr>
              <a:defRPr sz="1200" b="0" i="0">
                <a:solidFill>
                  <a:srgbClr val="606667"/>
                </a:solidFill>
                <a:latin typeface="Arial MT"/>
                <a:cs typeface="Arial MT"/>
              </a:defRPr>
            </a:lvl1pPr>
          </a:lstStyle>
          <a:p>
            <a:pPr marL="38100">
              <a:lnSpc>
                <a:spcPts val="1425"/>
              </a:lnSpc>
            </a:pPr>
            <a:fld id="{81D60167-4931-47E6-BA6A-407CBD079E47}" type="slidenum">
              <a:rPr spc="-5" dirty="0">
                <a:solidFill>
                  <a:srgbClr val="000000"/>
                </a:solidFill>
              </a:rPr>
              <a:t>‹#›</a:t>
            </a:fld>
            <a:endParaRPr spc="-5"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1.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1.png"/><Relationship Id="rId7"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39.png"/><Relationship Id="rId9"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3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png"/><Relationship Id="rId7"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39.png"/><Relationship Id="rId9" Type="http://schemas.openxmlformats.org/officeDocument/2006/relationships/image" Target="../media/image97.jpg"/></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jpg"/><Relationship Id="rId3" Type="http://schemas.openxmlformats.org/officeDocument/2006/relationships/image" Target="../media/image1.png"/><Relationship Id="rId21" Type="http://schemas.openxmlformats.org/officeDocument/2006/relationships/image" Target="../media/image115.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notesSlide" Target="../notesSlides/notesSlide22.xml"/><Relationship Id="rId16" Type="http://schemas.openxmlformats.org/officeDocument/2006/relationships/image" Target="../media/image110.jpg"/><Relationship Id="rId20" Type="http://schemas.openxmlformats.org/officeDocument/2006/relationships/image" Target="../media/image114.jp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jpg"/><Relationship Id="rId5" Type="http://schemas.openxmlformats.org/officeDocument/2006/relationships/image" Target="../media/image99.jpg"/><Relationship Id="rId15" Type="http://schemas.openxmlformats.org/officeDocument/2006/relationships/image" Target="../media/image109.png"/><Relationship Id="rId23" Type="http://schemas.openxmlformats.org/officeDocument/2006/relationships/image" Target="../media/image117.pn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8.png"/><Relationship Id="rId9" Type="http://schemas.openxmlformats.org/officeDocument/2006/relationships/image" Target="../media/image103.jpg"/><Relationship Id="rId14" Type="http://schemas.openxmlformats.org/officeDocument/2006/relationships/image" Target="../media/image108.jpg"/><Relationship Id="rId22" Type="http://schemas.openxmlformats.org/officeDocument/2006/relationships/image" Target="../media/image116.jpg"/></Relationships>
</file>

<file path=ppt/slides/_rels/slide27.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18.png"/><Relationship Id="rId21" Type="http://schemas.openxmlformats.org/officeDocument/2006/relationships/image" Target="../media/image136.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image" Target="../media/image1.png"/><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21.png"/><Relationship Id="rId11" Type="http://schemas.openxmlformats.org/officeDocument/2006/relationships/image" Target="../media/image126.png"/><Relationship Id="rId24" Type="http://schemas.openxmlformats.org/officeDocument/2006/relationships/image" Target="../media/image139.png"/><Relationship Id="rId5" Type="http://schemas.openxmlformats.org/officeDocument/2006/relationships/image" Target="../media/image120.png"/><Relationship Id="rId15" Type="http://schemas.openxmlformats.org/officeDocument/2006/relationships/image" Target="../media/image130.png"/><Relationship Id="rId23" Type="http://schemas.openxmlformats.org/officeDocument/2006/relationships/image" Target="../media/image138.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 Id="rId22" Type="http://schemas.openxmlformats.org/officeDocument/2006/relationships/image" Target="../media/image137.png"/></Relationships>
</file>

<file path=ppt/slides/_rels/slide28.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pn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png"/><Relationship Id="rId17" Type="http://schemas.openxmlformats.org/officeDocument/2006/relationships/image" Target="../media/image154.png"/><Relationship Id="rId2" Type="http://schemas.openxmlformats.org/officeDocument/2006/relationships/image" Target="../media/image1.png"/><Relationship Id="rId16"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png"/><Relationship Id="rId15" Type="http://schemas.openxmlformats.org/officeDocument/2006/relationships/image" Target="../media/image152.pn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png"/><Relationship Id="rId14" Type="http://schemas.openxmlformats.org/officeDocument/2006/relationships/image" Target="../media/image151.png"/></Relationships>
</file>

<file path=ppt/slides/_rels/slide2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jp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63.png"/><Relationship Id="rId4" Type="http://schemas.openxmlformats.org/officeDocument/2006/relationships/image" Target="../media/image157.jpg"/><Relationship Id="rId9" Type="http://schemas.openxmlformats.org/officeDocument/2006/relationships/image" Target="../media/image162.jp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3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xml"/><Relationship Id="rId5" Type="http://schemas.openxmlformats.org/officeDocument/2006/relationships/image" Target="../media/image168.png"/><Relationship Id="rId4" Type="http://schemas.openxmlformats.org/officeDocument/2006/relationships/image" Target="../media/image167.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69.jp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17597" y="325860"/>
            <a:ext cx="8797925" cy="6408420"/>
          </a:xfrm>
          <a:prstGeom prst="rect">
            <a:avLst/>
          </a:prstGeom>
        </p:spPr>
        <p:txBody>
          <a:bodyPr vert="horz" wrap="square" lIns="0" tIns="0" rIns="0" bIns="0" rtlCol="0">
            <a:spAutoFit/>
          </a:bodyPr>
          <a:lstStyle/>
          <a:p>
            <a:pPr>
              <a:lnSpc>
                <a:spcPts val="2215"/>
              </a:lnSpc>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gn="r">
              <a:lnSpc>
                <a:spcPct val="100000"/>
              </a:lnSpc>
              <a:spcBef>
                <a:spcPts val="1430"/>
              </a:spcBef>
            </a:pPr>
            <a:r>
              <a:rPr sz="1050" dirty="0">
                <a:solidFill>
                  <a:srgbClr val="CD9146"/>
                </a:solidFill>
                <a:latin typeface="Arial MT"/>
                <a:cs typeface="Arial MT"/>
              </a:rPr>
              <a:t>#TCCC-CPP-PPT-08</a:t>
            </a:r>
            <a:r>
              <a:rPr sz="1050" spc="225" dirty="0">
                <a:solidFill>
                  <a:srgbClr val="CD9146"/>
                </a:solidFill>
                <a:latin typeface="Arial MT"/>
                <a:cs typeface="Arial MT"/>
              </a:rPr>
              <a:t> </a:t>
            </a:r>
            <a:r>
              <a:rPr sz="1050" dirty="0">
                <a:solidFill>
                  <a:srgbClr val="CD9146"/>
                </a:solidFill>
                <a:latin typeface="Arial MT"/>
                <a:cs typeface="Arial MT"/>
              </a:rPr>
              <a:t>08</a:t>
            </a:r>
            <a:r>
              <a:rPr sz="1050" spc="-15" dirty="0">
                <a:solidFill>
                  <a:srgbClr val="CD9146"/>
                </a:solidFill>
                <a:latin typeface="Arial MT"/>
                <a:cs typeface="Arial MT"/>
              </a:rPr>
              <a:t> </a:t>
            </a:r>
            <a:r>
              <a:rPr sz="1050" dirty="0">
                <a:solidFill>
                  <a:srgbClr val="CD9146"/>
                </a:solidFill>
                <a:latin typeface="Arial MT"/>
                <a:cs typeface="Arial MT"/>
              </a:rPr>
              <a:t>AUG</a:t>
            </a:r>
            <a:r>
              <a:rPr sz="1050" spc="-45" dirty="0">
                <a:solidFill>
                  <a:srgbClr val="CD9146"/>
                </a:solidFill>
                <a:latin typeface="Arial MT"/>
                <a:cs typeface="Arial MT"/>
              </a:rPr>
              <a:t> </a:t>
            </a:r>
            <a:r>
              <a:rPr sz="1050" dirty="0">
                <a:solidFill>
                  <a:srgbClr val="CD9146"/>
                </a:solidFill>
                <a:latin typeface="Arial MT"/>
                <a:cs typeface="Arial MT"/>
              </a:rPr>
              <a:t>23</a:t>
            </a:r>
            <a:endParaRPr sz="1050">
              <a:latin typeface="Arial MT"/>
              <a:cs typeface="Arial MT"/>
            </a:endParaRPr>
          </a:p>
        </p:txBody>
      </p:sp>
      <p:grpSp>
        <p:nvGrpSpPr>
          <p:cNvPr id="3" name="object 3"/>
          <p:cNvGrpSpPr/>
          <p:nvPr/>
        </p:nvGrpSpPr>
        <p:grpSpPr>
          <a:xfrm>
            <a:off x="3048" y="50"/>
            <a:ext cx="12189460" cy="6858000"/>
            <a:chOff x="3048" y="50"/>
            <a:chExt cx="12189460" cy="6858000"/>
          </a:xfrm>
        </p:grpSpPr>
        <p:pic>
          <p:nvPicPr>
            <p:cNvPr id="4" name="object 4"/>
            <p:cNvPicPr/>
            <p:nvPr/>
          </p:nvPicPr>
          <p:blipFill>
            <a:blip r:embed="rId3" cstate="print"/>
            <a:stretch>
              <a:fillRect/>
            </a:stretch>
          </p:blipFill>
          <p:spPr>
            <a:xfrm>
              <a:off x="309371" y="254507"/>
              <a:ext cx="1171956" cy="656844"/>
            </a:xfrm>
            <a:prstGeom prst="rect">
              <a:avLst/>
            </a:prstGeom>
          </p:spPr>
        </p:pic>
        <p:pic>
          <p:nvPicPr>
            <p:cNvPr id="5" name="object 5"/>
            <p:cNvPicPr/>
            <p:nvPr/>
          </p:nvPicPr>
          <p:blipFill>
            <a:blip r:embed="rId4" cstate="print"/>
            <a:stretch>
              <a:fillRect/>
            </a:stretch>
          </p:blipFill>
          <p:spPr>
            <a:xfrm>
              <a:off x="3048" y="50"/>
              <a:ext cx="12188951" cy="6857947"/>
            </a:xfrm>
            <a:prstGeom prst="rect">
              <a:avLst/>
            </a:prstGeom>
          </p:spPr>
        </p:pic>
        <p:sp>
          <p:nvSpPr>
            <p:cNvPr id="6" name="object 6"/>
            <p:cNvSpPr/>
            <p:nvPr/>
          </p:nvSpPr>
          <p:spPr>
            <a:xfrm>
              <a:off x="6156960" y="5908547"/>
              <a:ext cx="2382520" cy="574675"/>
            </a:xfrm>
            <a:custGeom>
              <a:avLst/>
              <a:gdLst/>
              <a:ahLst/>
              <a:cxnLst/>
              <a:rect l="l" t="t" r="r" b="b"/>
              <a:pathLst>
                <a:path w="2382520" h="574675">
                  <a:moveTo>
                    <a:pt x="2286254" y="0"/>
                  </a:moveTo>
                  <a:lnTo>
                    <a:pt x="95757" y="0"/>
                  </a:lnTo>
                  <a:lnTo>
                    <a:pt x="58507" y="7525"/>
                  </a:lnTo>
                  <a:lnTo>
                    <a:pt x="28066" y="28047"/>
                  </a:lnTo>
                  <a:lnTo>
                    <a:pt x="7532" y="58485"/>
                  </a:lnTo>
                  <a:lnTo>
                    <a:pt x="0" y="95757"/>
                  </a:lnTo>
                  <a:lnTo>
                    <a:pt x="0" y="478789"/>
                  </a:lnTo>
                  <a:lnTo>
                    <a:pt x="7532" y="516062"/>
                  </a:lnTo>
                  <a:lnTo>
                    <a:pt x="28067" y="546500"/>
                  </a:lnTo>
                  <a:lnTo>
                    <a:pt x="58507" y="567022"/>
                  </a:lnTo>
                  <a:lnTo>
                    <a:pt x="95757" y="574547"/>
                  </a:lnTo>
                  <a:lnTo>
                    <a:pt x="2286254" y="574547"/>
                  </a:lnTo>
                  <a:lnTo>
                    <a:pt x="2323504" y="567022"/>
                  </a:lnTo>
                  <a:lnTo>
                    <a:pt x="2353944" y="546500"/>
                  </a:lnTo>
                  <a:lnTo>
                    <a:pt x="2374479" y="516062"/>
                  </a:lnTo>
                  <a:lnTo>
                    <a:pt x="2382012" y="478789"/>
                  </a:lnTo>
                  <a:lnTo>
                    <a:pt x="2382012" y="95757"/>
                  </a:lnTo>
                  <a:lnTo>
                    <a:pt x="2374479" y="58485"/>
                  </a:lnTo>
                  <a:lnTo>
                    <a:pt x="2353945" y="28047"/>
                  </a:lnTo>
                  <a:lnTo>
                    <a:pt x="2323504" y="7525"/>
                  </a:lnTo>
                  <a:lnTo>
                    <a:pt x="2286254" y="0"/>
                  </a:lnTo>
                  <a:close/>
                </a:path>
              </a:pathLst>
            </a:custGeom>
            <a:solidFill>
              <a:srgbClr val="1A1B1B">
                <a:alpha val="29411"/>
              </a:srgbClr>
            </a:solidFill>
          </p:spPr>
          <p:txBody>
            <a:bodyPr wrap="square" lIns="0" tIns="0" rIns="0" bIns="0" rtlCol="0"/>
            <a:lstStyle/>
            <a:p>
              <a:endParaRPr/>
            </a:p>
          </p:txBody>
        </p:sp>
      </p:grpSp>
      <p:sp>
        <p:nvSpPr>
          <p:cNvPr id="7" name="object 7"/>
          <p:cNvSpPr txBox="1"/>
          <p:nvPr/>
        </p:nvSpPr>
        <p:spPr>
          <a:xfrm>
            <a:off x="6402451" y="5951321"/>
            <a:ext cx="1893570" cy="473075"/>
          </a:xfrm>
          <a:prstGeom prst="rect">
            <a:avLst/>
          </a:prstGeom>
        </p:spPr>
        <p:txBody>
          <a:bodyPr vert="horz" wrap="square" lIns="0" tIns="12065" rIns="0" bIns="0" rtlCol="0">
            <a:spAutoFit/>
          </a:bodyPr>
          <a:lstStyle/>
          <a:p>
            <a:pPr algn="ctr">
              <a:lnSpc>
                <a:spcPct val="100000"/>
              </a:lnSpc>
              <a:spcBef>
                <a:spcPts val="95"/>
              </a:spcBef>
            </a:pPr>
            <a:r>
              <a:rPr sz="1600" spc="-10" dirty="0">
                <a:solidFill>
                  <a:srgbClr val="D9D9D9"/>
                </a:solidFill>
                <a:latin typeface="Arial Black"/>
                <a:cs typeface="Arial Black"/>
              </a:rPr>
              <a:t>TCCC</a:t>
            </a:r>
            <a:r>
              <a:rPr sz="1600" dirty="0">
                <a:solidFill>
                  <a:srgbClr val="D9D9D9"/>
                </a:solidFill>
                <a:latin typeface="Arial Black"/>
                <a:cs typeface="Arial Black"/>
              </a:rPr>
              <a:t> </a:t>
            </a:r>
            <a:r>
              <a:rPr sz="1600" spc="-5" dirty="0">
                <a:solidFill>
                  <a:srgbClr val="D9D9D9"/>
                </a:solidFill>
                <a:latin typeface="Arial MT"/>
                <a:cs typeface="Arial MT"/>
              </a:rPr>
              <a:t>TIER</a:t>
            </a:r>
            <a:r>
              <a:rPr sz="1600" spc="-10" dirty="0">
                <a:solidFill>
                  <a:srgbClr val="D9D9D9"/>
                </a:solidFill>
                <a:latin typeface="Arial MT"/>
                <a:cs typeface="Arial MT"/>
              </a:rPr>
              <a:t> </a:t>
            </a:r>
            <a:r>
              <a:rPr sz="1600" spc="-5" dirty="0">
                <a:solidFill>
                  <a:srgbClr val="D9D9D9"/>
                </a:solidFill>
                <a:latin typeface="Arial MT"/>
                <a:cs typeface="Arial MT"/>
              </a:rPr>
              <a:t>3</a:t>
            </a:r>
            <a:endParaRPr sz="1600">
              <a:latin typeface="Arial MT"/>
              <a:cs typeface="Arial MT"/>
            </a:endParaRPr>
          </a:p>
          <a:p>
            <a:pPr algn="ctr">
              <a:lnSpc>
                <a:spcPct val="100000"/>
              </a:lnSpc>
              <a:spcBef>
                <a:spcPts val="50"/>
              </a:spcBef>
            </a:pPr>
            <a:r>
              <a:rPr sz="1300" spc="-5" dirty="0">
                <a:solidFill>
                  <a:srgbClr val="D9D9D9"/>
                </a:solidFill>
                <a:latin typeface="Arial MT"/>
                <a:cs typeface="Arial MT"/>
              </a:rPr>
              <a:t>Combat</a:t>
            </a:r>
            <a:r>
              <a:rPr sz="1300" spc="-25" dirty="0">
                <a:solidFill>
                  <a:srgbClr val="D9D9D9"/>
                </a:solidFill>
                <a:latin typeface="Arial MT"/>
                <a:cs typeface="Arial MT"/>
              </a:rPr>
              <a:t> </a:t>
            </a:r>
            <a:r>
              <a:rPr sz="1300" spc="-5"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5756" y="5908547"/>
            <a:ext cx="2382520" cy="574675"/>
          </a:xfrm>
          <a:custGeom>
            <a:avLst/>
            <a:gdLst/>
            <a:ahLst/>
            <a:cxnLst/>
            <a:rect l="l" t="t" r="r" b="b"/>
            <a:pathLst>
              <a:path w="2382520" h="574675">
                <a:moveTo>
                  <a:pt x="2286254" y="0"/>
                </a:moveTo>
                <a:lnTo>
                  <a:pt x="95758" y="0"/>
                </a:lnTo>
                <a:lnTo>
                  <a:pt x="58507" y="7525"/>
                </a:lnTo>
                <a:lnTo>
                  <a:pt x="28067" y="28047"/>
                </a:lnTo>
                <a:lnTo>
                  <a:pt x="7532" y="58485"/>
                </a:lnTo>
                <a:lnTo>
                  <a:pt x="0" y="95757"/>
                </a:lnTo>
                <a:lnTo>
                  <a:pt x="0" y="478789"/>
                </a:lnTo>
                <a:lnTo>
                  <a:pt x="7532" y="516062"/>
                </a:lnTo>
                <a:lnTo>
                  <a:pt x="28067" y="546500"/>
                </a:lnTo>
                <a:lnTo>
                  <a:pt x="58507" y="567022"/>
                </a:lnTo>
                <a:lnTo>
                  <a:pt x="95758" y="574547"/>
                </a:lnTo>
                <a:lnTo>
                  <a:pt x="2286254" y="574547"/>
                </a:lnTo>
                <a:lnTo>
                  <a:pt x="2323504" y="567022"/>
                </a:lnTo>
                <a:lnTo>
                  <a:pt x="2353945" y="546500"/>
                </a:lnTo>
                <a:lnTo>
                  <a:pt x="2374479" y="516062"/>
                </a:lnTo>
                <a:lnTo>
                  <a:pt x="2382012" y="478789"/>
                </a:lnTo>
                <a:lnTo>
                  <a:pt x="2382012" y="95757"/>
                </a:lnTo>
                <a:lnTo>
                  <a:pt x="2374479" y="58485"/>
                </a:lnTo>
                <a:lnTo>
                  <a:pt x="2353945" y="28047"/>
                </a:lnTo>
                <a:lnTo>
                  <a:pt x="2323504" y="7525"/>
                </a:lnTo>
                <a:lnTo>
                  <a:pt x="2286254" y="0"/>
                </a:lnTo>
                <a:close/>
              </a:path>
            </a:pathLst>
          </a:custGeom>
          <a:solidFill>
            <a:srgbClr val="1A1B1B"/>
          </a:solidFill>
        </p:spPr>
        <p:txBody>
          <a:bodyPr wrap="square" lIns="0" tIns="0" rIns="0" bIns="0" rtlCol="0"/>
          <a:lstStyle/>
          <a:p>
            <a:endParaRPr/>
          </a:p>
        </p:txBody>
      </p:sp>
      <p:sp>
        <p:nvSpPr>
          <p:cNvPr id="9" name="object 9"/>
          <p:cNvSpPr txBox="1"/>
          <p:nvPr/>
        </p:nvSpPr>
        <p:spPr>
          <a:xfrm>
            <a:off x="8858504" y="5951321"/>
            <a:ext cx="2096135" cy="473075"/>
          </a:xfrm>
          <a:prstGeom prst="rect">
            <a:avLst/>
          </a:prstGeom>
        </p:spPr>
        <p:txBody>
          <a:bodyPr vert="horz" wrap="square" lIns="0" tIns="12065" rIns="0" bIns="0" rtlCol="0">
            <a:spAutoFit/>
          </a:bodyPr>
          <a:lstStyle/>
          <a:p>
            <a:pPr marL="2540" algn="ctr">
              <a:lnSpc>
                <a:spcPct val="100000"/>
              </a:lnSpc>
              <a:spcBef>
                <a:spcPts val="95"/>
              </a:spcBef>
            </a:pPr>
            <a:r>
              <a:rPr sz="1600" spc="-10" dirty="0">
                <a:solidFill>
                  <a:srgbClr val="FFFFFF"/>
                </a:solidFill>
                <a:latin typeface="Arial Black"/>
                <a:cs typeface="Arial Black"/>
              </a:rPr>
              <a:t>TCCC</a:t>
            </a:r>
            <a:r>
              <a:rPr sz="1600" spc="-80" dirty="0">
                <a:solidFill>
                  <a:srgbClr val="FFFFFF"/>
                </a:solidFill>
                <a:latin typeface="Arial Black"/>
                <a:cs typeface="Arial Black"/>
              </a:rPr>
              <a:t> </a:t>
            </a:r>
            <a:r>
              <a:rPr sz="1600" spc="-5" dirty="0">
                <a:solidFill>
                  <a:srgbClr val="FFFFFF"/>
                </a:solidFill>
                <a:latin typeface="Arial MT"/>
                <a:cs typeface="Arial MT"/>
              </a:rPr>
              <a:t>TIER</a:t>
            </a:r>
            <a:r>
              <a:rPr sz="1600" spc="-30" dirty="0">
                <a:solidFill>
                  <a:srgbClr val="FFFFFF"/>
                </a:solidFill>
                <a:latin typeface="Arial MT"/>
                <a:cs typeface="Arial MT"/>
              </a:rPr>
              <a:t> </a:t>
            </a:r>
            <a:r>
              <a:rPr sz="1600" spc="-5" dirty="0">
                <a:solidFill>
                  <a:srgbClr val="FFFFFF"/>
                </a:solidFill>
                <a:latin typeface="Arial MT"/>
                <a:cs typeface="Arial MT"/>
              </a:rPr>
              <a:t>4</a:t>
            </a:r>
            <a:endParaRPr sz="1600">
              <a:latin typeface="Arial MT"/>
              <a:cs typeface="Arial MT"/>
            </a:endParaRPr>
          </a:p>
          <a:p>
            <a:pPr algn="ctr">
              <a:lnSpc>
                <a:spcPct val="100000"/>
              </a:lnSpc>
              <a:spcBef>
                <a:spcPts val="50"/>
              </a:spcBef>
            </a:pPr>
            <a:r>
              <a:rPr sz="1300" spc="-5" dirty="0">
                <a:solidFill>
                  <a:srgbClr val="FFFFFF"/>
                </a:solidFill>
                <a:latin typeface="Arial MT"/>
                <a:cs typeface="Arial MT"/>
              </a:rPr>
              <a:t>Combat Paramedic/Provider</a:t>
            </a:r>
            <a:endParaRPr sz="1300">
              <a:latin typeface="Arial MT"/>
              <a:cs typeface="Arial MT"/>
            </a:endParaRPr>
          </a:p>
        </p:txBody>
      </p:sp>
      <p:sp>
        <p:nvSpPr>
          <p:cNvPr id="10" name="object 10"/>
          <p:cNvSpPr/>
          <p:nvPr/>
        </p:nvSpPr>
        <p:spPr>
          <a:xfrm>
            <a:off x="1040891" y="5908547"/>
            <a:ext cx="2382520" cy="574675"/>
          </a:xfrm>
          <a:custGeom>
            <a:avLst/>
            <a:gdLst/>
            <a:ahLst/>
            <a:cxnLst/>
            <a:rect l="l" t="t" r="r" b="b"/>
            <a:pathLst>
              <a:path w="2382520" h="574675">
                <a:moveTo>
                  <a:pt x="2286254" y="0"/>
                </a:moveTo>
                <a:lnTo>
                  <a:pt x="95758" y="0"/>
                </a:lnTo>
                <a:lnTo>
                  <a:pt x="58485" y="7525"/>
                </a:lnTo>
                <a:lnTo>
                  <a:pt x="28047" y="28047"/>
                </a:lnTo>
                <a:lnTo>
                  <a:pt x="7525" y="58485"/>
                </a:lnTo>
                <a:lnTo>
                  <a:pt x="0" y="95757"/>
                </a:lnTo>
                <a:lnTo>
                  <a:pt x="0" y="478789"/>
                </a:lnTo>
                <a:lnTo>
                  <a:pt x="7525" y="516062"/>
                </a:lnTo>
                <a:lnTo>
                  <a:pt x="28047" y="546500"/>
                </a:lnTo>
                <a:lnTo>
                  <a:pt x="58485" y="567022"/>
                </a:lnTo>
                <a:lnTo>
                  <a:pt x="95758" y="574547"/>
                </a:lnTo>
                <a:lnTo>
                  <a:pt x="2286254" y="574547"/>
                </a:lnTo>
                <a:lnTo>
                  <a:pt x="2323504" y="567022"/>
                </a:lnTo>
                <a:lnTo>
                  <a:pt x="2353945" y="546500"/>
                </a:lnTo>
                <a:lnTo>
                  <a:pt x="2374479" y="516062"/>
                </a:lnTo>
                <a:lnTo>
                  <a:pt x="2382012" y="478789"/>
                </a:lnTo>
                <a:lnTo>
                  <a:pt x="2382012" y="95757"/>
                </a:lnTo>
                <a:lnTo>
                  <a:pt x="2374479" y="58485"/>
                </a:lnTo>
                <a:lnTo>
                  <a:pt x="2353944" y="28047"/>
                </a:lnTo>
                <a:lnTo>
                  <a:pt x="2323504" y="7525"/>
                </a:lnTo>
                <a:lnTo>
                  <a:pt x="2286254" y="0"/>
                </a:lnTo>
                <a:close/>
              </a:path>
            </a:pathLst>
          </a:custGeom>
          <a:solidFill>
            <a:srgbClr val="1A1B1B">
              <a:alpha val="29411"/>
            </a:srgbClr>
          </a:solidFill>
        </p:spPr>
        <p:txBody>
          <a:bodyPr wrap="square" lIns="0" tIns="0" rIns="0" bIns="0" rtlCol="0"/>
          <a:lstStyle/>
          <a:p>
            <a:endParaRPr/>
          </a:p>
        </p:txBody>
      </p:sp>
      <p:sp>
        <p:nvSpPr>
          <p:cNvPr id="11" name="object 11"/>
          <p:cNvSpPr txBox="1"/>
          <p:nvPr/>
        </p:nvSpPr>
        <p:spPr>
          <a:xfrm>
            <a:off x="1463802" y="5951321"/>
            <a:ext cx="1535430" cy="473075"/>
          </a:xfrm>
          <a:prstGeom prst="rect">
            <a:avLst/>
          </a:prstGeom>
        </p:spPr>
        <p:txBody>
          <a:bodyPr vert="horz" wrap="square" lIns="0" tIns="12065" rIns="0" bIns="0" rtlCol="0">
            <a:spAutoFit/>
          </a:bodyPr>
          <a:lstStyle/>
          <a:p>
            <a:pPr marL="1270" algn="ctr">
              <a:lnSpc>
                <a:spcPct val="100000"/>
              </a:lnSpc>
              <a:spcBef>
                <a:spcPts val="95"/>
              </a:spcBef>
            </a:pPr>
            <a:r>
              <a:rPr sz="1600" spc="-10" dirty="0">
                <a:solidFill>
                  <a:srgbClr val="D9D9D9"/>
                </a:solidFill>
                <a:latin typeface="Arial Black"/>
                <a:cs typeface="Arial Black"/>
              </a:rPr>
              <a:t>TCCC</a:t>
            </a:r>
            <a:r>
              <a:rPr sz="1600" dirty="0">
                <a:solidFill>
                  <a:srgbClr val="D9D9D9"/>
                </a:solidFill>
                <a:latin typeface="Arial Black"/>
                <a:cs typeface="Arial Black"/>
              </a:rPr>
              <a:t> </a:t>
            </a:r>
            <a:r>
              <a:rPr sz="1600" spc="-5" dirty="0">
                <a:solidFill>
                  <a:srgbClr val="D9D9D9"/>
                </a:solidFill>
                <a:latin typeface="Arial MT"/>
                <a:cs typeface="Arial MT"/>
              </a:rPr>
              <a:t>TIER</a:t>
            </a:r>
            <a:r>
              <a:rPr sz="1600" spc="-10" dirty="0">
                <a:solidFill>
                  <a:srgbClr val="D9D9D9"/>
                </a:solidFill>
                <a:latin typeface="Arial MT"/>
                <a:cs typeface="Arial MT"/>
              </a:rPr>
              <a:t> </a:t>
            </a:r>
            <a:r>
              <a:rPr sz="1600" spc="-5" dirty="0">
                <a:solidFill>
                  <a:srgbClr val="D9D9D9"/>
                </a:solidFill>
                <a:latin typeface="Arial MT"/>
                <a:cs typeface="Arial MT"/>
              </a:rPr>
              <a:t>1</a:t>
            </a:r>
            <a:endParaRPr sz="1600">
              <a:latin typeface="Arial MT"/>
              <a:cs typeface="Arial MT"/>
            </a:endParaRPr>
          </a:p>
          <a:p>
            <a:pPr algn="ctr">
              <a:lnSpc>
                <a:spcPct val="100000"/>
              </a:lnSpc>
              <a:spcBef>
                <a:spcPts val="50"/>
              </a:spcBef>
            </a:pPr>
            <a:r>
              <a:rPr sz="1300" spc="-5" dirty="0">
                <a:solidFill>
                  <a:srgbClr val="D9D9D9"/>
                </a:solidFill>
                <a:latin typeface="Arial MT"/>
                <a:cs typeface="Arial MT"/>
              </a:rPr>
              <a:t>All</a:t>
            </a:r>
            <a:r>
              <a:rPr sz="1300" spc="-30" dirty="0">
                <a:solidFill>
                  <a:srgbClr val="D9D9D9"/>
                </a:solidFill>
                <a:latin typeface="Arial MT"/>
                <a:cs typeface="Arial MT"/>
              </a:rPr>
              <a:t> </a:t>
            </a:r>
            <a:r>
              <a:rPr sz="1300" spc="-10" dirty="0">
                <a:solidFill>
                  <a:srgbClr val="D9D9D9"/>
                </a:solidFill>
                <a:latin typeface="Arial MT"/>
                <a:cs typeface="Arial MT"/>
              </a:rPr>
              <a:t>Service</a:t>
            </a:r>
            <a:r>
              <a:rPr sz="1300" dirty="0">
                <a:solidFill>
                  <a:srgbClr val="D9D9D9"/>
                </a:solidFill>
                <a:latin typeface="Arial MT"/>
                <a:cs typeface="Arial MT"/>
              </a:rPr>
              <a:t> </a:t>
            </a:r>
            <a:r>
              <a:rPr sz="1300" spc="-10"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9688" y="5908547"/>
            <a:ext cx="2382520" cy="574675"/>
          </a:xfrm>
          <a:custGeom>
            <a:avLst/>
            <a:gdLst/>
            <a:ahLst/>
            <a:cxnLst/>
            <a:rect l="l" t="t" r="r" b="b"/>
            <a:pathLst>
              <a:path w="2382520" h="574675">
                <a:moveTo>
                  <a:pt x="2286254" y="0"/>
                </a:moveTo>
                <a:lnTo>
                  <a:pt x="95758" y="0"/>
                </a:lnTo>
                <a:lnTo>
                  <a:pt x="58507" y="7525"/>
                </a:lnTo>
                <a:lnTo>
                  <a:pt x="28066" y="28047"/>
                </a:lnTo>
                <a:lnTo>
                  <a:pt x="7532" y="58485"/>
                </a:lnTo>
                <a:lnTo>
                  <a:pt x="0" y="95757"/>
                </a:lnTo>
                <a:lnTo>
                  <a:pt x="0" y="478789"/>
                </a:lnTo>
                <a:lnTo>
                  <a:pt x="7532" y="516062"/>
                </a:lnTo>
                <a:lnTo>
                  <a:pt x="28066" y="546500"/>
                </a:lnTo>
                <a:lnTo>
                  <a:pt x="58507" y="567022"/>
                </a:lnTo>
                <a:lnTo>
                  <a:pt x="95758" y="574547"/>
                </a:lnTo>
                <a:lnTo>
                  <a:pt x="2286254" y="574547"/>
                </a:lnTo>
                <a:lnTo>
                  <a:pt x="2323504" y="567022"/>
                </a:lnTo>
                <a:lnTo>
                  <a:pt x="2353945" y="546500"/>
                </a:lnTo>
                <a:lnTo>
                  <a:pt x="2374479" y="516062"/>
                </a:lnTo>
                <a:lnTo>
                  <a:pt x="2382012" y="478789"/>
                </a:lnTo>
                <a:lnTo>
                  <a:pt x="2382012" y="95757"/>
                </a:lnTo>
                <a:lnTo>
                  <a:pt x="2374479" y="58485"/>
                </a:lnTo>
                <a:lnTo>
                  <a:pt x="2353945" y="28047"/>
                </a:lnTo>
                <a:lnTo>
                  <a:pt x="2323504" y="7525"/>
                </a:lnTo>
                <a:lnTo>
                  <a:pt x="2286254" y="0"/>
                </a:lnTo>
                <a:close/>
              </a:path>
            </a:pathLst>
          </a:custGeom>
          <a:solidFill>
            <a:srgbClr val="1A1B1B">
              <a:alpha val="29411"/>
            </a:srgbClr>
          </a:solidFill>
        </p:spPr>
        <p:txBody>
          <a:bodyPr wrap="square" lIns="0" tIns="0" rIns="0" bIns="0" rtlCol="0"/>
          <a:lstStyle/>
          <a:p>
            <a:endParaRPr/>
          </a:p>
        </p:txBody>
      </p:sp>
      <p:sp>
        <p:nvSpPr>
          <p:cNvPr id="13" name="object 13"/>
          <p:cNvSpPr txBox="1"/>
          <p:nvPr/>
        </p:nvSpPr>
        <p:spPr>
          <a:xfrm>
            <a:off x="4116704" y="5951321"/>
            <a:ext cx="1348105" cy="473075"/>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D9D9D9"/>
                </a:solidFill>
                <a:latin typeface="Arial Black"/>
                <a:cs typeface="Arial Black"/>
              </a:rPr>
              <a:t>TCCC</a:t>
            </a:r>
            <a:r>
              <a:rPr sz="1600" spc="-15" dirty="0">
                <a:solidFill>
                  <a:srgbClr val="D9D9D9"/>
                </a:solidFill>
                <a:latin typeface="Arial Black"/>
                <a:cs typeface="Arial Black"/>
              </a:rPr>
              <a:t> </a:t>
            </a:r>
            <a:r>
              <a:rPr sz="1600" spc="-5" dirty="0">
                <a:solidFill>
                  <a:srgbClr val="D9D9D9"/>
                </a:solidFill>
                <a:latin typeface="Arial MT"/>
                <a:cs typeface="Arial MT"/>
              </a:rPr>
              <a:t>TIER</a:t>
            </a:r>
            <a:r>
              <a:rPr sz="1600" spc="-25" dirty="0">
                <a:solidFill>
                  <a:srgbClr val="D9D9D9"/>
                </a:solidFill>
                <a:latin typeface="Arial MT"/>
                <a:cs typeface="Arial MT"/>
              </a:rPr>
              <a:t> </a:t>
            </a:r>
            <a:r>
              <a:rPr sz="1600" spc="-5" dirty="0">
                <a:solidFill>
                  <a:srgbClr val="D9D9D9"/>
                </a:solidFill>
                <a:latin typeface="Arial MT"/>
                <a:cs typeface="Arial MT"/>
              </a:rPr>
              <a:t>2</a:t>
            </a:r>
            <a:endParaRPr sz="1600">
              <a:latin typeface="Arial MT"/>
              <a:cs typeface="Arial MT"/>
            </a:endParaRPr>
          </a:p>
          <a:p>
            <a:pPr marL="27940">
              <a:lnSpc>
                <a:spcPct val="100000"/>
              </a:lnSpc>
              <a:spcBef>
                <a:spcPts val="50"/>
              </a:spcBef>
            </a:pPr>
            <a:r>
              <a:rPr sz="1300" spc="-5" dirty="0">
                <a:solidFill>
                  <a:srgbClr val="D9D9D9"/>
                </a:solidFill>
                <a:latin typeface="Arial MT"/>
                <a:cs typeface="Arial MT"/>
              </a:rPr>
              <a:t>Combat</a:t>
            </a:r>
            <a:r>
              <a:rPr sz="1300" spc="-60" dirty="0">
                <a:solidFill>
                  <a:srgbClr val="D9D9D9"/>
                </a:solidFill>
                <a:latin typeface="Arial MT"/>
                <a:cs typeface="Arial MT"/>
              </a:rPr>
              <a:t> </a:t>
            </a:r>
            <a:r>
              <a:rPr sz="1300" spc="-5"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486" y="519124"/>
            <a:ext cx="4325620" cy="877569"/>
          </a:xfrm>
          <a:prstGeom prst="rect">
            <a:avLst/>
          </a:prstGeom>
        </p:spPr>
        <p:txBody>
          <a:bodyPr vert="horz" wrap="square" lIns="0" tIns="12065" rIns="0" bIns="0" rtlCol="0">
            <a:spAutoFit/>
          </a:bodyPr>
          <a:lstStyle/>
          <a:p>
            <a:pPr marL="12700" marR="5080">
              <a:lnSpc>
                <a:spcPct val="100000"/>
              </a:lnSpc>
              <a:spcBef>
                <a:spcPts val="95"/>
              </a:spcBef>
            </a:pPr>
            <a:r>
              <a:rPr sz="2800" spc="-10" dirty="0">
                <a:solidFill>
                  <a:srgbClr val="CD9146"/>
                </a:solidFill>
                <a:latin typeface="Arial Black"/>
                <a:cs typeface="Arial Black"/>
              </a:rPr>
              <a:t>COMBAT PARAMEDIC/ </a:t>
            </a:r>
            <a:r>
              <a:rPr sz="2800" spc="-919" dirty="0">
                <a:solidFill>
                  <a:srgbClr val="CD9146"/>
                </a:solidFill>
                <a:latin typeface="Arial Black"/>
                <a:cs typeface="Arial Black"/>
              </a:rPr>
              <a:t> </a:t>
            </a:r>
            <a:r>
              <a:rPr sz="2800" spc="-10" dirty="0">
                <a:solidFill>
                  <a:srgbClr val="CD9146"/>
                </a:solidFill>
                <a:latin typeface="Arial Black"/>
                <a:cs typeface="Arial Black"/>
              </a:rPr>
              <a:t>PROVIDER</a:t>
            </a:r>
            <a:endParaRPr sz="2800">
              <a:latin typeface="Arial Black"/>
              <a:cs typeface="Arial Black"/>
            </a:endParaRPr>
          </a:p>
        </p:txBody>
      </p:sp>
      <p:grpSp>
        <p:nvGrpSpPr>
          <p:cNvPr id="15" name="object 15"/>
          <p:cNvGrpSpPr/>
          <p:nvPr/>
        </p:nvGrpSpPr>
        <p:grpSpPr>
          <a:xfrm>
            <a:off x="736091" y="452627"/>
            <a:ext cx="11456035" cy="5111750"/>
            <a:chOff x="736091" y="452627"/>
            <a:chExt cx="11456035" cy="5111750"/>
          </a:xfrm>
        </p:grpSpPr>
        <p:pic>
          <p:nvPicPr>
            <p:cNvPr id="16" name="object 16"/>
            <p:cNvPicPr/>
            <p:nvPr/>
          </p:nvPicPr>
          <p:blipFill>
            <a:blip r:embed="rId5" cstate="print"/>
            <a:stretch>
              <a:fillRect/>
            </a:stretch>
          </p:blipFill>
          <p:spPr>
            <a:xfrm>
              <a:off x="736091" y="452627"/>
              <a:ext cx="1898904" cy="1062227"/>
            </a:xfrm>
            <a:prstGeom prst="rect">
              <a:avLst/>
            </a:prstGeom>
          </p:spPr>
        </p:pic>
        <p:pic>
          <p:nvPicPr>
            <p:cNvPr id="17" name="object 17"/>
            <p:cNvPicPr/>
            <p:nvPr/>
          </p:nvPicPr>
          <p:blipFill>
            <a:blip r:embed="rId6" cstate="print"/>
            <a:stretch>
              <a:fillRect/>
            </a:stretch>
          </p:blipFill>
          <p:spPr>
            <a:xfrm>
              <a:off x="9864851" y="4710683"/>
              <a:ext cx="2327148" cy="853439"/>
            </a:xfrm>
            <a:prstGeom prst="rect">
              <a:avLst/>
            </a:prstGeom>
          </p:spPr>
        </p:pic>
      </p:grpSp>
      <p:sp>
        <p:nvSpPr>
          <p:cNvPr id="18" name="object 18"/>
          <p:cNvSpPr txBox="1"/>
          <p:nvPr/>
        </p:nvSpPr>
        <p:spPr>
          <a:xfrm>
            <a:off x="1014171" y="3450158"/>
            <a:ext cx="8196580" cy="1489710"/>
          </a:xfrm>
          <a:prstGeom prst="rect">
            <a:avLst/>
          </a:prstGeom>
        </p:spPr>
        <p:txBody>
          <a:bodyPr vert="horz" wrap="square" lIns="0" tIns="13335" rIns="0" bIns="0" rtlCol="0">
            <a:spAutoFit/>
          </a:bodyPr>
          <a:lstStyle/>
          <a:p>
            <a:pPr marL="12700">
              <a:lnSpc>
                <a:spcPct val="100000"/>
              </a:lnSpc>
              <a:spcBef>
                <a:spcPts val="105"/>
              </a:spcBef>
            </a:pPr>
            <a:r>
              <a:rPr sz="3200" b="1" dirty="0">
                <a:solidFill>
                  <a:srgbClr val="FFFFFF"/>
                </a:solidFill>
                <a:latin typeface="Arial"/>
                <a:cs typeface="Arial"/>
              </a:rPr>
              <a:t>MODULE</a:t>
            </a:r>
            <a:r>
              <a:rPr sz="3200" b="1" spc="-65" dirty="0">
                <a:solidFill>
                  <a:srgbClr val="FFFFFF"/>
                </a:solidFill>
                <a:latin typeface="Arial"/>
                <a:cs typeface="Arial"/>
              </a:rPr>
              <a:t> </a:t>
            </a:r>
            <a:r>
              <a:rPr sz="3200" b="1" dirty="0">
                <a:solidFill>
                  <a:srgbClr val="FFFFFF"/>
                </a:solidFill>
                <a:latin typeface="Arial"/>
                <a:cs typeface="Arial"/>
              </a:rPr>
              <a:t>8:</a:t>
            </a:r>
            <a:endParaRPr sz="3200">
              <a:latin typeface="Arial"/>
              <a:cs typeface="Arial"/>
            </a:endParaRPr>
          </a:p>
          <a:p>
            <a:pPr marL="12700" marR="5080">
              <a:lnSpc>
                <a:spcPct val="100000"/>
              </a:lnSpc>
            </a:pPr>
            <a:r>
              <a:rPr sz="3200" b="1" dirty="0">
                <a:solidFill>
                  <a:srgbClr val="FFFFFF"/>
                </a:solidFill>
                <a:latin typeface="Arial"/>
                <a:cs typeface="Arial"/>
              </a:rPr>
              <a:t>RESPIRATION ASSESSMENT AND </a:t>
            </a:r>
            <a:r>
              <a:rPr sz="3200" b="1" spc="5" dirty="0">
                <a:solidFill>
                  <a:srgbClr val="FFFFFF"/>
                </a:solidFill>
                <a:latin typeface="Arial"/>
                <a:cs typeface="Arial"/>
              </a:rPr>
              <a:t> </a:t>
            </a:r>
            <a:r>
              <a:rPr sz="3200" b="1" dirty="0">
                <a:solidFill>
                  <a:srgbClr val="FFFFFF"/>
                </a:solidFill>
                <a:latin typeface="Arial"/>
                <a:cs typeface="Arial"/>
              </a:rPr>
              <a:t>MANAGEMENT</a:t>
            </a:r>
            <a:r>
              <a:rPr sz="3200" b="1" spc="-35" dirty="0">
                <a:solidFill>
                  <a:srgbClr val="FFFFFF"/>
                </a:solidFill>
                <a:latin typeface="Arial"/>
                <a:cs typeface="Arial"/>
              </a:rPr>
              <a:t> </a:t>
            </a:r>
            <a:r>
              <a:rPr sz="3200" b="1" dirty="0">
                <a:solidFill>
                  <a:srgbClr val="FFFFFF"/>
                </a:solidFill>
                <a:latin typeface="Arial"/>
                <a:cs typeface="Arial"/>
              </a:rPr>
              <a:t>IN</a:t>
            </a:r>
            <a:r>
              <a:rPr sz="3200" b="1" spc="-20" dirty="0">
                <a:solidFill>
                  <a:srgbClr val="FFFFFF"/>
                </a:solidFill>
                <a:latin typeface="Arial"/>
                <a:cs typeface="Arial"/>
              </a:rPr>
              <a:t> </a:t>
            </a:r>
            <a:r>
              <a:rPr sz="3200" b="1" dirty="0">
                <a:solidFill>
                  <a:srgbClr val="FFFFFF"/>
                </a:solidFill>
                <a:latin typeface="Arial"/>
                <a:cs typeface="Arial"/>
              </a:rPr>
              <a:t>TACTICAL</a:t>
            </a:r>
            <a:r>
              <a:rPr sz="3200" b="1" spc="-40" dirty="0">
                <a:solidFill>
                  <a:srgbClr val="FFFFFF"/>
                </a:solidFill>
                <a:latin typeface="Arial"/>
                <a:cs typeface="Arial"/>
              </a:rPr>
              <a:t> </a:t>
            </a:r>
            <a:r>
              <a:rPr sz="3200" b="1" dirty="0">
                <a:solidFill>
                  <a:srgbClr val="FFFFFF"/>
                </a:solidFill>
                <a:latin typeface="Arial"/>
                <a:cs typeface="Arial"/>
              </a:rPr>
              <a:t>FIELD</a:t>
            </a:r>
            <a:r>
              <a:rPr sz="3200" b="1" spc="-30" dirty="0">
                <a:solidFill>
                  <a:srgbClr val="FFFFFF"/>
                </a:solidFill>
                <a:latin typeface="Arial"/>
                <a:cs typeface="Arial"/>
              </a:rPr>
              <a:t> </a:t>
            </a:r>
            <a:r>
              <a:rPr sz="3200" b="1" dirty="0">
                <a:solidFill>
                  <a:srgbClr val="FFFFFF"/>
                </a:solidFill>
                <a:latin typeface="Arial"/>
                <a:cs typeface="Arial"/>
              </a:rPr>
              <a:t>CARE</a:t>
            </a:r>
            <a:endParaRPr sz="3200">
              <a:latin typeface="Arial"/>
              <a:cs typeface="Arial"/>
            </a:endParaRPr>
          </a:p>
        </p:txBody>
      </p:sp>
      <p:sp>
        <p:nvSpPr>
          <p:cNvPr id="19" name="object 19"/>
          <p:cNvSpPr txBox="1">
            <a:spLocks noGrp="1"/>
          </p:cNvSpPr>
          <p:nvPr>
            <p:ph type="body" idx="1"/>
          </p:nvPr>
        </p:nvSpPr>
        <p:spPr>
          <a:prstGeom prst="rect">
            <a:avLst/>
          </a:prstGeom>
        </p:spPr>
        <p:txBody>
          <a:bodyPr vert="horz" wrap="square" lIns="0" tIns="326517" rIns="0" bIns="0" rtlCol="0">
            <a:spAutoFit/>
          </a:bodyPr>
          <a:lstStyle/>
          <a:p>
            <a:pPr marL="137160" marR="5080">
              <a:lnSpc>
                <a:spcPts val="5880"/>
              </a:lnSpc>
              <a:spcBef>
                <a:spcPts val="795"/>
              </a:spcBef>
            </a:pPr>
            <a:r>
              <a:rPr sz="5400" spc="-5" dirty="0">
                <a:solidFill>
                  <a:srgbClr val="A0A6AA"/>
                </a:solidFill>
                <a:latin typeface="Arial Black"/>
                <a:cs typeface="Arial Black"/>
              </a:rPr>
              <a:t>TACTICAL </a:t>
            </a:r>
            <a:r>
              <a:rPr sz="5400" dirty="0">
                <a:solidFill>
                  <a:srgbClr val="A0A6AA"/>
                </a:solidFill>
                <a:latin typeface="Arial Black"/>
                <a:cs typeface="Arial Black"/>
              </a:rPr>
              <a:t>COMBAT </a:t>
            </a:r>
            <a:r>
              <a:rPr sz="5400" spc="5" dirty="0">
                <a:solidFill>
                  <a:srgbClr val="A0A6AA"/>
                </a:solidFill>
                <a:latin typeface="Arial Black"/>
                <a:cs typeface="Arial Black"/>
              </a:rPr>
              <a:t> </a:t>
            </a:r>
            <a:r>
              <a:rPr sz="5400" dirty="0">
                <a:solidFill>
                  <a:srgbClr val="A0A6AA"/>
                </a:solidFill>
                <a:latin typeface="Arial Black"/>
                <a:cs typeface="Arial Black"/>
              </a:rPr>
              <a:t>CASUALTY</a:t>
            </a:r>
            <a:r>
              <a:rPr sz="5400" spc="-55" dirty="0">
                <a:solidFill>
                  <a:srgbClr val="A0A6AA"/>
                </a:solidFill>
                <a:latin typeface="Arial Black"/>
                <a:cs typeface="Arial Black"/>
              </a:rPr>
              <a:t> </a:t>
            </a:r>
            <a:r>
              <a:rPr sz="5400" dirty="0">
                <a:solidFill>
                  <a:srgbClr val="A0A6AA"/>
                </a:solidFill>
                <a:latin typeface="Arial Black"/>
                <a:cs typeface="Arial Black"/>
              </a:rPr>
              <a:t>CARE</a:t>
            </a:r>
            <a:r>
              <a:rPr sz="5400" spc="-55" dirty="0">
                <a:solidFill>
                  <a:srgbClr val="A0A6AA"/>
                </a:solidFill>
                <a:latin typeface="Arial Black"/>
                <a:cs typeface="Arial Black"/>
              </a:rPr>
              <a:t> </a:t>
            </a:r>
            <a:r>
              <a:rPr sz="5400" dirty="0">
                <a:solidFill>
                  <a:srgbClr val="A0A6AA"/>
                </a:solidFill>
                <a:latin typeface="Arial Black"/>
                <a:cs typeface="Arial Black"/>
              </a:rPr>
              <a:t>COURSE</a:t>
            </a:r>
            <a:endParaRPr sz="5400">
              <a:latin typeface="Arial Black"/>
              <a:cs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grpSp>
        <p:nvGrpSpPr>
          <p:cNvPr id="4" name="object 4"/>
          <p:cNvGrpSpPr/>
          <p:nvPr/>
        </p:nvGrpSpPr>
        <p:grpSpPr>
          <a:xfrm>
            <a:off x="48463" y="1330180"/>
            <a:ext cx="3216275" cy="3594735"/>
            <a:chOff x="48463" y="1330180"/>
            <a:chExt cx="3216275" cy="3594735"/>
          </a:xfrm>
        </p:grpSpPr>
        <p:pic>
          <p:nvPicPr>
            <p:cNvPr id="5" name="object 5"/>
            <p:cNvPicPr/>
            <p:nvPr/>
          </p:nvPicPr>
          <p:blipFill>
            <a:blip r:embed="rId4" cstate="print"/>
            <a:stretch>
              <a:fillRect/>
            </a:stretch>
          </p:blipFill>
          <p:spPr>
            <a:xfrm>
              <a:off x="48463" y="1330180"/>
              <a:ext cx="3083052" cy="3594135"/>
            </a:xfrm>
            <a:prstGeom prst="rect">
              <a:avLst/>
            </a:prstGeom>
          </p:spPr>
        </p:pic>
        <p:pic>
          <p:nvPicPr>
            <p:cNvPr id="6" name="object 6"/>
            <p:cNvPicPr/>
            <p:nvPr/>
          </p:nvPicPr>
          <p:blipFill>
            <a:blip r:embed="rId5" cstate="print"/>
            <a:stretch>
              <a:fillRect/>
            </a:stretch>
          </p:blipFill>
          <p:spPr>
            <a:xfrm>
              <a:off x="207263" y="1488948"/>
              <a:ext cx="3057144" cy="3096768"/>
            </a:xfrm>
            <a:prstGeom prst="rect">
              <a:avLst/>
            </a:prstGeom>
          </p:spPr>
        </p:pic>
      </p:grpSp>
      <p:sp>
        <p:nvSpPr>
          <p:cNvPr id="7" name="object 7"/>
          <p:cNvSpPr txBox="1"/>
          <p:nvPr/>
        </p:nvSpPr>
        <p:spPr>
          <a:xfrm>
            <a:off x="334162" y="4612640"/>
            <a:ext cx="1979295" cy="688340"/>
          </a:xfrm>
          <a:prstGeom prst="rect">
            <a:avLst/>
          </a:prstGeom>
        </p:spPr>
        <p:txBody>
          <a:bodyPr vert="horz" wrap="square" lIns="0" tIns="29209" rIns="0" bIns="0" rtlCol="0">
            <a:spAutoFit/>
          </a:bodyPr>
          <a:lstStyle/>
          <a:p>
            <a:pPr marL="12700" marR="5080" indent="619760">
              <a:lnSpc>
                <a:spcPts val="2580"/>
              </a:lnSpc>
              <a:spcBef>
                <a:spcPts val="229"/>
              </a:spcBef>
            </a:pPr>
            <a:r>
              <a:rPr sz="2200" b="1" spc="-5" dirty="0">
                <a:latin typeface="Arial"/>
                <a:cs typeface="Arial"/>
              </a:rPr>
              <a:t>Open </a:t>
            </a:r>
            <a:r>
              <a:rPr sz="2200" b="1" dirty="0">
                <a:latin typeface="Arial"/>
                <a:cs typeface="Arial"/>
              </a:rPr>
              <a:t> </a:t>
            </a:r>
            <a:r>
              <a:rPr sz="2200" b="1" spc="-5" dirty="0">
                <a:latin typeface="Arial"/>
                <a:cs typeface="Arial"/>
              </a:rPr>
              <a:t>Pneumothorax</a:t>
            </a:r>
            <a:endParaRPr sz="2200">
              <a:latin typeface="Arial"/>
              <a:cs typeface="Arial"/>
            </a:endParaRPr>
          </a:p>
        </p:txBody>
      </p:sp>
      <p:sp>
        <p:nvSpPr>
          <p:cNvPr id="8" name="object 8"/>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sp>
        <p:nvSpPr>
          <p:cNvPr id="9" name="object 9"/>
          <p:cNvSpPr txBox="1">
            <a:spLocks noGrp="1"/>
          </p:cNvSpPr>
          <p:nvPr>
            <p:ph type="title"/>
          </p:nvPr>
        </p:nvSpPr>
        <p:spPr>
          <a:xfrm>
            <a:off x="1564639" y="839165"/>
            <a:ext cx="9196705" cy="574675"/>
          </a:xfrm>
          <a:prstGeom prst="rect">
            <a:avLst/>
          </a:prstGeom>
        </p:spPr>
        <p:txBody>
          <a:bodyPr vert="horz" wrap="square" lIns="0" tIns="12700" rIns="0" bIns="0" rtlCol="0">
            <a:spAutoFit/>
          </a:bodyPr>
          <a:lstStyle/>
          <a:p>
            <a:pPr marL="12700">
              <a:lnSpc>
                <a:spcPct val="100000"/>
              </a:lnSpc>
              <a:spcBef>
                <a:spcPts val="100"/>
              </a:spcBef>
            </a:pPr>
            <a:r>
              <a:rPr spc="-5" dirty="0"/>
              <a:t>IDENTIFYING</a:t>
            </a:r>
            <a:r>
              <a:rPr spc="-15" dirty="0"/>
              <a:t> </a:t>
            </a:r>
            <a:r>
              <a:rPr dirty="0"/>
              <a:t>AN </a:t>
            </a:r>
            <a:r>
              <a:rPr spc="-5" dirty="0">
                <a:solidFill>
                  <a:srgbClr val="BB8542"/>
                </a:solidFill>
              </a:rPr>
              <a:t>OPEN</a:t>
            </a:r>
            <a:r>
              <a:rPr spc="-15" dirty="0">
                <a:solidFill>
                  <a:srgbClr val="BB8542"/>
                </a:solidFill>
              </a:rPr>
              <a:t> </a:t>
            </a:r>
            <a:r>
              <a:rPr dirty="0">
                <a:solidFill>
                  <a:srgbClr val="BB8542"/>
                </a:solidFill>
              </a:rPr>
              <a:t>PNEUMOTHORAX</a:t>
            </a:r>
          </a:p>
        </p:txBody>
      </p:sp>
      <p:grpSp>
        <p:nvGrpSpPr>
          <p:cNvPr id="10" name="object 10"/>
          <p:cNvGrpSpPr/>
          <p:nvPr/>
        </p:nvGrpSpPr>
        <p:grpSpPr>
          <a:xfrm>
            <a:off x="1690116" y="2961132"/>
            <a:ext cx="2481580" cy="2263140"/>
            <a:chOff x="1690116" y="2961132"/>
            <a:chExt cx="2481580" cy="2263140"/>
          </a:xfrm>
        </p:grpSpPr>
        <p:sp>
          <p:nvSpPr>
            <p:cNvPr id="11" name="object 11"/>
            <p:cNvSpPr/>
            <p:nvPr/>
          </p:nvSpPr>
          <p:spPr>
            <a:xfrm>
              <a:off x="1766316" y="3037332"/>
              <a:ext cx="2329180" cy="2110740"/>
            </a:xfrm>
            <a:custGeom>
              <a:avLst/>
              <a:gdLst/>
              <a:ahLst/>
              <a:cxnLst/>
              <a:rect l="l" t="t" r="r" b="b"/>
              <a:pathLst>
                <a:path w="2329179" h="2110740">
                  <a:moveTo>
                    <a:pt x="0" y="1055369"/>
                  </a:moveTo>
                  <a:lnTo>
                    <a:pt x="1075" y="1009594"/>
                  </a:lnTo>
                  <a:lnTo>
                    <a:pt x="4274" y="964317"/>
                  </a:lnTo>
                  <a:lnTo>
                    <a:pt x="9551" y="919577"/>
                  </a:lnTo>
                  <a:lnTo>
                    <a:pt x="16863" y="875413"/>
                  </a:lnTo>
                  <a:lnTo>
                    <a:pt x="26167" y="831867"/>
                  </a:lnTo>
                  <a:lnTo>
                    <a:pt x="37418" y="788976"/>
                  </a:lnTo>
                  <a:lnTo>
                    <a:pt x="50573" y="746781"/>
                  </a:lnTo>
                  <a:lnTo>
                    <a:pt x="65589" y="705322"/>
                  </a:lnTo>
                  <a:lnTo>
                    <a:pt x="82421" y="664637"/>
                  </a:lnTo>
                  <a:lnTo>
                    <a:pt x="101026" y="624767"/>
                  </a:lnTo>
                  <a:lnTo>
                    <a:pt x="121361" y="585752"/>
                  </a:lnTo>
                  <a:lnTo>
                    <a:pt x="143381" y="547630"/>
                  </a:lnTo>
                  <a:lnTo>
                    <a:pt x="167042" y="510442"/>
                  </a:lnTo>
                  <a:lnTo>
                    <a:pt x="192302" y="474226"/>
                  </a:lnTo>
                  <a:lnTo>
                    <a:pt x="219116" y="439024"/>
                  </a:lnTo>
                  <a:lnTo>
                    <a:pt x="247441" y="404874"/>
                  </a:lnTo>
                  <a:lnTo>
                    <a:pt x="277232" y="371815"/>
                  </a:lnTo>
                  <a:lnTo>
                    <a:pt x="308448" y="339889"/>
                  </a:lnTo>
                  <a:lnTo>
                    <a:pt x="341042" y="309133"/>
                  </a:lnTo>
                  <a:lnTo>
                    <a:pt x="374973" y="279589"/>
                  </a:lnTo>
                  <a:lnTo>
                    <a:pt x="410195" y="251295"/>
                  </a:lnTo>
                  <a:lnTo>
                    <a:pt x="446666" y="224290"/>
                  </a:lnTo>
                  <a:lnTo>
                    <a:pt x="484342" y="198616"/>
                  </a:lnTo>
                  <a:lnTo>
                    <a:pt x="523179" y="174311"/>
                  </a:lnTo>
                  <a:lnTo>
                    <a:pt x="563134" y="151414"/>
                  </a:lnTo>
                  <a:lnTo>
                    <a:pt x="604162" y="129967"/>
                  </a:lnTo>
                  <a:lnTo>
                    <a:pt x="646219" y="110007"/>
                  </a:lnTo>
                  <a:lnTo>
                    <a:pt x="689264" y="91575"/>
                  </a:lnTo>
                  <a:lnTo>
                    <a:pt x="733250" y="74711"/>
                  </a:lnTo>
                  <a:lnTo>
                    <a:pt x="778136" y="59453"/>
                  </a:lnTo>
                  <a:lnTo>
                    <a:pt x="823877" y="45842"/>
                  </a:lnTo>
                  <a:lnTo>
                    <a:pt x="870429" y="33918"/>
                  </a:lnTo>
                  <a:lnTo>
                    <a:pt x="917749" y="23719"/>
                  </a:lnTo>
                  <a:lnTo>
                    <a:pt x="965793" y="15285"/>
                  </a:lnTo>
                  <a:lnTo>
                    <a:pt x="1014517" y="8657"/>
                  </a:lnTo>
                  <a:lnTo>
                    <a:pt x="1063878" y="3874"/>
                  </a:lnTo>
                  <a:lnTo>
                    <a:pt x="1113832" y="975"/>
                  </a:lnTo>
                  <a:lnTo>
                    <a:pt x="1164335" y="0"/>
                  </a:lnTo>
                  <a:lnTo>
                    <a:pt x="1214839" y="975"/>
                  </a:lnTo>
                  <a:lnTo>
                    <a:pt x="1264793" y="3874"/>
                  </a:lnTo>
                  <a:lnTo>
                    <a:pt x="1314154" y="8657"/>
                  </a:lnTo>
                  <a:lnTo>
                    <a:pt x="1362878" y="15285"/>
                  </a:lnTo>
                  <a:lnTo>
                    <a:pt x="1410922" y="23719"/>
                  </a:lnTo>
                  <a:lnTo>
                    <a:pt x="1458242" y="33918"/>
                  </a:lnTo>
                  <a:lnTo>
                    <a:pt x="1504794" y="45842"/>
                  </a:lnTo>
                  <a:lnTo>
                    <a:pt x="1550535" y="59453"/>
                  </a:lnTo>
                  <a:lnTo>
                    <a:pt x="1595421" y="74711"/>
                  </a:lnTo>
                  <a:lnTo>
                    <a:pt x="1639407" y="91575"/>
                  </a:lnTo>
                  <a:lnTo>
                    <a:pt x="1682452" y="110007"/>
                  </a:lnTo>
                  <a:lnTo>
                    <a:pt x="1724509" y="129967"/>
                  </a:lnTo>
                  <a:lnTo>
                    <a:pt x="1765537" y="151414"/>
                  </a:lnTo>
                  <a:lnTo>
                    <a:pt x="1805492" y="174311"/>
                  </a:lnTo>
                  <a:lnTo>
                    <a:pt x="1844329" y="198616"/>
                  </a:lnTo>
                  <a:lnTo>
                    <a:pt x="1882005" y="224290"/>
                  </a:lnTo>
                  <a:lnTo>
                    <a:pt x="1918476" y="251295"/>
                  </a:lnTo>
                  <a:lnTo>
                    <a:pt x="1953698" y="279589"/>
                  </a:lnTo>
                  <a:lnTo>
                    <a:pt x="1987629" y="309133"/>
                  </a:lnTo>
                  <a:lnTo>
                    <a:pt x="2020223" y="339889"/>
                  </a:lnTo>
                  <a:lnTo>
                    <a:pt x="2051439" y="371815"/>
                  </a:lnTo>
                  <a:lnTo>
                    <a:pt x="2081230" y="404874"/>
                  </a:lnTo>
                  <a:lnTo>
                    <a:pt x="2109555" y="439024"/>
                  </a:lnTo>
                  <a:lnTo>
                    <a:pt x="2136369" y="474226"/>
                  </a:lnTo>
                  <a:lnTo>
                    <a:pt x="2161629" y="510442"/>
                  </a:lnTo>
                  <a:lnTo>
                    <a:pt x="2185290" y="547630"/>
                  </a:lnTo>
                  <a:lnTo>
                    <a:pt x="2207310" y="585752"/>
                  </a:lnTo>
                  <a:lnTo>
                    <a:pt x="2227645" y="624767"/>
                  </a:lnTo>
                  <a:lnTo>
                    <a:pt x="2246250" y="664637"/>
                  </a:lnTo>
                  <a:lnTo>
                    <a:pt x="2263082" y="705322"/>
                  </a:lnTo>
                  <a:lnTo>
                    <a:pt x="2278098" y="746781"/>
                  </a:lnTo>
                  <a:lnTo>
                    <a:pt x="2291253" y="788976"/>
                  </a:lnTo>
                  <a:lnTo>
                    <a:pt x="2302504" y="831867"/>
                  </a:lnTo>
                  <a:lnTo>
                    <a:pt x="2311808" y="875413"/>
                  </a:lnTo>
                  <a:lnTo>
                    <a:pt x="2319120" y="919577"/>
                  </a:lnTo>
                  <a:lnTo>
                    <a:pt x="2324397" y="964317"/>
                  </a:lnTo>
                  <a:lnTo>
                    <a:pt x="2327596" y="1009594"/>
                  </a:lnTo>
                  <a:lnTo>
                    <a:pt x="2328672" y="1055369"/>
                  </a:lnTo>
                  <a:lnTo>
                    <a:pt x="2327596" y="1101145"/>
                  </a:lnTo>
                  <a:lnTo>
                    <a:pt x="2324397" y="1146422"/>
                  </a:lnTo>
                  <a:lnTo>
                    <a:pt x="2319120" y="1191162"/>
                  </a:lnTo>
                  <a:lnTo>
                    <a:pt x="2311808" y="1235326"/>
                  </a:lnTo>
                  <a:lnTo>
                    <a:pt x="2302504" y="1278872"/>
                  </a:lnTo>
                  <a:lnTo>
                    <a:pt x="2291253" y="1321763"/>
                  </a:lnTo>
                  <a:lnTo>
                    <a:pt x="2278098" y="1363958"/>
                  </a:lnTo>
                  <a:lnTo>
                    <a:pt x="2263082" y="1405417"/>
                  </a:lnTo>
                  <a:lnTo>
                    <a:pt x="2246250" y="1446102"/>
                  </a:lnTo>
                  <a:lnTo>
                    <a:pt x="2227645" y="1485972"/>
                  </a:lnTo>
                  <a:lnTo>
                    <a:pt x="2207310" y="1524987"/>
                  </a:lnTo>
                  <a:lnTo>
                    <a:pt x="2185290" y="1563109"/>
                  </a:lnTo>
                  <a:lnTo>
                    <a:pt x="2161629" y="1600297"/>
                  </a:lnTo>
                  <a:lnTo>
                    <a:pt x="2136369" y="1636513"/>
                  </a:lnTo>
                  <a:lnTo>
                    <a:pt x="2109555" y="1671715"/>
                  </a:lnTo>
                  <a:lnTo>
                    <a:pt x="2081230" y="1705865"/>
                  </a:lnTo>
                  <a:lnTo>
                    <a:pt x="2051439" y="1738924"/>
                  </a:lnTo>
                  <a:lnTo>
                    <a:pt x="2020223" y="1770850"/>
                  </a:lnTo>
                  <a:lnTo>
                    <a:pt x="1987629" y="1801606"/>
                  </a:lnTo>
                  <a:lnTo>
                    <a:pt x="1953698" y="1831150"/>
                  </a:lnTo>
                  <a:lnTo>
                    <a:pt x="1918476" y="1859444"/>
                  </a:lnTo>
                  <a:lnTo>
                    <a:pt x="1882005" y="1886449"/>
                  </a:lnTo>
                  <a:lnTo>
                    <a:pt x="1844329" y="1912123"/>
                  </a:lnTo>
                  <a:lnTo>
                    <a:pt x="1805492" y="1936428"/>
                  </a:lnTo>
                  <a:lnTo>
                    <a:pt x="1765537" y="1959325"/>
                  </a:lnTo>
                  <a:lnTo>
                    <a:pt x="1724509" y="1980772"/>
                  </a:lnTo>
                  <a:lnTo>
                    <a:pt x="1682452" y="2000732"/>
                  </a:lnTo>
                  <a:lnTo>
                    <a:pt x="1639407" y="2019164"/>
                  </a:lnTo>
                  <a:lnTo>
                    <a:pt x="1595421" y="2036028"/>
                  </a:lnTo>
                  <a:lnTo>
                    <a:pt x="1550535" y="2051286"/>
                  </a:lnTo>
                  <a:lnTo>
                    <a:pt x="1504794" y="2064897"/>
                  </a:lnTo>
                  <a:lnTo>
                    <a:pt x="1458242" y="2076821"/>
                  </a:lnTo>
                  <a:lnTo>
                    <a:pt x="1410922" y="2087020"/>
                  </a:lnTo>
                  <a:lnTo>
                    <a:pt x="1362878" y="2095454"/>
                  </a:lnTo>
                  <a:lnTo>
                    <a:pt x="1314154" y="2102082"/>
                  </a:lnTo>
                  <a:lnTo>
                    <a:pt x="1264793" y="2106865"/>
                  </a:lnTo>
                  <a:lnTo>
                    <a:pt x="1214839" y="2109764"/>
                  </a:lnTo>
                  <a:lnTo>
                    <a:pt x="1164335" y="2110740"/>
                  </a:lnTo>
                  <a:lnTo>
                    <a:pt x="1113832" y="2109764"/>
                  </a:lnTo>
                  <a:lnTo>
                    <a:pt x="1063878" y="2106865"/>
                  </a:lnTo>
                  <a:lnTo>
                    <a:pt x="1014517" y="2102082"/>
                  </a:lnTo>
                  <a:lnTo>
                    <a:pt x="965793" y="2095454"/>
                  </a:lnTo>
                  <a:lnTo>
                    <a:pt x="917749" y="2087020"/>
                  </a:lnTo>
                  <a:lnTo>
                    <a:pt x="870429" y="2076821"/>
                  </a:lnTo>
                  <a:lnTo>
                    <a:pt x="823877" y="2064897"/>
                  </a:lnTo>
                  <a:lnTo>
                    <a:pt x="778136" y="2051286"/>
                  </a:lnTo>
                  <a:lnTo>
                    <a:pt x="733250" y="2036028"/>
                  </a:lnTo>
                  <a:lnTo>
                    <a:pt x="689264" y="2019164"/>
                  </a:lnTo>
                  <a:lnTo>
                    <a:pt x="646219" y="2000732"/>
                  </a:lnTo>
                  <a:lnTo>
                    <a:pt x="604162" y="1980772"/>
                  </a:lnTo>
                  <a:lnTo>
                    <a:pt x="563134" y="1959325"/>
                  </a:lnTo>
                  <a:lnTo>
                    <a:pt x="523179" y="1936428"/>
                  </a:lnTo>
                  <a:lnTo>
                    <a:pt x="484342" y="1912123"/>
                  </a:lnTo>
                  <a:lnTo>
                    <a:pt x="446666" y="1886449"/>
                  </a:lnTo>
                  <a:lnTo>
                    <a:pt x="410195" y="1859444"/>
                  </a:lnTo>
                  <a:lnTo>
                    <a:pt x="374973" y="1831150"/>
                  </a:lnTo>
                  <a:lnTo>
                    <a:pt x="341042" y="1801606"/>
                  </a:lnTo>
                  <a:lnTo>
                    <a:pt x="308448" y="1770850"/>
                  </a:lnTo>
                  <a:lnTo>
                    <a:pt x="277232" y="1738924"/>
                  </a:lnTo>
                  <a:lnTo>
                    <a:pt x="247441" y="1705865"/>
                  </a:lnTo>
                  <a:lnTo>
                    <a:pt x="219116" y="1671715"/>
                  </a:lnTo>
                  <a:lnTo>
                    <a:pt x="192302" y="1636513"/>
                  </a:lnTo>
                  <a:lnTo>
                    <a:pt x="167042" y="1600297"/>
                  </a:lnTo>
                  <a:lnTo>
                    <a:pt x="143381" y="1563109"/>
                  </a:lnTo>
                  <a:lnTo>
                    <a:pt x="121361" y="1524987"/>
                  </a:lnTo>
                  <a:lnTo>
                    <a:pt x="101026" y="1485972"/>
                  </a:lnTo>
                  <a:lnTo>
                    <a:pt x="82421" y="1446102"/>
                  </a:lnTo>
                  <a:lnTo>
                    <a:pt x="65589" y="1405417"/>
                  </a:lnTo>
                  <a:lnTo>
                    <a:pt x="50573" y="1363958"/>
                  </a:lnTo>
                  <a:lnTo>
                    <a:pt x="37418" y="1321763"/>
                  </a:lnTo>
                  <a:lnTo>
                    <a:pt x="26167" y="1278872"/>
                  </a:lnTo>
                  <a:lnTo>
                    <a:pt x="16863" y="1235326"/>
                  </a:lnTo>
                  <a:lnTo>
                    <a:pt x="9551" y="1191162"/>
                  </a:lnTo>
                  <a:lnTo>
                    <a:pt x="4274" y="1146422"/>
                  </a:lnTo>
                  <a:lnTo>
                    <a:pt x="1075" y="1101145"/>
                  </a:lnTo>
                  <a:lnTo>
                    <a:pt x="0" y="1055369"/>
                  </a:lnTo>
                  <a:close/>
                </a:path>
              </a:pathLst>
            </a:custGeom>
            <a:ln w="152400">
              <a:solidFill>
                <a:srgbClr val="FFFFFF"/>
              </a:solidFill>
            </a:ln>
          </p:spPr>
          <p:txBody>
            <a:bodyPr wrap="square" lIns="0" tIns="0" rIns="0" bIns="0" rtlCol="0"/>
            <a:lstStyle/>
            <a:p>
              <a:endParaRPr/>
            </a:p>
          </p:txBody>
        </p:sp>
        <p:pic>
          <p:nvPicPr>
            <p:cNvPr id="12" name="object 12"/>
            <p:cNvPicPr/>
            <p:nvPr/>
          </p:nvPicPr>
          <p:blipFill>
            <a:blip r:embed="rId6" cstate="print"/>
            <a:stretch>
              <a:fillRect/>
            </a:stretch>
          </p:blipFill>
          <p:spPr>
            <a:xfrm>
              <a:off x="1787652" y="3061716"/>
              <a:ext cx="2292096" cy="2077212"/>
            </a:xfrm>
            <a:prstGeom prst="rect">
              <a:avLst/>
            </a:prstGeom>
          </p:spPr>
        </p:pic>
        <p:sp>
          <p:nvSpPr>
            <p:cNvPr id="13" name="object 13"/>
            <p:cNvSpPr/>
            <p:nvPr/>
          </p:nvSpPr>
          <p:spPr>
            <a:xfrm>
              <a:off x="1766316" y="3037332"/>
              <a:ext cx="2329180" cy="2110740"/>
            </a:xfrm>
            <a:custGeom>
              <a:avLst/>
              <a:gdLst/>
              <a:ahLst/>
              <a:cxnLst/>
              <a:rect l="l" t="t" r="r" b="b"/>
              <a:pathLst>
                <a:path w="2329179" h="2110740">
                  <a:moveTo>
                    <a:pt x="0" y="1055369"/>
                  </a:moveTo>
                  <a:lnTo>
                    <a:pt x="1075" y="1009594"/>
                  </a:lnTo>
                  <a:lnTo>
                    <a:pt x="4274" y="964317"/>
                  </a:lnTo>
                  <a:lnTo>
                    <a:pt x="9551" y="919577"/>
                  </a:lnTo>
                  <a:lnTo>
                    <a:pt x="16863" y="875413"/>
                  </a:lnTo>
                  <a:lnTo>
                    <a:pt x="26167" y="831867"/>
                  </a:lnTo>
                  <a:lnTo>
                    <a:pt x="37418" y="788976"/>
                  </a:lnTo>
                  <a:lnTo>
                    <a:pt x="50573" y="746781"/>
                  </a:lnTo>
                  <a:lnTo>
                    <a:pt x="65589" y="705322"/>
                  </a:lnTo>
                  <a:lnTo>
                    <a:pt x="82421" y="664637"/>
                  </a:lnTo>
                  <a:lnTo>
                    <a:pt x="101026" y="624767"/>
                  </a:lnTo>
                  <a:lnTo>
                    <a:pt x="121361" y="585752"/>
                  </a:lnTo>
                  <a:lnTo>
                    <a:pt x="143381" y="547630"/>
                  </a:lnTo>
                  <a:lnTo>
                    <a:pt x="167042" y="510442"/>
                  </a:lnTo>
                  <a:lnTo>
                    <a:pt x="192302" y="474226"/>
                  </a:lnTo>
                  <a:lnTo>
                    <a:pt x="219116" y="439024"/>
                  </a:lnTo>
                  <a:lnTo>
                    <a:pt x="247441" y="404874"/>
                  </a:lnTo>
                  <a:lnTo>
                    <a:pt x="277232" y="371815"/>
                  </a:lnTo>
                  <a:lnTo>
                    <a:pt x="308448" y="339889"/>
                  </a:lnTo>
                  <a:lnTo>
                    <a:pt x="341042" y="309133"/>
                  </a:lnTo>
                  <a:lnTo>
                    <a:pt x="374973" y="279589"/>
                  </a:lnTo>
                  <a:lnTo>
                    <a:pt x="410195" y="251295"/>
                  </a:lnTo>
                  <a:lnTo>
                    <a:pt x="446666" y="224290"/>
                  </a:lnTo>
                  <a:lnTo>
                    <a:pt x="484342" y="198616"/>
                  </a:lnTo>
                  <a:lnTo>
                    <a:pt x="523179" y="174311"/>
                  </a:lnTo>
                  <a:lnTo>
                    <a:pt x="563134" y="151414"/>
                  </a:lnTo>
                  <a:lnTo>
                    <a:pt x="604162" y="129967"/>
                  </a:lnTo>
                  <a:lnTo>
                    <a:pt x="646219" y="110007"/>
                  </a:lnTo>
                  <a:lnTo>
                    <a:pt x="689264" y="91575"/>
                  </a:lnTo>
                  <a:lnTo>
                    <a:pt x="733250" y="74711"/>
                  </a:lnTo>
                  <a:lnTo>
                    <a:pt x="778136" y="59453"/>
                  </a:lnTo>
                  <a:lnTo>
                    <a:pt x="823877" y="45842"/>
                  </a:lnTo>
                  <a:lnTo>
                    <a:pt x="870429" y="33918"/>
                  </a:lnTo>
                  <a:lnTo>
                    <a:pt x="917749" y="23719"/>
                  </a:lnTo>
                  <a:lnTo>
                    <a:pt x="965793" y="15285"/>
                  </a:lnTo>
                  <a:lnTo>
                    <a:pt x="1014517" y="8657"/>
                  </a:lnTo>
                  <a:lnTo>
                    <a:pt x="1063878" y="3874"/>
                  </a:lnTo>
                  <a:lnTo>
                    <a:pt x="1113832" y="975"/>
                  </a:lnTo>
                  <a:lnTo>
                    <a:pt x="1164335" y="0"/>
                  </a:lnTo>
                  <a:lnTo>
                    <a:pt x="1214839" y="975"/>
                  </a:lnTo>
                  <a:lnTo>
                    <a:pt x="1264793" y="3874"/>
                  </a:lnTo>
                  <a:lnTo>
                    <a:pt x="1314154" y="8657"/>
                  </a:lnTo>
                  <a:lnTo>
                    <a:pt x="1362878" y="15285"/>
                  </a:lnTo>
                  <a:lnTo>
                    <a:pt x="1410922" y="23719"/>
                  </a:lnTo>
                  <a:lnTo>
                    <a:pt x="1458242" y="33918"/>
                  </a:lnTo>
                  <a:lnTo>
                    <a:pt x="1504794" y="45842"/>
                  </a:lnTo>
                  <a:lnTo>
                    <a:pt x="1550535" y="59453"/>
                  </a:lnTo>
                  <a:lnTo>
                    <a:pt x="1595421" y="74711"/>
                  </a:lnTo>
                  <a:lnTo>
                    <a:pt x="1639407" y="91575"/>
                  </a:lnTo>
                  <a:lnTo>
                    <a:pt x="1682452" y="110007"/>
                  </a:lnTo>
                  <a:lnTo>
                    <a:pt x="1724509" y="129967"/>
                  </a:lnTo>
                  <a:lnTo>
                    <a:pt x="1765537" y="151414"/>
                  </a:lnTo>
                  <a:lnTo>
                    <a:pt x="1805492" y="174311"/>
                  </a:lnTo>
                  <a:lnTo>
                    <a:pt x="1844329" y="198616"/>
                  </a:lnTo>
                  <a:lnTo>
                    <a:pt x="1882005" y="224290"/>
                  </a:lnTo>
                  <a:lnTo>
                    <a:pt x="1918476" y="251295"/>
                  </a:lnTo>
                  <a:lnTo>
                    <a:pt x="1953698" y="279589"/>
                  </a:lnTo>
                  <a:lnTo>
                    <a:pt x="1987629" y="309133"/>
                  </a:lnTo>
                  <a:lnTo>
                    <a:pt x="2020223" y="339889"/>
                  </a:lnTo>
                  <a:lnTo>
                    <a:pt x="2051439" y="371815"/>
                  </a:lnTo>
                  <a:lnTo>
                    <a:pt x="2081230" y="404874"/>
                  </a:lnTo>
                  <a:lnTo>
                    <a:pt x="2109555" y="439024"/>
                  </a:lnTo>
                  <a:lnTo>
                    <a:pt x="2136369" y="474226"/>
                  </a:lnTo>
                  <a:lnTo>
                    <a:pt x="2161629" y="510442"/>
                  </a:lnTo>
                  <a:lnTo>
                    <a:pt x="2185290" y="547630"/>
                  </a:lnTo>
                  <a:lnTo>
                    <a:pt x="2207310" y="585752"/>
                  </a:lnTo>
                  <a:lnTo>
                    <a:pt x="2227645" y="624767"/>
                  </a:lnTo>
                  <a:lnTo>
                    <a:pt x="2246250" y="664637"/>
                  </a:lnTo>
                  <a:lnTo>
                    <a:pt x="2263082" y="705322"/>
                  </a:lnTo>
                  <a:lnTo>
                    <a:pt x="2278098" y="746781"/>
                  </a:lnTo>
                  <a:lnTo>
                    <a:pt x="2291253" y="788976"/>
                  </a:lnTo>
                  <a:lnTo>
                    <a:pt x="2302504" y="831867"/>
                  </a:lnTo>
                  <a:lnTo>
                    <a:pt x="2311808" y="875413"/>
                  </a:lnTo>
                  <a:lnTo>
                    <a:pt x="2319120" y="919577"/>
                  </a:lnTo>
                  <a:lnTo>
                    <a:pt x="2324397" y="964317"/>
                  </a:lnTo>
                  <a:lnTo>
                    <a:pt x="2327596" y="1009594"/>
                  </a:lnTo>
                  <a:lnTo>
                    <a:pt x="2328672" y="1055369"/>
                  </a:lnTo>
                  <a:lnTo>
                    <a:pt x="2327596" y="1101145"/>
                  </a:lnTo>
                  <a:lnTo>
                    <a:pt x="2324397" y="1146422"/>
                  </a:lnTo>
                  <a:lnTo>
                    <a:pt x="2319120" y="1191162"/>
                  </a:lnTo>
                  <a:lnTo>
                    <a:pt x="2311808" y="1235326"/>
                  </a:lnTo>
                  <a:lnTo>
                    <a:pt x="2302504" y="1278872"/>
                  </a:lnTo>
                  <a:lnTo>
                    <a:pt x="2291253" y="1321763"/>
                  </a:lnTo>
                  <a:lnTo>
                    <a:pt x="2278098" y="1363958"/>
                  </a:lnTo>
                  <a:lnTo>
                    <a:pt x="2263082" y="1405417"/>
                  </a:lnTo>
                  <a:lnTo>
                    <a:pt x="2246250" y="1446102"/>
                  </a:lnTo>
                  <a:lnTo>
                    <a:pt x="2227645" y="1485972"/>
                  </a:lnTo>
                  <a:lnTo>
                    <a:pt x="2207310" y="1524987"/>
                  </a:lnTo>
                  <a:lnTo>
                    <a:pt x="2185290" y="1563109"/>
                  </a:lnTo>
                  <a:lnTo>
                    <a:pt x="2161629" y="1600297"/>
                  </a:lnTo>
                  <a:lnTo>
                    <a:pt x="2136369" y="1636513"/>
                  </a:lnTo>
                  <a:lnTo>
                    <a:pt x="2109555" y="1671715"/>
                  </a:lnTo>
                  <a:lnTo>
                    <a:pt x="2081230" y="1705865"/>
                  </a:lnTo>
                  <a:lnTo>
                    <a:pt x="2051439" y="1738924"/>
                  </a:lnTo>
                  <a:lnTo>
                    <a:pt x="2020223" y="1770850"/>
                  </a:lnTo>
                  <a:lnTo>
                    <a:pt x="1987629" y="1801606"/>
                  </a:lnTo>
                  <a:lnTo>
                    <a:pt x="1953698" y="1831150"/>
                  </a:lnTo>
                  <a:lnTo>
                    <a:pt x="1918476" y="1859444"/>
                  </a:lnTo>
                  <a:lnTo>
                    <a:pt x="1882005" y="1886449"/>
                  </a:lnTo>
                  <a:lnTo>
                    <a:pt x="1844329" y="1912123"/>
                  </a:lnTo>
                  <a:lnTo>
                    <a:pt x="1805492" y="1936428"/>
                  </a:lnTo>
                  <a:lnTo>
                    <a:pt x="1765537" y="1959325"/>
                  </a:lnTo>
                  <a:lnTo>
                    <a:pt x="1724509" y="1980772"/>
                  </a:lnTo>
                  <a:lnTo>
                    <a:pt x="1682452" y="2000732"/>
                  </a:lnTo>
                  <a:lnTo>
                    <a:pt x="1639407" y="2019164"/>
                  </a:lnTo>
                  <a:lnTo>
                    <a:pt x="1595421" y="2036028"/>
                  </a:lnTo>
                  <a:lnTo>
                    <a:pt x="1550535" y="2051286"/>
                  </a:lnTo>
                  <a:lnTo>
                    <a:pt x="1504794" y="2064897"/>
                  </a:lnTo>
                  <a:lnTo>
                    <a:pt x="1458242" y="2076821"/>
                  </a:lnTo>
                  <a:lnTo>
                    <a:pt x="1410922" y="2087020"/>
                  </a:lnTo>
                  <a:lnTo>
                    <a:pt x="1362878" y="2095454"/>
                  </a:lnTo>
                  <a:lnTo>
                    <a:pt x="1314154" y="2102082"/>
                  </a:lnTo>
                  <a:lnTo>
                    <a:pt x="1264793" y="2106865"/>
                  </a:lnTo>
                  <a:lnTo>
                    <a:pt x="1214839" y="2109764"/>
                  </a:lnTo>
                  <a:lnTo>
                    <a:pt x="1164335" y="2110740"/>
                  </a:lnTo>
                  <a:lnTo>
                    <a:pt x="1113832" y="2109764"/>
                  </a:lnTo>
                  <a:lnTo>
                    <a:pt x="1063878" y="2106865"/>
                  </a:lnTo>
                  <a:lnTo>
                    <a:pt x="1014517" y="2102082"/>
                  </a:lnTo>
                  <a:lnTo>
                    <a:pt x="965793" y="2095454"/>
                  </a:lnTo>
                  <a:lnTo>
                    <a:pt x="917749" y="2087020"/>
                  </a:lnTo>
                  <a:lnTo>
                    <a:pt x="870429" y="2076821"/>
                  </a:lnTo>
                  <a:lnTo>
                    <a:pt x="823877" y="2064897"/>
                  </a:lnTo>
                  <a:lnTo>
                    <a:pt x="778136" y="2051286"/>
                  </a:lnTo>
                  <a:lnTo>
                    <a:pt x="733250" y="2036028"/>
                  </a:lnTo>
                  <a:lnTo>
                    <a:pt x="689264" y="2019164"/>
                  </a:lnTo>
                  <a:lnTo>
                    <a:pt x="646219" y="2000732"/>
                  </a:lnTo>
                  <a:lnTo>
                    <a:pt x="604162" y="1980772"/>
                  </a:lnTo>
                  <a:lnTo>
                    <a:pt x="563134" y="1959325"/>
                  </a:lnTo>
                  <a:lnTo>
                    <a:pt x="523179" y="1936428"/>
                  </a:lnTo>
                  <a:lnTo>
                    <a:pt x="484342" y="1912123"/>
                  </a:lnTo>
                  <a:lnTo>
                    <a:pt x="446666" y="1886449"/>
                  </a:lnTo>
                  <a:lnTo>
                    <a:pt x="410195" y="1859444"/>
                  </a:lnTo>
                  <a:lnTo>
                    <a:pt x="374973" y="1831150"/>
                  </a:lnTo>
                  <a:lnTo>
                    <a:pt x="341042" y="1801606"/>
                  </a:lnTo>
                  <a:lnTo>
                    <a:pt x="308448" y="1770850"/>
                  </a:lnTo>
                  <a:lnTo>
                    <a:pt x="277232" y="1738924"/>
                  </a:lnTo>
                  <a:lnTo>
                    <a:pt x="247441" y="1705865"/>
                  </a:lnTo>
                  <a:lnTo>
                    <a:pt x="219116" y="1671715"/>
                  </a:lnTo>
                  <a:lnTo>
                    <a:pt x="192302" y="1636513"/>
                  </a:lnTo>
                  <a:lnTo>
                    <a:pt x="167042" y="1600297"/>
                  </a:lnTo>
                  <a:lnTo>
                    <a:pt x="143381" y="1563109"/>
                  </a:lnTo>
                  <a:lnTo>
                    <a:pt x="121361" y="1524987"/>
                  </a:lnTo>
                  <a:lnTo>
                    <a:pt x="101026" y="1485972"/>
                  </a:lnTo>
                  <a:lnTo>
                    <a:pt x="82421" y="1446102"/>
                  </a:lnTo>
                  <a:lnTo>
                    <a:pt x="65589" y="1405417"/>
                  </a:lnTo>
                  <a:lnTo>
                    <a:pt x="50573" y="1363958"/>
                  </a:lnTo>
                  <a:lnTo>
                    <a:pt x="37418" y="1321763"/>
                  </a:lnTo>
                  <a:lnTo>
                    <a:pt x="26167" y="1278872"/>
                  </a:lnTo>
                  <a:lnTo>
                    <a:pt x="16863" y="1235326"/>
                  </a:lnTo>
                  <a:lnTo>
                    <a:pt x="9551" y="1191162"/>
                  </a:lnTo>
                  <a:lnTo>
                    <a:pt x="4274" y="1146422"/>
                  </a:lnTo>
                  <a:lnTo>
                    <a:pt x="1075" y="1101145"/>
                  </a:lnTo>
                  <a:lnTo>
                    <a:pt x="0" y="1055369"/>
                  </a:lnTo>
                  <a:close/>
                </a:path>
              </a:pathLst>
            </a:custGeom>
            <a:ln w="63500">
              <a:solidFill>
                <a:srgbClr val="BB8542"/>
              </a:solidFill>
            </a:ln>
          </p:spPr>
          <p:txBody>
            <a:bodyPr wrap="square" lIns="0" tIns="0" rIns="0" bIns="0" rtlCol="0"/>
            <a:lstStyle/>
            <a:p>
              <a:endParaRPr/>
            </a:p>
          </p:txBody>
        </p:sp>
      </p:grpSp>
      <p:grpSp>
        <p:nvGrpSpPr>
          <p:cNvPr id="14" name="object 14"/>
          <p:cNvGrpSpPr/>
          <p:nvPr/>
        </p:nvGrpSpPr>
        <p:grpSpPr>
          <a:xfrm>
            <a:off x="4426077" y="4778121"/>
            <a:ext cx="7499350" cy="826769"/>
            <a:chOff x="4426077" y="4778121"/>
            <a:chExt cx="7499350" cy="826769"/>
          </a:xfrm>
        </p:grpSpPr>
        <p:sp>
          <p:nvSpPr>
            <p:cNvPr id="15" name="object 15"/>
            <p:cNvSpPr/>
            <p:nvPr/>
          </p:nvSpPr>
          <p:spPr>
            <a:xfrm>
              <a:off x="4435602" y="4787646"/>
              <a:ext cx="7480300" cy="807720"/>
            </a:xfrm>
            <a:custGeom>
              <a:avLst/>
              <a:gdLst/>
              <a:ahLst/>
              <a:cxnLst/>
              <a:rect l="l" t="t" r="r" b="b"/>
              <a:pathLst>
                <a:path w="7480300" h="807720">
                  <a:moveTo>
                    <a:pt x="7383018" y="0"/>
                  </a:moveTo>
                  <a:lnTo>
                    <a:pt x="96774" y="0"/>
                  </a:lnTo>
                  <a:lnTo>
                    <a:pt x="59096" y="7602"/>
                  </a:lnTo>
                  <a:lnTo>
                    <a:pt x="28336" y="28336"/>
                  </a:lnTo>
                  <a:lnTo>
                    <a:pt x="7602" y="59096"/>
                  </a:lnTo>
                  <a:lnTo>
                    <a:pt x="0" y="96773"/>
                  </a:lnTo>
                  <a:lnTo>
                    <a:pt x="0" y="710945"/>
                  </a:lnTo>
                  <a:lnTo>
                    <a:pt x="7602" y="748623"/>
                  </a:lnTo>
                  <a:lnTo>
                    <a:pt x="28336" y="779383"/>
                  </a:lnTo>
                  <a:lnTo>
                    <a:pt x="59096" y="800117"/>
                  </a:lnTo>
                  <a:lnTo>
                    <a:pt x="96774" y="807719"/>
                  </a:lnTo>
                  <a:lnTo>
                    <a:pt x="7383018" y="807719"/>
                  </a:lnTo>
                  <a:lnTo>
                    <a:pt x="7420695" y="800117"/>
                  </a:lnTo>
                  <a:lnTo>
                    <a:pt x="7451455" y="779383"/>
                  </a:lnTo>
                  <a:lnTo>
                    <a:pt x="7472189" y="748623"/>
                  </a:lnTo>
                  <a:lnTo>
                    <a:pt x="7479792" y="710945"/>
                  </a:lnTo>
                  <a:lnTo>
                    <a:pt x="7479792" y="96773"/>
                  </a:lnTo>
                  <a:lnTo>
                    <a:pt x="7472189" y="59096"/>
                  </a:lnTo>
                  <a:lnTo>
                    <a:pt x="7451455" y="28336"/>
                  </a:lnTo>
                  <a:lnTo>
                    <a:pt x="7420695" y="7602"/>
                  </a:lnTo>
                  <a:lnTo>
                    <a:pt x="7383018" y="0"/>
                  </a:lnTo>
                  <a:close/>
                </a:path>
              </a:pathLst>
            </a:custGeom>
            <a:solidFill>
              <a:srgbClr val="FFF4D2"/>
            </a:solidFill>
          </p:spPr>
          <p:txBody>
            <a:bodyPr wrap="square" lIns="0" tIns="0" rIns="0" bIns="0" rtlCol="0"/>
            <a:lstStyle/>
            <a:p>
              <a:endParaRPr/>
            </a:p>
          </p:txBody>
        </p:sp>
        <p:sp>
          <p:nvSpPr>
            <p:cNvPr id="16" name="object 16"/>
            <p:cNvSpPr/>
            <p:nvPr/>
          </p:nvSpPr>
          <p:spPr>
            <a:xfrm>
              <a:off x="4435602" y="4787646"/>
              <a:ext cx="7480300" cy="807720"/>
            </a:xfrm>
            <a:custGeom>
              <a:avLst/>
              <a:gdLst/>
              <a:ahLst/>
              <a:cxnLst/>
              <a:rect l="l" t="t" r="r" b="b"/>
              <a:pathLst>
                <a:path w="7480300" h="807720">
                  <a:moveTo>
                    <a:pt x="0" y="96773"/>
                  </a:moveTo>
                  <a:lnTo>
                    <a:pt x="7602" y="59096"/>
                  </a:lnTo>
                  <a:lnTo>
                    <a:pt x="28336" y="28336"/>
                  </a:lnTo>
                  <a:lnTo>
                    <a:pt x="59096" y="7602"/>
                  </a:lnTo>
                  <a:lnTo>
                    <a:pt x="96774" y="0"/>
                  </a:lnTo>
                  <a:lnTo>
                    <a:pt x="7383018" y="0"/>
                  </a:lnTo>
                  <a:lnTo>
                    <a:pt x="7420695" y="7602"/>
                  </a:lnTo>
                  <a:lnTo>
                    <a:pt x="7451455" y="28336"/>
                  </a:lnTo>
                  <a:lnTo>
                    <a:pt x="7472189" y="59096"/>
                  </a:lnTo>
                  <a:lnTo>
                    <a:pt x="7479792" y="96773"/>
                  </a:lnTo>
                  <a:lnTo>
                    <a:pt x="7479792" y="710945"/>
                  </a:lnTo>
                  <a:lnTo>
                    <a:pt x="7472189" y="748623"/>
                  </a:lnTo>
                  <a:lnTo>
                    <a:pt x="7451455" y="779383"/>
                  </a:lnTo>
                  <a:lnTo>
                    <a:pt x="7420695" y="800117"/>
                  </a:lnTo>
                  <a:lnTo>
                    <a:pt x="7383018" y="807719"/>
                  </a:lnTo>
                  <a:lnTo>
                    <a:pt x="96774" y="807719"/>
                  </a:lnTo>
                  <a:lnTo>
                    <a:pt x="59096" y="800117"/>
                  </a:lnTo>
                  <a:lnTo>
                    <a:pt x="28336" y="779383"/>
                  </a:lnTo>
                  <a:lnTo>
                    <a:pt x="7602" y="748623"/>
                  </a:lnTo>
                  <a:lnTo>
                    <a:pt x="0" y="710945"/>
                  </a:lnTo>
                  <a:lnTo>
                    <a:pt x="0" y="96773"/>
                  </a:lnTo>
                  <a:close/>
                </a:path>
              </a:pathLst>
            </a:custGeom>
            <a:ln w="19050">
              <a:solidFill>
                <a:srgbClr val="CFA979"/>
              </a:solidFill>
            </a:ln>
          </p:spPr>
          <p:txBody>
            <a:bodyPr wrap="square" lIns="0" tIns="0" rIns="0" bIns="0" rtlCol="0"/>
            <a:lstStyle/>
            <a:p>
              <a:endParaRPr/>
            </a:p>
          </p:txBody>
        </p:sp>
      </p:grpSp>
      <p:sp>
        <p:nvSpPr>
          <p:cNvPr id="17" name="object 17"/>
          <p:cNvSpPr txBox="1"/>
          <p:nvPr/>
        </p:nvSpPr>
        <p:spPr>
          <a:xfrm>
            <a:off x="5192648" y="4894326"/>
            <a:ext cx="6346825" cy="574040"/>
          </a:xfrm>
          <a:prstGeom prst="rect">
            <a:avLst/>
          </a:prstGeom>
        </p:spPr>
        <p:txBody>
          <a:bodyPr vert="horz" wrap="square" lIns="0" tIns="12700" rIns="0" bIns="0" rtlCol="0">
            <a:spAutoFit/>
          </a:bodyPr>
          <a:lstStyle/>
          <a:p>
            <a:pPr marL="12700" marR="5080">
              <a:lnSpc>
                <a:spcPct val="100000"/>
              </a:lnSpc>
              <a:spcBef>
                <a:spcPts val="100"/>
              </a:spcBef>
            </a:pPr>
            <a:r>
              <a:rPr sz="1800" b="1" spc="-5" dirty="0">
                <a:latin typeface="Arial"/>
                <a:cs typeface="Arial"/>
              </a:rPr>
              <a:t>REMEMBER:</a:t>
            </a:r>
            <a:r>
              <a:rPr sz="1800" b="1" spc="10" dirty="0">
                <a:latin typeface="Arial"/>
                <a:cs typeface="Arial"/>
              </a:rPr>
              <a:t> </a:t>
            </a:r>
            <a:r>
              <a:rPr sz="1800" spc="-5" dirty="0">
                <a:latin typeface="Arial MT"/>
                <a:cs typeface="Arial MT"/>
              </a:rPr>
              <a:t>Decreased</a:t>
            </a:r>
            <a:r>
              <a:rPr sz="1800" spc="5" dirty="0">
                <a:latin typeface="Arial MT"/>
                <a:cs typeface="Arial MT"/>
              </a:rPr>
              <a:t> </a:t>
            </a:r>
            <a:r>
              <a:rPr sz="1800" spc="-5" dirty="0">
                <a:latin typeface="Arial MT"/>
                <a:cs typeface="Arial MT"/>
              </a:rPr>
              <a:t>breath</a:t>
            </a:r>
            <a:r>
              <a:rPr sz="1800" spc="5" dirty="0">
                <a:latin typeface="Arial MT"/>
                <a:cs typeface="Arial MT"/>
              </a:rPr>
              <a:t> </a:t>
            </a:r>
            <a:r>
              <a:rPr sz="1800" spc="-5" dirty="0">
                <a:latin typeface="Arial MT"/>
                <a:cs typeface="Arial MT"/>
              </a:rPr>
              <a:t>sounds</a:t>
            </a:r>
            <a:r>
              <a:rPr sz="1800" spc="10" dirty="0">
                <a:latin typeface="Arial MT"/>
                <a:cs typeface="Arial MT"/>
              </a:rPr>
              <a:t> </a:t>
            </a:r>
            <a:r>
              <a:rPr sz="1800" dirty="0">
                <a:latin typeface="Arial MT"/>
                <a:cs typeface="Arial MT"/>
              </a:rPr>
              <a:t>&amp;</a:t>
            </a:r>
            <a:r>
              <a:rPr sz="1800" spc="-5" dirty="0">
                <a:latin typeface="Arial MT"/>
                <a:cs typeface="Arial MT"/>
              </a:rPr>
              <a:t> hyperresonance</a:t>
            </a:r>
            <a:r>
              <a:rPr sz="1800" spc="40" dirty="0">
                <a:latin typeface="Arial MT"/>
                <a:cs typeface="Arial MT"/>
              </a:rPr>
              <a:t> </a:t>
            </a:r>
            <a:r>
              <a:rPr sz="1800" dirty="0">
                <a:latin typeface="Arial MT"/>
                <a:cs typeface="Arial MT"/>
              </a:rPr>
              <a:t>to </a:t>
            </a:r>
            <a:r>
              <a:rPr sz="1800" spc="5" dirty="0">
                <a:latin typeface="Arial MT"/>
                <a:cs typeface="Arial MT"/>
              </a:rPr>
              <a:t> </a:t>
            </a:r>
            <a:r>
              <a:rPr sz="1800" spc="-5" dirty="0">
                <a:latin typeface="Arial MT"/>
                <a:cs typeface="Arial MT"/>
              </a:rPr>
              <a:t>percussion</a:t>
            </a:r>
            <a:r>
              <a:rPr sz="1800" spc="20" dirty="0">
                <a:latin typeface="Arial MT"/>
                <a:cs typeface="Arial MT"/>
              </a:rPr>
              <a:t> </a:t>
            </a:r>
            <a:r>
              <a:rPr sz="1800" spc="-5" dirty="0">
                <a:latin typeface="Arial MT"/>
                <a:cs typeface="Arial MT"/>
              </a:rPr>
              <a:t>are</a:t>
            </a:r>
            <a:r>
              <a:rPr sz="1800" dirty="0">
                <a:latin typeface="Arial MT"/>
                <a:cs typeface="Arial MT"/>
              </a:rPr>
              <a:t> </a:t>
            </a:r>
            <a:r>
              <a:rPr sz="1800" spc="-5" dirty="0">
                <a:latin typeface="Arial MT"/>
                <a:cs typeface="Arial MT"/>
              </a:rPr>
              <a:t>difficult</a:t>
            </a:r>
            <a:r>
              <a:rPr sz="1800" spc="5" dirty="0">
                <a:latin typeface="Arial MT"/>
                <a:cs typeface="Arial MT"/>
              </a:rPr>
              <a:t> </a:t>
            </a:r>
            <a:r>
              <a:rPr sz="1800" dirty="0">
                <a:latin typeface="Arial MT"/>
                <a:cs typeface="Arial MT"/>
              </a:rPr>
              <a:t>to</a:t>
            </a:r>
            <a:r>
              <a:rPr sz="1800" spc="10" dirty="0">
                <a:latin typeface="Arial MT"/>
                <a:cs typeface="Arial MT"/>
              </a:rPr>
              <a:t> </a:t>
            </a:r>
            <a:r>
              <a:rPr sz="1800" spc="-5" dirty="0">
                <a:latin typeface="Arial MT"/>
                <a:cs typeface="Arial MT"/>
              </a:rPr>
              <a:t>determine</a:t>
            </a:r>
            <a:r>
              <a:rPr sz="1800" spc="10" dirty="0">
                <a:latin typeface="Arial MT"/>
                <a:cs typeface="Arial MT"/>
              </a:rPr>
              <a:t> </a:t>
            </a:r>
            <a:r>
              <a:rPr sz="1800" spc="-5" dirty="0">
                <a:latin typeface="Arial MT"/>
                <a:cs typeface="Arial MT"/>
              </a:rPr>
              <a:t>in</a:t>
            </a:r>
            <a:r>
              <a:rPr sz="1800" spc="15" dirty="0">
                <a:latin typeface="Arial MT"/>
                <a:cs typeface="Arial MT"/>
              </a:rPr>
              <a:t> </a:t>
            </a:r>
            <a:r>
              <a:rPr sz="1800" dirty="0">
                <a:latin typeface="Arial MT"/>
                <a:cs typeface="Arial MT"/>
              </a:rPr>
              <a:t>the</a:t>
            </a:r>
            <a:r>
              <a:rPr sz="1800" spc="-5" dirty="0">
                <a:latin typeface="Arial MT"/>
                <a:cs typeface="Arial MT"/>
              </a:rPr>
              <a:t> tactical</a:t>
            </a:r>
            <a:r>
              <a:rPr sz="1800" spc="10" dirty="0">
                <a:latin typeface="Arial MT"/>
                <a:cs typeface="Arial MT"/>
              </a:rPr>
              <a:t> </a:t>
            </a:r>
            <a:r>
              <a:rPr sz="1800" spc="-5" dirty="0">
                <a:latin typeface="Arial MT"/>
                <a:cs typeface="Arial MT"/>
              </a:rPr>
              <a:t>environment</a:t>
            </a:r>
            <a:endParaRPr sz="1800">
              <a:latin typeface="Arial MT"/>
              <a:cs typeface="Arial MT"/>
            </a:endParaRPr>
          </a:p>
        </p:txBody>
      </p:sp>
      <p:pic>
        <p:nvPicPr>
          <p:cNvPr id="18" name="object 18"/>
          <p:cNvPicPr/>
          <p:nvPr/>
        </p:nvPicPr>
        <p:blipFill>
          <a:blip r:embed="rId7" cstate="print"/>
          <a:stretch>
            <a:fillRect/>
          </a:stretch>
        </p:blipFill>
        <p:spPr>
          <a:xfrm>
            <a:off x="4590288" y="4942332"/>
            <a:ext cx="505967" cy="502920"/>
          </a:xfrm>
          <a:prstGeom prst="rect">
            <a:avLst/>
          </a:prstGeom>
        </p:spPr>
      </p:pic>
      <p:grpSp>
        <p:nvGrpSpPr>
          <p:cNvPr id="19" name="object 19"/>
          <p:cNvGrpSpPr/>
          <p:nvPr/>
        </p:nvGrpSpPr>
        <p:grpSpPr>
          <a:xfrm>
            <a:off x="527684" y="5763767"/>
            <a:ext cx="3274695" cy="951865"/>
            <a:chOff x="527684" y="5763767"/>
            <a:chExt cx="3274695" cy="951865"/>
          </a:xfrm>
        </p:grpSpPr>
        <p:sp>
          <p:nvSpPr>
            <p:cNvPr id="20" name="object 20"/>
            <p:cNvSpPr/>
            <p:nvPr/>
          </p:nvSpPr>
          <p:spPr>
            <a:xfrm>
              <a:off x="537209" y="5814821"/>
              <a:ext cx="3255645" cy="620395"/>
            </a:xfrm>
            <a:custGeom>
              <a:avLst/>
              <a:gdLst/>
              <a:ahLst/>
              <a:cxnLst/>
              <a:rect l="l" t="t" r="r" b="b"/>
              <a:pathLst>
                <a:path w="3255645" h="620395">
                  <a:moveTo>
                    <a:pt x="3184016" y="0"/>
                  </a:moveTo>
                  <a:lnTo>
                    <a:pt x="71208" y="0"/>
                  </a:lnTo>
                  <a:lnTo>
                    <a:pt x="43494" y="5597"/>
                  </a:lnTo>
                  <a:lnTo>
                    <a:pt x="20859" y="20859"/>
                  </a:lnTo>
                  <a:lnTo>
                    <a:pt x="5597" y="43494"/>
                  </a:lnTo>
                  <a:lnTo>
                    <a:pt x="0" y="71208"/>
                  </a:lnTo>
                  <a:lnTo>
                    <a:pt x="0" y="549059"/>
                  </a:lnTo>
                  <a:lnTo>
                    <a:pt x="5597" y="576773"/>
                  </a:lnTo>
                  <a:lnTo>
                    <a:pt x="20859" y="599408"/>
                  </a:lnTo>
                  <a:lnTo>
                    <a:pt x="43494" y="614670"/>
                  </a:lnTo>
                  <a:lnTo>
                    <a:pt x="71208" y="620267"/>
                  </a:lnTo>
                  <a:lnTo>
                    <a:pt x="3184016" y="620267"/>
                  </a:lnTo>
                  <a:lnTo>
                    <a:pt x="3211758" y="614670"/>
                  </a:lnTo>
                  <a:lnTo>
                    <a:pt x="3234404" y="599408"/>
                  </a:lnTo>
                  <a:lnTo>
                    <a:pt x="3249668" y="576773"/>
                  </a:lnTo>
                  <a:lnTo>
                    <a:pt x="3255264" y="549059"/>
                  </a:lnTo>
                  <a:lnTo>
                    <a:pt x="3255264" y="71208"/>
                  </a:lnTo>
                  <a:lnTo>
                    <a:pt x="3249668" y="43494"/>
                  </a:lnTo>
                  <a:lnTo>
                    <a:pt x="3234404" y="20859"/>
                  </a:lnTo>
                  <a:lnTo>
                    <a:pt x="3211758" y="5597"/>
                  </a:lnTo>
                  <a:lnTo>
                    <a:pt x="3184016" y="0"/>
                  </a:lnTo>
                  <a:close/>
                </a:path>
              </a:pathLst>
            </a:custGeom>
            <a:solidFill>
              <a:srgbClr val="A0C1E7">
                <a:alpha val="74508"/>
              </a:srgbClr>
            </a:solidFill>
          </p:spPr>
          <p:txBody>
            <a:bodyPr wrap="square" lIns="0" tIns="0" rIns="0" bIns="0" rtlCol="0"/>
            <a:lstStyle/>
            <a:p>
              <a:endParaRPr/>
            </a:p>
          </p:txBody>
        </p:sp>
        <p:sp>
          <p:nvSpPr>
            <p:cNvPr id="21" name="object 21"/>
            <p:cNvSpPr/>
            <p:nvPr/>
          </p:nvSpPr>
          <p:spPr>
            <a:xfrm>
              <a:off x="537209" y="5814821"/>
              <a:ext cx="3255645" cy="620395"/>
            </a:xfrm>
            <a:custGeom>
              <a:avLst/>
              <a:gdLst/>
              <a:ahLst/>
              <a:cxnLst/>
              <a:rect l="l" t="t" r="r" b="b"/>
              <a:pathLst>
                <a:path w="3255645" h="620395">
                  <a:moveTo>
                    <a:pt x="0" y="71208"/>
                  </a:moveTo>
                  <a:lnTo>
                    <a:pt x="5597" y="43494"/>
                  </a:lnTo>
                  <a:lnTo>
                    <a:pt x="20859" y="20859"/>
                  </a:lnTo>
                  <a:lnTo>
                    <a:pt x="43494" y="5597"/>
                  </a:lnTo>
                  <a:lnTo>
                    <a:pt x="71208" y="0"/>
                  </a:lnTo>
                  <a:lnTo>
                    <a:pt x="3184016" y="0"/>
                  </a:lnTo>
                  <a:lnTo>
                    <a:pt x="3211758" y="5597"/>
                  </a:lnTo>
                  <a:lnTo>
                    <a:pt x="3234404" y="20859"/>
                  </a:lnTo>
                  <a:lnTo>
                    <a:pt x="3249668" y="43494"/>
                  </a:lnTo>
                  <a:lnTo>
                    <a:pt x="3255264" y="71208"/>
                  </a:lnTo>
                  <a:lnTo>
                    <a:pt x="3255264" y="549059"/>
                  </a:lnTo>
                  <a:lnTo>
                    <a:pt x="3249668" y="576773"/>
                  </a:lnTo>
                  <a:lnTo>
                    <a:pt x="3234404" y="599408"/>
                  </a:lnTo>
                  <a:lnTo>
                    <a:pt x="3211758" y="614670"/>
                  </a:lnTo>
                  <a:lnTo>
                    <a:pt x="3184016" y="620267"/>
                  </a:lnTo>
                  <a:lnTo>
                    <a:pt x="71208" y="620267"/>
                  </a:lnTo>
                  <a:lnTo>
                    <a:pt x="43494" y="614670"/>
                  </a:lnTo>
                  <a:lnTo>
                    <a:pt x="20859" y="599408"/>
                  </a:lnTo>
                  <a:lnTo>
                    <a:pt x="5597" y="576773"/>
                  </a:lnTo>
                  <a:lnTo>
                    <a:pt x="0" y="549059"/>
                  </a:lnTo>
                  <a:lnTo>
                    <a:pt x="0" y="71208"/>
                  </a:lnTo>
                  <a:close/>
                </a:path>
              </a:pathLst>
            </a:custGeom>
            <a:ln w="19050">
              <a:solidFill>
                <a:srgbClr val="A0C1E7"/>
              </a:solidFill>
            </a:ln>
          </p:spPr>
          <p:txBody>
            <a:bodyPr wrap="square" lIns="0" tIns="0" rIns="0" bIns="0" rtlCol="0"/>
            <a:lstStyle/>
            <a:p>
              <a:endParaRPr/>
            </a:p>
          </p:txBody>
        </p:sp>
        <p:pic>
          <p:nvPicPr>
            <p:cNvPr id="22" name="object 22"/>
            <p:cNvPicPr/>
            <p:nvPr/>
          </p:nvPicPr>
          <p:blipFill>
            <a:blip r:embed="rId8" cstate="print"/>
            <a:stretch>
              <a:fillRect/>
            </a:stretch>
          </p:blipFill>
          <p:spPr>
            <a:xfrm>
              <a:off x="536447" y="5763767"/>
              <a:ext cx="929703" cy="951318"/>
            </a:xfrm>
            <a:prstGeom prst="rect">
              <a:avLst/>
            </a:prstGeom>
          </p:spPr>
        </p:pic>
        <p:pic>
          <p:nvPicPr>
            <p:cNvPr id="23" name="object 23"/>
            <p:cNvPicPr/>
            <p:nvPr/>
          </p:nvPicPr>
          <p:blipFill>
            <a:blip r:embed="rId9" cstate="print"/>
            <a:stretch>
              <a:fillRect/>
            </a:stretch>
          </p:blipFill>
          <p:spPr>
            <a:xfrm>
              <a:off x="731519" y="5958839"/>
              <a:ext cx="359664" cy="381000"/>
            </a:xfrm>
            <a:prstGeom prst="rect">
              <a:avLst/>
            </a:prstGeom>
          </p:spPr>
        </p:pic>
      </p:grpSp>
      <p:graphicFrame>
        <p:nvGraphicFramePr>
          <p:cNvPr id="24" name="object 24"/>
          <p:cNvGraphicFramePr>
            <a:graphicFrameLocks noGrp="1"/>
          </p:cNvGraphicFramePr>
          <p:nvPr/>
        </p:nvGraphicFramePr>
        <p:xfrm>
          <a:off x="4428109" y="1701292"/>
          <a:ext cx="7480934" cy="2840354"/>
        </p:xfrm>
        <a:graphic>
          <a:graphicData uri="http://schemas.openxmlformats.org/drawingml/2006/table">
            <a:tbl>
              <a:tblPr firstRow="1" bandRow="1">
                <a:tableStyleId>{2D5ABB26-0587-4C30-8999-92F81FD0307C}</a:tableStyleId>
              </a:tblPr>
              <a:tblGrid>
                <a:gridCol w="2493645">
                  <a:extLst>
                    <a:ext uri="{9D8B030D-6E8A-4147-A177-3AD203B41FA5}">
                      <a16:colId xmlns:a16="http://schemas.microsoft.com/office/drawing/2014/main" val="20000"/>
                    </a:ext>
                  </a:extLst>
                </a:gridCol>
                <a:gridCol w="2493645">
                  <a:extLst>
                    <a:ext uri="{9D8B030D-6E8A-4147-A177-3AD203B41FA5}">
                      <a16:colId xmlns:a16="http://schemas.microsoft.com/office/drawing/2014/main" val="20001"/>
                    </a:ext>
                  </a:extLst>
                </a:gridCol>
                <a:gridCol w="2493644">
                  <a:extLst>
                    <a:ext uri="{9D8B030D-6E8A-4147-A177-3AD203B41FA5}">
                      <a16:colId xmlns:a16="http://schemas.microsoft.com/office/drawing/2014/main" val="20002"/>
                    </a:ext>
                  </a:extLst>
                </a:gridCol>
              </a:tblGrid>
              <a:tr h="719074">
                <a:tc gridSpan="3">
                  <a:txBody>
                    <a:bodyPr/>
                    <a:lstStyle/>
                    <a:p>
                      <a:pPr marL="635" algn="ctr">
                        <a:lnSpc>
                          <a:spcPts val="2280"/>
                        </a:lnSpc>
                        <a:spcBef>
                          <a:spcPts val="375"/>
                        </a:spcBef>
                      </a:pPr>
                      <a:r>
                        <a:rPr sz="2000" b="1" dirty="0">
                          <a:latin typeface="Arial"/>
                          <a:cs typeface="Arial"/>
                        </a:rPr>
                        <a:t>Signs</a:t>
                      </a:r>
                      <a:r>
                        <a:rPr sz="2000" b="1" spc="-10" dirty="0">
                          <a:latin typeface="Arial"/>
                          <a:cs typeface="Arial"/>
                        </a:rPr>
                        <a:t> </a:t>
                      </a:r>
                      <a:r>
                        <a:rPr sz="2000" b="1" dirty="0">
                          <a:latin typeface="Arial"/>
                          <a:cs typeface="Arial"/>
                        </a:rPr>
                        <a:t>and</a:t>
                      </a:r>
                      <a:r>
                        <a:rPr sz="2000" b="1" spc="-10" dirty="0">
                          <a:latin typeface="Arial"/>
                          <a:cs typeface="Arial"/>
                        </a:rPr>
                        <a:t> </a:t>
                      </a:r>
                      <a:r>
                        <a:rPr sz="2000" b="1" spc="-5" dirty="0">
                          <a:latin typeface="Arial"/>
                          <a:cs typeface="Arial"/>
                        </a:rPr>
                        <a:t>Symptoms</a:t>
                      </a:r>
                      <a:r>
                        <a:rPr sz="2000" b="1" spc="-15" dirty="0">
                          <a:latin typeface="Arial"/>
                          <a:cs typeface="Arial"/>
                        </a:rPr>
                        <a:t> </a:t>
                      </a:r>
                      <a:r>
                        <a:rPr sz="2000" dirty="0">
                          <a:latin typeface="Arial MT"/>
                          <a:cs typeface="Arial MT"/>
                        </a:rPr>
                        <a:t>of</a:t>
                      </a:r>
                      <a:r>
                        <a:rPr sz="2000" spc="-35" dirty="0">
                          <a:latin typeface="Arial MT"/>
                          <a:cs typeface="Arial MT"/>
                        </a:rPr>
                        <a:t> </a:t>
                      </a:r>
                      <a:r>
                        <a:rPr sz="2000" dirty="0">
                          <a:latin typeface="Arial MT"/>
                          <a:cs typeface="Arial MT"/>
                        </a:rPr>
                        <a:t>an</a:t>
                      </a:r>
                      <a:endParaRPr sz="2000">
                        <a:latin typeface="Arial MT"/>
                        <a:cs typeface="Arial MT"/>
                      </a:endParaRPr>
                    </a:p>
                    <a:p>
                      <a:pPr marL="635" algn="ctr">
                        <a:lnSpc>
                          <a:spcPts val="2280"/>
                        </a:lnSpc>
                      </a:pPr>
                      <a:r>
                        <a:rPr sz="2000" b="1" dirty="0">
                          <a:solidFill>
                            <a:srgbClr val="BB8542"/>
                          </a:solidFill>
                          <a:latin typeface="Arial"/>
                          <a:cs typeface="Arial"/>
                        </a:rPr>
                        <a:t>Open</a:t>
                      </a:r>
                      <a:r>
                        <a:rPr sz="2000" b="1" spc="-25" dirty="0">
                          <a:solidFill>
                            <a:srgbClr val="BB8542"/>
                          </a:solidFill>
                          <a:latin typeface="Arial"/>
                          <a:cs typeface="Arial"/>
                        </a:rPr>
                        <a:t> </a:t>
                      </a:r>
                      <a:r>
                        <a:rPr sz="2000" b="1" dirty="0">
                          <a:solidFill>
                            <a:srgbClr val="BB8542"/>
                          </a:solidFill>
                          <a:latin typeface="Arial"/>
                          <a:cs typeface="Arial"/>
                        </a:rPr>
                        <a:t>Pneumothorax</a:t>
                      </a:r>
                      <a:r>
                        <a:rPr sz="2000" b="1" spc="-25" dirty="0">
                          <a:solidFill>
                            <a:srgbClr val="BB8542"/>
                          </a:solidFill>
                          <a:latin typeface="Arial"/>
                          <a:cs typeface="Arial"/>
                        </a:rPr>
                        <a:t> </a:t>
                      </a:r>
                      <a:r>
                        <a:rPr sz="2000" dirty="0">
                          <a:latin typeface="Arial MT"/>
                          <a:cs typeface="Arial MT"/>
                        </a:rPr>
                        <a:t>in</a:t>
                      </a:r>
                      <a:r>
                        <a:rPr sz="2000" spc="-5" dirty="0">
                          <a:latin typeface="Arial MT"/>
                          <a:cs typeface="Arial MT"/>
                        </a:rPr>
                        <a:t> </a:t>
                      </a:r>
                      <a:r>
                        <a:rPr sz="2000" dirty="0">
                          <a:latin typeface="Arial MT"/>
                          <a:cs typeface="Arial MT"/>
                        </a:rPr>
                        <a:t>Tactical</a:t>
                      </a:r>
                      <a:r>
                        <a:rPr sz="2000" spc="-25" dirty="0">
                          <a:latin typeface="Arial MT"/>
                          <a:cs typeface="Arial MT"/>
                        </a:rPr>
                        <a:t> </a:t>
                      </a:r>
                      <a:r>
                        <a:rPr sz="2000" dirty="0">
                          <a:latin typeface="Arial MT"/>
                          <a:cs typeface="Arial MT"/>
                        </a:rPr>
                        <a:t>Field Care</a:t>
                      </a:r>
                      <a:endParaRPr sz="2000">
                        <a:latin typeface="Arial MT"/>
                        <a:cs typeface="Arial MT"/>
                      </a:endParaRPr>
                    </a:p>
                  </a:txBody>
                  <a:tcPr marL="0" marR="0" marT="4762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79120">
                <a:tc>
                  <a:txBody>
                    <a:bodyPr/>
                    <a:lstStyle/>
                    <a:p>
                      <a:pPr marL="378460" indent="-287020">
                        <a:lnSpc>
                          <a:spcPct val="100000"/>
                        </a:lnSpc>
                        <a:spcBef>
                          <a:spcPts val="325"/>
                        </a:spcBef>
                        <a:buChar char="•"/>
                        <a:tabLst>
                          <a:tab pos="378460" algn="l"/>
                          <a:tab pos="379095" algn="l"/>
                        </a:tabLst>
                      </a:pPr>
                      <a:r>
                        <a:rPr sz="1600" spc="-5" dirty="0">
                          <a:latin typeface="Arial MT"/>
                          <a:cs typeface="Arial MT"/>
                        </a:rPr>
                        <a:t>Respiratory</a:t>
                      </a:r>
                      <a:r>
                        <a:rPr sz="1600" spc="-10" dirty="0">
                          <a:latin typeface="Arial MT"/>
                          <a:cs typeface="Arial MT"/>
                        </a:rPr>
                        <a:t> </a:t>
                      </a:r>
                      <a:r>
                        <a:rPr sz="1600" spc="-5" dirty="0">
                          <a:latin typeface="Arial MT"/>
                          <a:cs typeface="Arial MT"/>
                        </a:rPr>
                        <a:t>Distress</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EF2CC"/>
                    </a:solidFill>
                  </a:tcPr>
                </a:tc>
                <a:tc>
                  <a:txBody>
                    <a:bodyPr/>
                    <a:lstStyle/>
                    <a:p>
                      <a:pPr marL="378460" indent="-287020">
                        <a:lnSpc>
                          <a:spcPct val="100000"/>
                        </a:lnSpc>
                        <a:spcBef>
                          <a:spcPts val="325"/>
                        </a:spcBef>
                        <a:buChar char="•"/>
                        <a:tabLst>
                          <a:tab pos="378460" algn="l"/>
                          <a:tab pos="379095" algn="l"/>
                        </a:tabLst>
                      </a:pPr>
                      <a:r>
                        <a:rPr sz="1600" spc="-5" dirty="0">
                          <a:latin typeface="Arial MT"/>
                          <a:cs typeface="Arial MT"/>
                        </a:rPr>
                        <a:t>A</a:t>
                      </a:r>
                      <a:r>
                        <a:rPr sz="1600" spc="-20" dirty="0">
                          <a:latin typeface="Arial MT"/>
                          <a:cs typeface="Arial MT"/>
                        </a:rPr>
                        <a:t> </a:t>
                      </a:r>
                      <a:r>
                        <a:rPr sz="1600" b="1" spc="-5" dirty="0">
                          <a:latin typeface="Arial"/>
                          <a:cs typeface="Arial"/>
                        </a:rPr>
                        <a:t>puncture</a:t>
                      </a:r>
                      <a:r>
                        <a:rPr sz="1600" b="1" spc="-10" dirty="0">
                          <a:latin typeface="Arial"/>
                          <a:cs typeface="Arial"/>
                        </a:rPr>
                        <a:t> </a:t>
                      </a:r>
                      <a:r>
                        <a:rPr sz="1600" b="1" dirty="0">
                          <a:latin typeface="Arial"/>
                          <a:cs typeface="Arial"/>
                        </a:rPr>
                        <a:t>wound</a:t>
                      </a:r>
                      <a:endParaRPr sz="1600">
                        <a:latin typeface="Arial"/>
                        <a:cs typeface="Arial"/>
                      </a:endParaRPr>
                    </a:p>
                    <a:p>
                      <a:pPr marL="378460">
                        <a:lnSpc>
                          <a:spcPct val="100000"/>
                        </a:lnSpc>
                      </a:pPr>
                      <a:r>
                        <a:rPr sz="1600" spc="-5" dirty="0">
                          <a:latin typeface="Arial MT"/>
                          <a:cs typeface="Arial MT"/>
                        </a:rPr>
                        <a:t>of</a:t>
                      </a:r>
                      <a:r>
                        <a:rPr sz="1600" spc="-15"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chest</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EF2CC"/>
                    </a:solidFill>
                  </a:tcPr>
                </a:tc>
                <a:tc>
                  <a:txBody>
                    <a:bodyPr/>
                    <a:lstStyle/>
                    <a:p>
                      <a:pPr marL="379095" indent="-287020">
                        <a:lnSpc>
                          <a:spcPct val="100000"/>
                        </a:lnSpc>
                        <a:spcBef>
                          <a:spcPts val="325"/>
                        </a:spcBef>
                        <a:buFont typeface="Arial MT"/>
                        <a:buChar char="•"/>
                        <a:tabLst>
                          <a:tab pos="379095" algn="l"/>
                          <a:tab pos="379730" algn="l"/>
                        </a:tabLst>
                      </a:pPr>
                      <a:r>
                        <a:rPr sz="1600" b="1" spc="-5" dirty="0">
                          <a:latin typeface="Arial"/>
                          <a:cs typeface="Arial"/>
                        </a:rPr>
                        <a:t>Froth</a:t>
                      </a:r>
                      <a:r>
                        <a:rPr sz="1600" b="1" spc="-10" dirty="0">
                          <a:latin typeface="Arial"/>
                          <a:cs typeface="Arial"/>
                        </a:rPr>
                        <a:t> </a:t>
                      </a:r>
                      <a:r>
                        <a:rPr sz="1600" spc="-5" dirty="0">
                          <a:latin typeface="Arial MT"/>
                          <a:cs typeface="Arial MT"/>
                        </a:rPr>
                        <a:t>or</a:t>
                      </a:r>
                      <a:r>
                        <a:rPr sz="1600" spc="-25" dirty="0">
                          <a:latin typeface="Arial MT"/>
                          <a:cs typeface="Arial MT"/>
                        </a:rPr>
                        <a:t> </a:t>
                      </a:r>
                      <a:r>
                        <a:rPr sz="1600" b="1" spc="-5" dirty="0">
                          <a:latin typeface="Arial"/>
                          <a:cs typeface="Arial"/>
                        </a:rPr>
                        <a:t>bubbles</a:t>
                      </a:r>
                      <a:endParaRPr sz="1600">
                        <a:latin typeface="Arial"/>
                        <a:cs typeface="Arial"/>
                      </a:endParaRPr>
                    </a:p>
                    <a:p>
                      <a:pPr marL="379095">
                        <a:lnSpc>
                          <a:spcPct val="100000"/>
                        </a:lnSpc>
                      </a:pPr>
                      <a:r>
                        <a:rPr sz="1600" spc="-5" dirty="0">
                          <a:latin typeface="Arial MT"/>
                          <a:cs typeface="Arial MT"/>
                        </a:rPr>
                        <a:t>around</a:t>
                      </a:r>
                      <a:r>
                        <a:rPr sz="1600" spc="-15" dirty="0">
                          <a:latin typeface="Arial MT"/>
                          <a:cs typeface="Arial MT"/>
                        </a:rPr>
                        <a:t> </a:t>
                      </a:r>
                      <a:r>
                        <a:rPr sz="1600" spc="-5" dirty="0">
                          <a:latin typeface="Arial MT"/>
                          <a:cs typeface="Arial MT"/>
                        </a:rPr>
                        <a:t>the injury</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EF2CC"/>
                    </a:solidFill>
                  </a:tcPr>
                </a:tc>
                <a:extLst>
                  <a:ext uri="{0D108BD9-81ED-4DB2-BD59-A6C34878D82A}">
                    <a16:rowId xmlns:a16="http://schemas.microsoft.com/office/drawing/2014/main" val="10001"/>
                  </a:ext>
                </a:extLst>
              </a:tr>
              <a:tr h="822959">
                <a:tc>
                  <a:txBody>
                    <a:bodyPr/>
                    <a:lstStyle/>
                    <a:p>
                      <a:pPr marL="378460" marR="109855" indent="-287020">
                        <a:lnSpc>
                          <a:spcPct val="100000"/>
                        </a:lnSpc>
                        <a:spcBef>
                          <a:spcPts val="325"/>
                        </a:spcBef>
                        <a:buChar char="•"/>
                        <a:tabLst>
                          <a:tab pos="378460" algn="l"/>
                          <a:tab pos="379095" algn="l"/>
                        </a:tabLst>
                      </a:pPr>
                      <a:r>
                        <a:rPr sz="1600" spc="-5" dirty="0">
                          <a:latin typeface="Arial MT"/>
                          <a:cs typeface="Arial MT"/>
                        </a:rPr>
                        <a:t>A</a:t>
                      </a:r>
                      <a:r>
                        <a:rPr sz="1600" spc="-15" dirty="0">
                          <a:latin typeface="Arial MT"/>
                          <a:cs typeface="Arial MT"/>
                        </a:rPr>
                        <a:t> </a:t>
                      </a:r>
                      <a:r>
                        <a:rPr sz="1600" spc="-5" dirty="0">
                          <a:latin typeface="Arial MT"/>
                          <a:cs typeface="Arial MT"/>
                        </a:rPr>
                        <a:t>“</a:t>
                      </a:r>
                      <a:r>
                        <a:rPr sz="1600" b="1" spc="-5" dirty="0">
                          <a:latin typeface="Arial"/>
                          <a:cs typeface="Arial"/>
                        </a:rPr>
                        <a:t>sucking</a:t>
                      </a:r>
                      <a:r>
                        <a:rPr sz="1600" spc="-5" dirty="0">
                          <a:latin typeface="Arial MT"/>
                          <a:cs typeface="Arial MT"/>
                        </a:rPr>
                        <a:t>”</a:t>
                      </a:r>
                      <a:r>
                        <a:rPr sz="1600" spc="25" dirty="0">
                          <a:latin typeface="Arial MT"/>
                          <a:cs typeface="Arial MT"/>
                        </a:rPr>
                        <a:t> </a:t>
                      </a:r>
                      <a:r>
                        <a:rPr sz="1600" spc="-10" dirty="0">
                          <a:latin typeface="Arial MT"/>
                          <a:cs typeface="Arial MT"/>
                        </a:rPr>
                        <a:t>or </a:t>
                      </a:r>
                      <a:r>
                        <a:rPr sz="1600" spc="-5" dirty="0">
                          <a:latin typeface="Arial MT"/>
                          <a:cs typeface="Arial MT"/>
                        </a:rPr>
                        <a:t> “</a:t>
                      </a:r>
                      <a:r>
                        <a:rPr sz="1600" b="1" spc="-5" dirty="0">
                          <a:latin typeface="Arial"/>
                          <a:cs typeface="Arial"/>
                        </a:rPr>
                        <a:t>hissing</a:t>
                      </a:r>
                      <a:r>
                        <a:rPr sz="1600" spc="-5" dirty="0">
                          <a:latin typeface="Arial MT"/>
                          <a:cs typeface="Arial MT"/>
                        </a:rPr>
                        <a:t>” </a:t>
                      </a:r>
                      <a:r>
                        <a:rPr sz="1600" spc="-10" dirty="0">
                          <a:latin typeface="Arial MT"/>
                          <a:cs typeface="Arial MT"/>
                        </a:rPr>
                        <a:t>sound when </a:t>
                      </a:r>
                      <a:r>
                        <a:rPr sz="1600" spc="-430" dirty="0">
                          <a:latin typeface="Arial MT"/>
                          <a:cs typeface="Arial MT"/>
                        </a:rPr>
                        <a:t> </a:t>
                      </a:r>
                      <a:r>
                        <a:rPr sz="1600" spc="-5" dirty="0">
                          <a:latin typeface="Arial MT"/>
                          <a:cs typeface="Arial MT"/>
                        </a:rPr>
                        <a:t>the</a:t>
                      </a:r>
                      <a:r>
                        <a:rPr sz="1600" dirty="0">
                          <a:latin typeface="Arial MT"/>
                          <a:cs typeface="Arial MT"/>
                        </a:rPr>
                        <a:t> </a:t>
                      </a:r>
                      <a:r>
                        <a:rPr sz="1600" spc="-5" dirty="0">
                          <a:latin typeface="Arial MT"/>
                          <a:cs typeface="Arial MT"/>
                        </a:rPr>
                        <a:t>casualty</a:t>
                      </a:r>
                      <a:r>
                        <a:rPr sz="1600" spc="-10" dirty="0">
                          <a:latin typeface="Arial MT"/>
                          <a:cs typeface="Arial MT"/>
                        </a:rPr>
                        <a:t> </a:t>
                      </a:r>
                      <a:r>
                        <a:rPr sz="1600" b="1" spc="-5" dirty="0">
                          <a:latin typeface="Arial"/>
                          <a:cs typeface="Arial"/>
                        </a:rPr>
                        <a:t>inhales</a:t>
                      </a:r>
                      <a:endParaRPr sz="1600">
                        <a:latin typeface="Arial"/>
                        <a:cs typeface="Arial"/>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8460" indent="-287020">
                        <a:lnSpc>
                          <a:spcPct val="100000"/>
                        </a:lnSpc>
                        <a:spcBef>
                          <a:spcPts val="325"/>
                        </a:spcBef>
                        <a:buChar char="•"/>
                        <a:tabLst>
                          <a:tab pos="378460" algn="l"/>
                          <a:tab pos="379095" algn="l"/>
                        </a:tabLst>
                      </a:pPr>
                      <a:r>
                        <a:rPr sz="1600" spc="-5" dirty="0">
                          <a:latin typeface="Arial MT"/>
                          <a:cs typeface="Arial MT"/>
                        </a:rPr>
                        <a:t>Coughing</a:t>
                      </a:r>
                      <a:r>
                        <a:rPr sz="1600" spc="-35" dirty="0">
                          <a:latin typeface="Arial MT"/>
                          <a:cs typeface="Arial MT"/>
                        </a:rPr>
                        <a:t> </a:t>
                      </a:r>
                      <a:r>
                        <a:rPr sz="1600" spc="-5" dirty="0">
                          <a:latin typeface="Arial MT"/>
                          <a:cs typeface="Arial MT"/>
                        </a:rPr>
                        <a:t>up blood</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9095" indent="-287020">
                        <a:lnSpc>
                          <a:spcPct val="100000"/>
                        </a:lnSpc>
                        <a:spcBef>
                          <a:spcPts val="325"/>
                        </a:spcBef>
                        <a:buChar char="•"/>
                        <a:tabLst>
                          <a:tab pos="379095" algn="l"/>
                          <a:tab pos="379730" algn="l"/>
                        </a:tabLst>
                      </a:pPr>
                      <a:r>
                        <a:rPr sz="1600" spc="-5" dirty="0">
                          <a:latin typeface="Arial MT"/>
                          <a:cs typeface="Arial MT"/>
                        </a:rPr>
                        <a:t>Blood-tinged</a:t>
                      </a:r>
                      <a:r>
                        <a:rPr sz="1600" spc="-40" dirty="0">
                          <a:latin typeface="Arial MT"/>
                          <a:cs typeface="Arial MT"/>
                        </a:rPr>
                        <a:t> </a:t>
                      </a:r>
                      <a:r>
                        <a:rPr sz="1600" spc="-5" dirty="0">
                          <a:latin typeface="Arial MT"/>
                          <a:cs typeface="Arial MT"/>
                        </a:rPr>
                        <a:t>sputum</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719201">
                <a:tc gridSpan="3">
                  <a:txBody>
                    <a:bodyPr/>
                    <a:lstStyle/>
                    <a:p>
                      <a:pPr marL="92075" marR="267970">
                        <a:lnSpc>
                          <a:spcPct val="100000"/>
                        </a:lnSpc>
                        <a:spcBef>
                          <a:spcPts val="325"/>
                        </a:spcBef>
                      </a:pPr>
                      <a:r>
                        <a:rPr sz="1600" b="1" u="heavy" spc="-10" dirty="0">
                          <a:uFill>
                            <a:solidFill>
                              <a:srgbClr val="000000"/>
                            </a:solidFill>
                          </a:uFill>
                          <a:latin typeface="Arial"/>
                          <a:cs typeface="Arial"/>
                        </a:rPr>
                        <a:t>CAUTION</a:t>
                      </a:r>
                      <a:r>
                        <a:rPr sz="1600" spc="-10" dirty="0">
                          <a:latin typeface="Arial MT"/>
                          <a:cs typeface="Arial MT"/>
                        </a:rPr>
                        <a:t>:</a:t>
                      </a:r>
                      <a:r>
                        <a:rPr sz="1600" spc="60" dirty="0">
                          <a:latin typeface="Arial MT"/>
                          <a:cs typeface="Arial MT"/>
                        </a:rPr>
                        <a:t> </a:t>
                      </a:r>
                      <a:r>
                        <a:rPr sz="1600" spc="-5" dirty="0">
                          <a:latin typeface="Arial MT"/>
                          <a:cs typeface="Arial MT"/>
                        </a:rPr>
                        <a:t>A casualty </a:t>
                      </a:r>
                      <a:r>
                        <a:rPr sz="1600" spc="-10" dirty="0">
                          <a:latin typeface="Arial MT"/>
                          <a:cs typeface="Arial MT"/>
                        </a:rPr>
                        <a:t>with</a:t>
                      </a:r>
                      <a:r>
                        <a:rPr sz="1600" spc="15" dirty="0">
                          <a:latin typeface="Arial MT"/>
                          <a:cs typeface="Arial MT"/>
                        </a:rPr>
                        <a:t> </a:t>
                      </a:r>
                      <a:r>
                        <a:rPr sz="1600" spc="-5" dirty="0">
                          <a:latin typeface="Arial MT"/>
                          <a:cs typeface="Arial MT"/>
                        </a:rPr>
                        <a:t>an</a:t>
                      </a:r>
                      <a:r>
                        <a:rPr sz="1600" spc="15" dirty="0">
                          <a:latin typeface="Arial MT"/>
                          <a:cs typeface="Arial MT"/>
                        </a:rPr>
                        <a:t> </a:t>
                      </a:r>
                      <a:r>
                        <a:rPr sz="1600" spc="-5" dirty="0">
                          <a:latin typeface="Arial MT"/>
                          <a:cs typeface="Arial MT"/>
                        </a:rPr>
                        <a:t>open</a:t>
                      </a:r>
                      <a:r>
                        <a:rPr sz="1600" dirty="0">
                          <a:latin typeface="Arial MT"/>
                          <a:cs typeface="Arial MT"/>
                        </a:rPr>
                        <a:t> chest </a:t>
                      </a:r>
                      <a:r>
                        <a:rPr sz="1600" spc="-10" dirty="0">
                          <a:latin typeface="Arial MT"/>
                          <a:cs typeface="Arial MT"/>
                        </a:rPr>
                        <a:t>wound</a:t>
                      </a:r>
                      <a:r>
                        <a:rPr sz="1600" spc="15" dirty="0">
                          <a:latin typeface="Arial MT"/>
                          <a:cs typeface="Arial MT"/>
                        </a:rPr>
                        <a:t> </a:t>
                      </a:r>
                      <a:r>
                        <a:rPr sz="1600" spc="-10" dirty="0">
                          <a:latin typeface="Arial MT"/>
                          <a:cs typeface="Arial MT"/>
                        </a:rPr>
                        <a:t>will</a:t>
                      </a:r>
                      <a:r>
                        <a:rPr sz="1600" spc="-5" dirty="0">
                          <a:latin typeface="Arial MT"/>
                          <a:cs typeface="Arial MT"/>
                        </a:rPr>
                        <a:t> exhibit</a:t>
                      </a:r>
                      <a:r>
                        <a:rPr sz="1600" spc="30" dirty="0">
                          <a:latin typeface="Arial MT"/>
                          <a:cs typeface="Arial MT"/>
                        </a:rPr>
                        <a:t> </a:t>
                      </a:r>
                      <a:r>
                        <a:rPr sz="1600" b="1" u="heavy" spc="-10" dirty="0">
                          <a:uFill>
                            <a:solidFill>
                              <a:srgbClr val="000000"/>
                            </a:solidFill>
                          </a:uFill>
                          <a:latin typeface="Arial"/>
                          <a:cs typeface="Arial"/>
                        </a:rPr>
                        <a:t>ONE</a:t>
                      </a:r>
                      <a:r>
                        <a:rPr sz="1600" b="1" u="heavy" spc="15" dirty="0">
                          <a:uFill>
                            <a:solidFill>
                              <a:srgbClr val="000000"/>
                            </a:solidFill>
                          </a:uFill>
                          <a:latin typeface="Arial"/>
                          <a:cs typeface="Arial"/>
                        </a:rPr>
                        <a:t> </a:t>
                      </a:r>
                      <a:r>
                        <a:rPr sz="1600" b="1" u="heavy" spc="-10" dirty="0">
                          <a:uFill>
                            <a:solidFill>
                              <a:srgbClr val="000000"/>
                            </a:solidFill>
                          </a:uFill>
                          <a:latin typeface="Arial"/>
                          <a:cs typeface="Arial"/>
                        </a:rPr>
                        <a:t>OR</a:t>
                      </a:r>
                      <a:r>
                        <a:rPr sz="1600" b="1" u="heavy" spc="25" dirty="0">
                          <a:uFill>
                            <a:solidFill>
                              <a:srgbClr val="000000"/>
                            </a:solidFill>
                          </a:uFill>
                          <a:latin typeface="Arial"/>
                          <a:cs typeface="Arial"/>
                        </a:rPr>
                        <a:t> </a:t>
                      </a:r>
                      <a:r>
                        <a:rPr sz="1600" b="1" u="heavy" spc="-5" dirty="0">
                          <a:uFill>
                            <a:solidFill>
                              <a:srgbClr val="000000"/>
                            </a:solidFill>
                          </a:uFill>
                          <a:latin typeface="Arial"/>
                          <a:cs typeface="Arial"/>
                        </a:rPr>
                        <a:t>MORE</a:t>
                      </a:r>
                      <a:r>
                        <a:rPr sz="1600" b="1" spc="20" dirty="0">
                          <a:latin typeface="Arial"/>
                          <a:cs typeface="Arial"/>
                        </a:rPr>
                        <a:t> </a:t>
                      </a:r>
                      <a:r>
                        <a:rPr sz="1600" spc="-5" dirty="0">
                          <a:latin typeface="Arial MT"/>
                          <a:cs typeface="Arial MT"/>
                        </a:rPr>
                        <a:t>of </a:t>
                      </a:r>
                      <a:r>
                        <a:rPr sz="1600" spc="-430" dirty="0">
                          <a:latin typeface="Arial MT"/>
                          <a:cs typeface="Arial MT"/>
                        </a:rPr>
                        <a:t> </a:t>
                      </a:r>
                      <a:r>
                        <a:rPr sz="1600" spc="-5" dirty="0">
                          <a:latin typeface="Arial MT"/>
                          <a:cs typeface="Arial MT"/>
                        </a:rPr>
                        <a:t>the</a:t>
                      </a:r>
                      <a:r>
                        <a:rPr sz="1600" spc="5" dirty="0">
                          <a:latin typeface="Arial MT"/>
                          <a:cs typeface="Arial MT"/>
                        </a:rPr>
                        <a:t> </a:t>
                      </a:r>
                      <a:r>
                        <a:rPr sz="1600" spc="-5" dirty="0">
                          <a:latin typeface="Arial MT"/>
                          <a:cs typeface="Arial MT"/>
                        </a:rPr>
                        <a:t>following</a:t>
                      </a:r>
                      <a:r>
                        <a:rPr sz="1600" spc="-15" dirty="0">
                          <a:latin typeface="Arial MT"/>
                          <a:cs typeface="Arial MT"/>
                        </a:rPr>
                        <a:t> </a:t>
                      </a:r>
                      <a:r>
                        <a:rPr sz="1600" spc="-5" dirty="0">
                          <a:latin typeface="Arial MT"/>
                          <a:cs typeface="Arial MT"/>
                        </a:rPr>
                        <a:t>signs</a:t>
                      </a:r>
                      <a:r>
                        <a:rPr sz="1600" spc="-10" dirty="0">
                          <a:latin typeface="Arial MT"/>
                          <a:cs typeface="Arial MT"/>
                        </a:rPr>
                        <a:t> </a:t>
                      </a:r>
                      <a:r>
                        <a:rPr sz="1600" spc="-5" dirty="0">
                          <a:latin typeface="Arial MT"/>
                          <a:cs typeface="Arial MT"/>
                        </a:rPr>
                        <a:t>and symptoms</a:t>
                      </a:r>
                      <a:r>
                        <a:rPr sz="1600" spc="35" dirty="0">
                          <a:latin typeface="Arial MT"/>
                          <a:cs typeface="Arial MT"/>
                        </a:rPr>
                        <a:t> </a:t>
                      </a:r>
                      <a:r>
                        <a:rPr sz="1600" spc="-5" dirty="0">
                          <a:latin typeface="Arial MT"/>
                          <a:cs typeface="Arial MT"/>
                        </a:rPr>
                        <a:t>listed</a:t>
                      </a:r>
                      <a:r>
                        <a:rPr sz="1600" spc="-15" dirty="0">
                          <a:latin typeface="Arial MT"/>
                          <a:cs typeface="Arial MT"/>
                        </a:rPr>
                        <a:t> </a:t>
                      </a:r>
                      <a:r>
                        <a:rPr sz="1600" spc="-5" dirty="0">
                          <a:latin typeface="Arial MT"/>
                          <a:cs typeface="Arial MT"/>
                        </a:rPr>
                        <a:t>above</a:t>
                      </a:r>
                      <a:endParaRPr sz="1600">
                        <a:latin typeface="Arial MT"/>
                        <a:cs typeface="Arial MT"/>
                      </a:endParaRPr>
                    </a:p>
                  </a:txBody>
                  <a:tcPr marL="0" marR="0" marT="412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EF2CC"/>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sp>
        <p:nvSpPr>
          <p:cNvPr id="25" name="object 25"/>
          <p:cNvSpPr txBox="1"/>
          <p:nvPr/>
        </p:nvSpPr>
        <p:spPr>
          <a:xfrm>
            <a:off x="5990971" y="5995126"/>
            <a:ext cx="34226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FFFFFF"/>
                </a:solidFill>
                <a:latin typeface="Arial Black"/>
                <a:cs typeface="Arial Black"/>
              </a:rPr>
              <a:t>R</a:t>
            </a:r>
            <a:endParaRPr sz="3200">
              <a:latin typeface="Arial Black"/>
              <a:cs typeface="Arial Black"/>
            </a:endParaRPr>
          </a:p>
        </p:txBody>
      </p:sp>
      <p:sp>
        <p:nvSpPr>
          <p:cNvPr id="26" name="object 26"/>
          <p:cNvSpPr txBox="1"/>
          <p:nvPr/>
        </p:nvSpPr>
        <p:spPr>
          <a:xfrm>
            <a:off x="1188516" y="6001611"/>
            <a:ext cx="2374265" cy="252095"/>
          </a:xfrm>
          <a:prstGeom prst="rect">
            <a:avLst/>
          </a:prstGeom>
        </p:spPr>
        <p:txBody>
          <a:bodyPr vert="horz" wrap="square" lIns="0" tIns="0" rIns="0" bIns="0" rtlCol="0">
            <a:spAutoFit/>
          </a:bodyPr>
          <a:lstStyle/>
          <a:p>
            <a:pPr marL="12700">
              <a:lnSpc>
                <a:spcPts val="1864"/>
              </a:lnSpc>
            </a:pPr>
            <a:r>
              <a:rPr sz="1600" b="1" spc="-15" dirty="0">
                <a:latin typeface="Arial"/>
                <a:cs typeface="Arial"/>
              </a:rPr>
              <a:t>Level</a:t>
            </a:r>
            <a:r>
              <a:rPr sz="1600" b="1" spc="30" dirty="0">
                <a:latin typeface="Arial"/>
                <a:cs typeface="Arial"/>
              </a:rPr>
              <a:t> </a:t>
            </a:r>
            <a:r>
              <a:rPr sz="1600" b="1" spc="-5" dirty="0">
                <a:latin typeface="Arial"/>
                <a:cs typeface="Arial"/>
              </a:rPr>
              <a:t>of</a:t>
            </a:r>
            <a:r>
              <a:rPr sz="1600" b="1" spc="5" dirty="0">
                <a:latin typeface="Arial"/>
                <a:cs typeface="Arial"/>
              </a:rPr>
              <a:t> </a:t>
            </a:r>
            <a:r>
              <a:rPr sz="1600" b="1" spc="-10" dirty="0">
                <a:latin typeface="Arial"/>
                <a:cs typeface="Arial"/>
              </a:rPr>
              <a:t>Evidence:</a:t>
            </a:r>
            <a:r>
              <a:rPr sz="1600" b="1" spc="35" dirty="0">
                <a:latin typeface="Arial"/>
                <a:cs typeface="Arial"/>
              </a:rPr>
              <a:t> </a:t>
            </a:r>
            <a:r>
              <a:rPr sz="1600" spc="-5" dirty="0">
                <a:latin typeface="Arial MT"/>
                <a:cs typeface="Arial MT"/>
              </a:rPr>
              <a:t>C-EO</a:t>
            </a:r>
            <a:endParaRPr sz="1600">
              <a:latin typeface="Arial MT"/>
              <a:cs typeface="Arial MT"/>
            </a:endParaRPr>
          </a:p>
        </p:txBody>
      </p:sp>
      <p:sp>
        <p:nvSpPr>
          <p:cNvPr id="27" name="object 27"/>
          <p:cNvSpPr txBox="1"/>
          <p:nvPr/>
        </p:nvSpPr>
        <p:spPr>
          <a:xfrm>
            <a:off x="4838191" y="6008507"/>
            <a:ext cx="862330"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M</a:t>
            </a:r>
            <a:r>
              <a:rPr sz="3200" spc="-95" dirty="0">
                <a:solidFill>
                  <a:srgbClr val="2D3334"/>
                </a:solidFill>
                <a:latin typeface="Arial Black"/>
                <a:cs typeface="Arial Black"/>
              </a:rPr>
              <a:t> </a:t>
            </a:r>
            <a:r>
              <a:rPr sz="3200" spc="5" dirty="0">
                <a:solidFill>
                  <a:srgbClr val="2D3334"/>
                </a:solidFill>
                <a:latin typeface="Arial Black"/>
                <a:cs typeface="Arial Black"/>
              </a:rPr>
              <a:t>A</a:t>
            </a:r>
            <a:endParaRPr sz="3200">
              <a:latin typeface="Arial Black"/>
              <a:cs typeface="Arial Black"/>
            </a:endParaRPr>
          </a:p>
        </p:txBody>
      </p:sp>
      <p:sp>
        <p:nvSpPr>
          <p:cNvPr id="28" name="object 28"/>
          <p:cNvSpPr txBox="1"/>
          <p:nvPr/>
        </p:nvSpPr>
        <p:spPr>
          <a:xfrm>
            <a:off x="6642354" y="6008507"/>
            <a:ext cx="817244"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C</a:t>
            </a:r>
            <a:r>
              <a:rPr sz="3200" spc="-95" dirty="0">
                <a:solidFill>
                  <a:srgbClr val="2D3334"/>
                </a:solidFill>
                <a:latin typeface="Arial Black"/>
                <a:cs typeface="Arial Black"/>
              </a:rPr>
              <a:t> </a:t>
            </a:r>
            <a:r>
              <a:rPr sz="3200" spc="5" dirty="0">
                <a:solidFill>
                  <a:srgbClr val="2D3334"/>
                </a:solidFill>
                <a:latin typeface="Arial Black"/>
                <a:cs typeface="Arial Black"/>
              </a:rPr>
              <a:t>H</a:t>
            </a:r>
            <a:endParaRPr sz="3200">
              <a:latin typeface="Arial Black"/>
              <a:cs typeface="Arial Black"/>
            </a:endParaRPr>
          </a:p>
        </p:txBody>
      </p:sp>
      <p:sp>
        <p:nvSpPr>
          <p:cNvPr id="29" name="object 29"/>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30" name="object 3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10</a:t>
            </a:fld>
            <a:endParaRPr spc="-5" dirty="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5" name="object 5"/>
          <p:cNvSpPr txBox="1"/>
          <p:nvPr/>
        </p:nvSpPr>
        <p:spPr>
          <a:xfrm>
            <a:off x="1642364" y="2151633"/>
            <a:ext cx="9784080" cy="3941464"/>
          </a:xfrm>
          <a:prstGeom prst="rect">
            <a:avLst/>
          </a:prstGeom>
        </p:spPr>
        <p:txBody>
          <a:bodyPr vert="horz" wrap="square" lIns="0" tIns="12065" rIns="0" bIns="0" rtlCol="0">
            <a:spAutoFit/>
          </a:bodyPr>
          <a:lstStyle/>
          <a:p>
            <a:pPr marL="3471545">
              <a:lnSpc>
                <a:spcPct val="100000"/>
              </a:lnSpc>
              <a:spcBef>
                <a:spcPts val="95"/>
              </a:spcBef>
            </a:pPr>
            <a:r>
              <a:rPr sz="2800" b="1" spc="-10" dirty="0">
                <a:latin typeface="Arial"/>
                <a:cs typeface="Arial"/>
              </a:rPr>
              <a:t>EXPOSE,</a:t>
            </a:r>
            <a:r>
              <a:rPr sz="2800" b="1" spc="-20" dirty="0">
                <a:latin typeface="Arial"/>
                <a:cs typeface="Arial"/>
              </a:rPr>
              <a:t> </a:t>
            </a:r>
            <a:r>
              <a:rPr sz="2800" b="1" spc="-10" dirty="0">
                <a:latin typeface="Arial"/>
                <a:cs typeface="Arial"/>
              </a:rPr>
              <a:t>UNCOVER,</a:t>
            </a:r>
            <a:r>
              <a:rPr sz="2800" b="1" spc="25" dirty="0">
                <a:latin typeface="Arial"/>
                <a:cs typeface="Arial"/>
              </a:rPr>
              <a:t> </a:t>
            </a:r>
            <a:r>
              <a:rPr sz="2800" dirty="0">
                <a:latin typeface="Arial MT"/>
                <a:cs typeface="Arial MT"/>
              </a:rPr>
              <a:t>and</a:t>
            </a:r>
          </a:p>
          <a:p>
            <a:pPr marL="3471545" marR="168275">
              <a:lnSpc>
                <a:spcPct val="100000"/>
              </a:lnSpc>
            </a:pPr>
            <a:r>
              <a:rPr sz="2800" b="1" spc="-10" dirty="0">
                <a:latin typeface="Arial"/>
                <a:cs typeface="Arial"/>
              </a:rPr>
              <a:t>CHECK/FEEL</a:t>
            </a:r>
            <a:r>
              <a:rPr lang="en-US" sz="2800" b="1" spc="45" dirty="0">
                <a:latin typeface="Arial"/>
                <a:cs typeface="Arial"/>
              </a:rPr>
              <a:t> </a:t>
            </a:r>
            <a:r>
              <a:rPr sz="2800" spc="-5" dirty="0">
                <a:latin typeface="Arial MT"/>
                <a:cs typeface="Arial MT"/>
              </a:rPr>
              <a:t>for</a:t>
            </a:r>
            <a:r>
              <a:rPr sz="2800" spc="20" dirty="0">
                <a:latin typeface="Arial MT"/>
                <a:cs typeface="Arial MT"/>
              </a:rPr>
              <a:t> </a:t>
            </a:r>
            <a:r>
              <a:rPr sz="2800" dirty="0">
                <a:latin typeface="Arial MT"/>
                <a:cs typeface="Arial MT"/>
              </a:rPr>
              <a:t>additional </a:t>
            </a:r>
            <a:r>
              <a:rPr sz="2800" spc="-5" dirty="0">
                <a:latin typeface="Arial MT"/>
                <a:cs typeface="Arial MT"/>
              </a:rPr>
              <a:t>open </a:t>
            </a:r>
            <a:r>
              <a:rPr sz="2800" dirty="0">
                <a:latin typeface="Arial MT"/>
                <a:cs typeface="Arial MT"/>
              </a:rPr>
              <a:t> chest</a:t>
            </a:r>
            <a:r>
              <a:rPr sz="2800" spc="-5" dirty="0">
                <a:latin typeface="Arial MT"/>
                <a:cs typeface="Arial MT"/>
              </a:rPr>
              <a:t> wounds</a:t>
            </a:r>
            <a:r>
              <a:rPr sz="2800" spc="15" dirty="0">
                <a:latin typeface="Arial MT"/>
                <a:cs typeface="Arial MT"/>
              </a:rPr>
              <a:t> </a:t>
            </a:r>
            <a:r>
              <a:rPr sz="2800" spc="-5" dirty="0">
                <a:latin typeface="Arial MT"/>
                <a:cs typeface="Arial MT"/>
              </a:rPr>
              <a:t>by</a:t>
            </a:r>
            <a:r>
              <a:rPr sz="2800" spc="-15" dirty="0">
                <a:latin typeface="Arial MT"/>
                <a:cs typeface="Arial MT"/>
              </a:rPr>
              <a:t> </a:t>
            </a:r>
            <a:r>
              <a:rPr sz="2800" spc="-5" dirty="0">
                <a:latin typeface="Arial MT"/>
                <a:cs typeface="Arial MT"/>
              </a:rPr>
              <a:t>using</a:t>
            </a:r>
            <a:r>
              <a:rPr sz="2800" spc="5" dirty="0">
                <a:latin typeface="Arial MT"/>
                <a:cs typeface="Arial MT"/>
              </a:rPr>
              <a:t> </a:t>
            </a:r>
            <a:r>
              <a:rPr sz="2800" spc="-5" dirty="0">
                <a:latin typeface="Arial MT"/>
                <a:cs typeface="Arial MT"/>
              </a:rPr>
              <a:t>a</a:t>
            </a:r>
            <a:r>
              <a:rPr sz="2800" spc="30" dirty="0">
                <a:latin typeface="Arial MT"/>
                <a:cs typeface="Arial MT"/>
              </a:rPr>
              <a:t> </a:t>
            </a:r>
            <a:r>
              <a:rPr sz="2800" i="1" dirty="0">
                <a:solidFill>
                  <a:srgbClr val="BB8542"/>
                </a:solidFill>
                <a:latin typeface="Arial"/>
                <a:cs typeface="Arial"/>
              </a:rPr>
              <a:t>raking</a:t>
            </a:r>
            <a:r>
              <a:rPr sz="2800" i="1" spc="5" dirty="0">
                <a:solidFill>
                  <a:srgbClr val="BB8542"/>
                </a:solidFill>
                <a:latin typeface="Arial"/>
                <a:cs typeface="Arial"/>
              </a:rPr>
              <a:t> </a:t>
            </a:r>
            <a:r>
              <a:rPr sz="2800" i="1" spc="-5" dirty="0">
                <a:solidFill>
                  <a:srgbClr val="BB8542"/>
                </a:solidFill>
                <a:latin typeface="Arial"/>
                <a:cs typeface="Arial"/>
              </a:rPr>
              <a:t>motion</a:t>
            </a:r>
            <a:endParaRPr sz="2800" dirty="0">
              <a:latin typeface="Arial"/>
              <a:cs typeface="Arial"/>
            </a:endParaRPr>
          </a:p>
          <a:p>
            <a:pPr marL="3471545">
              <a:lnSpc>
                <a:spcPct val="100000"/>
              </a:lnSpc>
              <a:spcBef>
                <a:spcPts val="20"/>
              </a:spcBef>
            </a:pPr>
            <a:r>
              <a:rPr sz="2400" spc="-5" dirty="0">
                <a:latin typeface="Arial MT"/>
                <a:cs typeface="Arial MT"/>
              </a:rPr>
              <a:t>(anterior,</a:t>
            </a:r>
            <a:r>
              <a:rPr sz="2400" dirty="0">
                <a:latin typeface="Arial MT"/>
                <a:cs typeface="Arial MT"/>
              </a:rPr>
              <a:t> </a:t>
            </a:r>
            <a:r>
              <a:rPr sz="2400" spc="-5" dirty="0">
                <a:latin typeface="Arial MT"/>
                <a:cs typeface="Arial MT"/>
              </a:rPr>
              <a:t>posterior,</a:t>
            </a:r>
            <a:r>
              <a:rPr sz="2400" spc="5" dirty="0">
                <a:latin typeface="Arial MT"/>
                <a:cs typeface="Arial MT"/>
              </a:rPr>
              <a:t> </a:t>
            </a:r>
            <a:r>
              <a:rPr sz="2400" spc="-5" dirty="0">
                <a:latin typeface="Arial MT"/>
                <a:cs typeface="Arial MT"/>
              </a:rPr>
              <a:t>and</a:t>
            </a:r>
            <a:r>
              <a:rPr sz="2400" dirty="0">
                <a:latin typeface="Arial MT"/>
                <a:cs typeface="Arial MT"/>
              </a:rPr>
              <a:t> </a:t>
            </a:r>
            <a:r>
              <a:rPr sz="2400" spc="-5" dirty="0">
                <a:latin typeface="Arial MT"/>
                <a:cs typeface="Arial MT"/>
              </a:rPr>
              <a:t>axillary)</a:t>
            </a:r>
            <a:endParaRPr sz="2400" dirty="0">
              <a:latin typeface="Arial MT"/>
              <a:cs typeface="Arial MT"/>
            </a:endParaRPr>
          </a:p>
          <a:p>
            <a:pPr marL="3934460" marR="5080" algn="just">
              <a:lnSpc>
                <a:spcPct val="100000"/>
              </a:lnSpc>
              <a:spcBef>
                <a:spcPts val="1280"/>
              </a:spcBef>
            </a:pPr>
            <a:r>
              <a:rPr sz="2800" spc="-5" dirty="0">
                <a:latin typeface="Arial MT"/>
                <a:cs typeface="Arial MT"/>
              </a:rPr>
              <a:t>If present, </a:t>
            </a:r>
            <a:r>
              <a:rPr sz="2800" dirty="0">
                <a:latin typeface="Arial MT"/>
                <a:cs typeface="Arial MT"/>
              </a:rPr>
              <a:t>treat </a:t>
            </a:r>
            <a:r>
              <a:rPr sz="2800" spc="-5" dirty="0">
                <a:latin typeface="Arial MT"/>
                <a:cs typeface="Arial MT"/>
              </a:rPr>
              <a:t>multiple wounds with </a:t>
            </a:r>
            <a:r>
              <a:rPr sz="2800" spc="-765" dirty="0">
                <a:latin typeface="Arial MT"/>
                <a:cs typeface="Arial MT"/>
              </a:rPr>
              <a:t> </a:t>
            </a:r>
            <a:r>
              <a:rPr sz="2800" dirty="0">
                <a:latin typeface="Arial MT"/>
                <a:cs typeface="Arial MT"/>
              </a:rPr>
              <a:t>chest </a:t>
            </a:r>
            <a:r>
              <a:rPr sz="2800" spc="-5" dirty="0">
                <a:latin typeface="Arial MT"/>
                <a:cs typeface="Arial MT"/>
              </a:rPr>
              <a:t>seals in the </a:t>
            </a:r>
            <a:r>
              <a:rPr sz="2800" dirty="0">
                <a:latin typeface="Arial MT"/>
                <a:cs typeface="Arial MT"/>
              </a:rPr>
              <a:t>order </a:t>
            </a:r>
            <a:r>
              <a:rPr sz="2800" spc="-5" dirty="0">
                <a:latin typeface="Arial MT"/>
                <a:cs typeface="Arial MT"/>
              </a:rPr>
              <a:t>in which </a:t>
            </a:r>
            <a:r>
              <a:rPr sz="2800" dirty="0">
                <a:latin typeface="Arial MT"/>
                <a:cs typeface="Arial MT"/>
              </a:rPr>
              <a:t>they </a:t>
            </a:r>
            <a:r>
              <a:rPr sz="2800" spc="-765" dirty="0">
                <a:latin typeface="Arial MT"/>
                <a:cs typeface="Arial MT"/>
              </a:rPr>
              <a:t> </a:t>
            </a:r>
            <a:r>
              <a:rPr sz="2800" spc="-5" dirty="0">
                <a:latin typeface="Arial MT"/>
                <a:cs typeface="Arial MT"/>
              </a:rPr>
              <a:t>were</a:t>
            </a:r>
            <a:r>
              <a:rPr sz="2800" spc="15" dirty="0">
                <a:latin typeface="Arial MT"/>
                <a:cs typeface="Arial MT"/>
              </a:rPr>
              <a:t> </a:t>
            </a:r>
            <a:r>
              <a:rPr sz="2800" spc="-5" dirty="0">
                <a:latin typeface="Arial MT"/>
                <a:cs typeface="Arial MT"/>
              </a:rPr>
              <a:t>found</a:t>
            </a:r>
            <a:endParaRPr sz="2800" dirty="0">
              <a:latin typeface="Arial MT"/>
              <a:cs typeface="Arial MT"/>
            </a:endParaRPr>
          </a:p>
          <a:p>
            <a:pPr>
              <a:lnSpc>
                <a:spcPct val="100000"/>
              </a:lnSpc>
              <a:spcBef>
                <a:spcPts val="15"/>
              </a:spcBef>
            </a:pPr>
            <a:endParaRPr sz="2850" dirty="0">
              <a:latin typeface="Arial MT"/>
              <a:cs typeface="Arial MT"/>
            </a:endParaRPr>
          </a:p>
          <a:p>
            <a:pPr marL="12700">
              <a:lnSpc>
                <a:spcPct val="100000"/>
              </a:lnSpc>
            </a:pPr>
            <a:r>
              <a:rPr sz="2400" i="1" spc="-5" dirty="0">
                <a:latin typeface="Arial"/>
                <a:cs typeface="Arial"/>
              </a:rPr>
              <a:t>Raking</a:t>
            </a:r>
            <a:r>
              <a:rPr sz="2400" i="1" spc="-20" dirty="0">
                <a:latin typeface="Arial"/>
                <a:cs typeface="Arial"/>
              </a:rPr>
              <a:t> </a:t>
            </a:r>
            <a:r>
              <a:rPr sz="2400" i="1" spc="-5" dirty="0">
                <a:latin typeface="Arial"/>
                <a:cs typeface="Arial"/>
              </a:rPr>
              <a:t>motion</a:t>
            </a:r>
            <a:endParaRPr sz="2400" dirty="0">
              <a:latin typeface="Arial"/>
              <a:cs typeface="Arial"/>
            </a:endParaRPr>
          </a:p>
        </p:txBody>
      </p:sp>
      <p:sp>
        <p:nvSpPr>
          <p:cNvPr id="6" name="object 6"/>
          <p:cNvSpPr txBox="1">
            <a:spLocks noGrp="1"/>
          </p:cNvSpPr>
          <p:nvPr>
            <p:ph type="title"/>
          </p:nvPr>
        </p:nvSpPr>
        <p:spPr>
          <a:xfrm>
            <a:off x="1218082" y="973073"/>
            <a:ext cx="9753600" cy="574040"/>
          </a:xfrm>
          <a:prstGeom prst="rect">
            <a:avLst/>
          </a:prstGeom>
        </p:spPr>
        <p:txBody>
          <a:bodyPr vert="horz" wrap="square" lIns="0" tIns="12700" rIns="0" bIns="0" rtlCol="0">
            <a:spAutoFit/>
          </a:bodyPr>
          <a:lstStyle/>
          <a:p>
            <a:pPr marL="12700">
              <a:lnSpc>
                <a:spcPct val="100000"/>
              </a:lnSpc>
              <a:spcBef>
                <a:spcPts val="100"/>
              </a:spcBef>
            </a:pPr>
            <a:r>
              <a:rPr spc="-5" dirty="0"/>
              <a:t>IDENTIFYING</a:t>
            </a:r>
            <a:r>
              <a:rPr spc="15" dirty="0"/>
              <a:t> </a:t>
            </a:r>
            <a:r>
              <a:rPr spc="-5" dirty="0">
                <a:solidFill>
                  <a:srgbClr val="BB8542"/>
                </a:solidFill>
              </a:rPr>
              <a:t>ADDITIONAL</a:t>
            </a:r>
            <a:r>
              <a:rPr spc="5" dirty="0">
                <a:solidFill>
                  <a:srgbClr val="BB8542"/>
                </a:solidFill>
              </a:rPr>
              <a:t> </a:t>
            </a:r>
            <a:r>
              <a:rPr dirty="0">
                <a:solidFill>
                  <a:srgbClr val="BB8542"/>
                </a:solidFill>
              </a:rPr>
              <a:t>CHEST</a:t>
            </a:r>
            <a:r>
              <a:rPr spc="10" dirty="0">
                <a:solidFill>
                  <a:srgbClr val="BB8542"/>
                </a:solidFill>
              </a:rPr>
              <a:t> </a:t>
            </a:r>
            <a:r>
              <a:rPr spc="-5" dirty="0">
                <a:solidFill>
                  <a:srgbClr val="BB8542"/>
                </a:solidFill>
              </a:rPr>
              <a:t>WOUNDS</a:t>
            </a:r>
          </a:p>
        </p:txBody>
      </p:sp>
      <p:grpSp>
        <p:nvGrpSpPr>
          <p:cNvPr id="7" name="object 7"/>
          <p:cNvGrpSpPr/>
          <p:nvPr/>
        </p:nvGrpSpPr>
        <p:grpSpPr>
          <a:xfrm>
            <a:off x="406908" y="1883600"/>
            <a:ext cx="4768850" cy="4063365"/>
            <a:chOff x="406908" y="1883600"/>
            <a:chExt cx="4768850" cy="4063365"/>
          </a:xfrm>
        </p:grpSpPr>
        <p:pic>
          <p:nvPicPr>
            <p:cNvPr id="8" name="object 8"/>
            <p:cNvPicPr/>
            <p:nvPr/>
          </p:nvPicPr>
          <p:blipFill>
            <a:blip r:embed="rId4" cstate="print"/>
            <a:stretch>
              <a:fillRect/>
            </a:stretch>
          </p:blipFill>
          <p:spPr>
            <a:xfrm>
              <a:off x="406908" y="1883600"/>
              <a:ext cx="4768596" cy="4063111"/>
            </a:xfrm>
            <a:prstGeom prst="rect">
              <a:avLst/>
            </a:prstGeom>
          </p:spPr>
        </p:pic>
        <p:pic>
          <p:nvPicPr>
            <p:cNvPr id="9" name="object 9"/>
            <p:cNvPicPr/>
            <p:nvPr/>
          </p:nvPicPr>
          <p:blipFill>
            <a:blip r:embed="rId5" cstate="print"/>
            <a:stretch>
              <a:fillRect/>
            </a:stretch>
          </p:blipFill>
          <p:spPr>
            <a:xfrm>
              <a:off x="601980" y="2078735"/>
              <a:ext cx="4198620" cy="3493008"/>
            </a:xfrm>
            <a:prstGeom prst="rect">
              <a:avLst/>
            </a:prstGeom>
          </p:spPr>
        </p:pic>
      </p:grpSp>
      <p:sp>
        <p:nvSpPr>
          <p:cNvPr id="10" name="object 10"/>
          <p:cNvSpPr/>
          <p:nvPr/>
        </p:nvSpPr>
        <p:spPr>
          <a:xfrm>
            <a:off x="5352288" y="3992117"/>
            <a:ext cx="114300" cy="1214120"/>
          </a:xfrm>
          <a:custGeom>
            <a:avLst/>
            <a:gdLst/>
            <a:ahLst/>
            <a:cxnLst/>
            <a:rect l="l" t="t" r="r" b="b"/>
            <a:pathLst>
              <a:path w="114300" h="1214120">
                <a:moveTo>
                  <a:pt x="0" y="1214119"/>
                </a:moveTo>
                <a:lnTo>
                  <a:pt x="114300" y="1214119"/>
                </a:lnTo>
                <a:lnTo>
                  <a:pt x="114300" y="0"/>
                </a:lnTo>
                <a:lnTo>
                  <a:pt x="0" y="0"/>
                </a:lnTo>
                <a:lnTo>
                  <a:pt x="0" y="1214119"/>
                </a:lnTo>
                <a:close/>
              </a:path>
            </a:pathLst>
          </a:custGeom>
          <a:solidFill>
            <a:srgbClr val="BB8542"/>
          </a:solidFill>
        </p:spPr>
        <p:txBody>
          <a:bodyPr wrap="square" lIns="0" tIns="0" rIns="0" bIns="0" rtlCol="0"/>
          <a:lstStyle/>
          <a:p>
            <a:endParaRPr/>
          </a:p>
        </p:txBody>
      </p:sp>
      <p:grpSp>
        <p:nvGrpSpPr>
          <p:cNvPr id="16" name="Group 15">
            <a:extLst>
              <a:ext uri="{FF2B5EF4-FFF2-40B4-BE49-F238E27FC236}">
                <a16:creationId xmlns:a16="http://schemas.microsoft.com/office/drawing/2014/main" id="{901C8EB4-EFA7-2A23-90D9-757C369D9F5A}"/>
              </a:ext>
            </a:extLst>
          </p:cNvPr>
          <p:cNvGrpSpPr/>
          <p:nvPr/>
        </p:nvGrpSpPr>
        <p:grpSpPr>
          <a:xfrm>
            <a:off x="4838191" y="5954267"/>
            <a:ext cx="2621407" cy="719455"/>
            <a:chOff x="4838191" y="5954267"/>
            <a:chExt cx="2621407" cy="719455"/>
          </a:xfrm>
        </p:grpSpPr>
        <p:sp>
          <p:nvSpPr>
            <p:cNvPr id="4" name="object 4"/>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sp>
          <p:nvSpPr>
            <p:cNvPr id="11" name="object 11"/>
            <p:cNvSpPr txBox="1"/>
            <p:nvPr/>
          </p:nvSpPr>
          <p:spPr>
            <a:xfrm>
              <a:off x="5990971" y="5995126"/>
              <a:ext cx="34226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FFFFFF"/>
                  </a:solidFill>
                  <a:latin typeface="Arial Black"/>
                  <a:cs typeface="Arial Black"/>
                </a:rPr>
                <a:t>R</a:t>
              </a:r>
              <a:endParaRPr sz="3200" dirty="0">
                <a:latin typeface="Arial Black"/>
                <a:cs typeface="Arial Black"/>
              </a:endParaRPr>
            </a:p>
          </p:txBody>
        </p:sp>
        <p:sp>
          <p:nvSpPr>
            <p:cNvPr id="12" name="object 12"/>
            <p:cNvSpPr txBox="1"/>
            <p:nvPr/>
          </p:nvSpPr>
          <p:spPr>
            <a:xfrm>
              <a:off x="4838191" y="6008507"/>
              <a:ext cx="862330"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M</a:t>
              </a:r>
              <a:r>
                <a:rPr sz="3200" spc="-95" dirty="0">
                  <a:solidFill>
                    <a:srgbClr val="2D3334"/>
                  </a:solidFill>
                  <a:latin typeface="Arial Black"/>
                  <a:cs typeface="Arial Black"/>
                </a:rPr>
                <a:t> </a:t>
              </a:r>
              <a:r>
                <a:rPr sz="3200" spc="5" dirty="0">
                  <a:solidFill>
                    <a:srgbClr val="2D3334"/>
                  </a:solidFill>
                  <a:latin typeface="Arial Black"/>
                  <a:cs typeface="Arial Black"/>
                </a:rPr>
                <a:t>A</a:t>
              </a:r>
              <a:endParaRPr sz="3200" dirty="0">
                <a:latin typeface="Arial Black"/>
                <a:cs typeface="Arial Black"/>
              </a:endParaRPr>
            </a:p>
          </p:txBody>
        </p:sp>
        <p:sp>
          <p:nvSpPr>
            <p:cNvPr id="13" name="object 13"/>
            <p:cNvSpPr txBox="1"/>
            <p:nvPr/>
          </p:nvSpPr>
          <p:spPr>
            <a:xfrm>
              <a:off x="6642354" y="6008507"/>
              <a:ext cx="817244"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C</a:t>
              </a:r>
              <a:r>
                <a:rPr sz="3200" spc="-95" dirty="0">
                  <a:solidFill>
                    <a:srgbClr val="2D3334"/>
                  </a:solidFill>
                  <a:latin typeface="Arial Black"/>
                  <a:cs typeface="Arial Black"/>
                </a:rPr>
                <a:t> </a:t>
              </a:r>
              <a:r>
                <a:rPr sz="3200" spc="5" dirty="0">
                  <a:solidFill>
                    <a:srgbClr val="2D3334"/>
                  </a:solidFill>
                  <a:latin typeface="Arial Black"/>
                  <a:cs typeface="Arial Black"/>
                </a:rPr>
                <a:t>H</a:t>
              </a:r>
              <a:endParaRPr sz="3200" dirty="0">
                <a:latin typeface="Arial Black"/>
                <a:cs typeface="Arial Black"/>
              </a:endParaRPr>
            </a:p>
          </p:txBody>
        </p:sp>
      </p:grpSp>
      <p:sp>
        <p:nvSpPr>
          <p:cNvPr id="14" name="object 14"/>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11</a:t>
            </a:fld>
            <a:endParaRPr spc="-5" dirty="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grpSp>
        <p:nvGrpSpPr>
          <p:cNvPr id="4" name="object 4"/>
          <p:cNvGrpSpPr/>
          <p:nvPr/>
        </p:nvGrpSpPr>
        <p:grpSpPr>
          <a:xfrm>
            <a:off x="8643877" y="2085950"/>
            <a:ext cx="3233420" cy="3183255"/>
            <a:chOff x="8643877" y="2085950"/>
            <a:chExt cx="3233420" cy="3183255"/>
          </a:xfrm>
        </p:grpSpPr>
        <p:pic>
          <p:nvPicPr>
            <p:cNvPr id="5" name="object 5"/>
            <p:cNvPicPr/>
            <p:nvPr/>
          </p:nvPicPr>
          <p:blipFill>
            <a:blip r:embed="rId4" cstate="print"/>
            <a:stretch>
              <a:fillRect/>
            </a:stretch>
          </p:blipFill>
          <p:spPr>
            <a:xfrm>
              <a:off x="8643877" y="2085950"/>
              <a:ext cx="3232906" cy="3183048"/>
            </a:xfrm>
            <a:prstGeom prst="rect">
              <a:avLst/>
            </a:prstGeom>
          </p:spPr>
        </p:pic>
        <p:pic>
          <p:nvPicPr>
            <p:cNvPr id="6" name="object 6"/>
            <p:cNvPicPr/>
            <p:nvPr/>
          </p:nvPicPr>
          <p:blipFill>
            <a:blip r:embed="rId5" cstate="print"/>
            <a:stretch>
              <a:fillRect/>
            </a:stretch>
          </p:blipFill>
          <p:spPr>
            <a:xfrm>
              <a:off x="8802624" y="2244851"/>
              <a:ext cx="2735579" cy="2685288"/>
            </a:xfrm>
            <a:prstGeom prst="rect">
              <a:avLst/>
            </a:prstGeom>
          </p:spPr>
        </p:pic>
      </p:grpSp>
      <p:sp>
        <p:nvSpPr>
          <p:cNvPr id="7" name="object 7"/>
          <p:cNvSpPr txBox="1">
            <a:spLocks noGrp="1"/>
          </p:cNvSpPr>
          <p:nvPr>
            <p:ph type="title"/>
          </p:nvPr>
        </p:nvSpPr>
        <p:spPr>
          <a:xfrm>
            <a:off x="1384172" y="767918"/>
            <a:ext cx="9513570" cy="1068705"/>
          </a:xfrm>
          <a:prstGeom prst="rect">
            <a:avLst/>
          </a:prstGeom>
        </p:spPr>
        <p:txBody>
          <a:bodyPr vert="horz" wrap="square" lIns="0" tIns="74930" rIns="0" bIns="0" rtlCol="0">
            <a:spAutoFit/>
          </a:bodyPr>
          <a:lstStyle/>
          <a:p>
            <a:pPr marL="50800" marR="5080" indent="-38100">
              <a:lnSpc>
                <a:spcPts val="3890"/>
              </a:lnSpc>
              <a:spcBef>
                <a:spcPts val="590"/>
              </a:spcBef>
            </a:pPr>
            <a:r>
              <a:rPr dirty="0"/>
              <a:t>THE</a:t>
            </a:r>
            <a:r>
              <a:rPr spc="-5" dirty="0"/>
              <a:t> IMPORTANCE</a:t>
            </a:r>
            <a:r>
              <a:rPr dirty="0"/>
              <a:t> AND </a:t>
            </a:r>
            <a:r>
              <a:rPr spc="-5" dirty="0"/>
              <a:t>IMPLICATIONS</a:t>
            </a:r>
            <a:r>
              <a:rPr dirty="0"/>
              <a:t> OF </a:t>
            </a:r>
            <a:r>
              <a:rPr spc="-985" dirty="0"/>
              <a:t> </a:t>
            </a:r>
            <a:r>
              <a:rPr spc="-5" dirty="0">
                <a:solidFill>
                  <a:srgbClr val="BB8542"/>
                </a:solidFill>
              </a:rPr>
              <a:t>VENTED</a:t>
            </a:r>
            <a:r>
              <a:rPr spc="-15" dirty="0">
                <a:solidFill>
                  <a:srgbClr val="BB8542"/>
                </a:solidFill>
              </a:rPr>
              <a:t> </a:t>
            </a:r>
            <a:r>
              <a:rPr spc="-5" dirty="0"/>
              <a:t>AND</a:t>
            </a:r>
            <a:r>
              <a:rPr spc="-15" dirty="0"/>
              <a:t> </a:t>
            </a:r>
            <a:r>
              <a:rPr dirty="0">
                <a:solidFill>
                  <a:srgbClr val="BB8542"/>
                </a:solidFill>
              </a:rPr>
              <a:t>NON-VENTED</a:t>
            </a:r>
            <a:r>
              <a:rPr spc="-30" dirty="0">
                <a:solidFill>
                  <a:srgbClr val="BB8542"/>
                </a:solidFill>
              </a:rPr>
              <a:t> </a:t>
            </a:r>
            <a:r>
              <a:rPr dirty="0"/>
              <a:t>CHEST</a:t>
            </a:r>
            <a:r>
              <a:rPr spc="-15" dirty="0"/>
              <a:t> </a:t>
            </a:r>
            <a:r>
              <a:rPr dirty="0"/>
              <a:t>SEALS</a:t>
            </a:r>
          </a:p>
        </p:txBody>
      </p:sp>
      <p:sp>
        <p:nvSpPr>
          <p:cNvPr id="8" name="object 8"/>
          <p:cNvSpPr txBox="1"/>
          <p:nvPr/>
        </p:nvSpPr>
        <p:spPr>
          <a:xfrm>
            <a:off x="440232" y="1945640"/>
            <a:ext cx="8254365" cy="757555"/>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Arial MT"/>
                <a:cs typeface="Arial MT"/>
              </a:rPr>
              <a:t>For</a:t>
            </a:r>
            <a:r>
              <a:rPr sz="2400" spc="-15" dirty="0">
                <a:latin typeface="Arial MT"/>
                <a:cs typeface="Arial MT"/>
              </a:rPr>
              <a:t> </a:t>
            </a:r>
            <a:r>
              <a:rPr sz="2400" spc="-5" dirty="0">
                <a:latin typeface="Arial MT"/>
                <a:cs typeface="Arial MT"/>
              </a:rPr>
              <a:t>an</a:t>
            </a:r>
            <a:r>
              <a:rPr sz="2400" dirty="0">
                <a:latin typeface="Arial MT"/>
                <a:cs typeface="Arial MT"/>
              </a:rPr>
              <a:t> </a:t>
            </a:r>
            <a:r>
              <a:rPr sz="2400" b="1" spc="-5" dirty="0">
                <a:latin typeface="Arial"/>
                <a:cs typeface="Arial"/>
              </a:rPr>
              <a:t>open</a:t>
            </a:r>
            <a:r>
              <a:rPr sz="2400" b="1" dirty="0">
                <a:latin typeface="Arial"/>
                <a:cs typeface="Arial"/>
              </a:rPr>
              <a:t> </a:t>
            </a:r>
            <a:r>
              <a:rPr sz="2400" spc="-5" dirty="0">
                <a:latin typeface="Arial MT"/>
                <a:cs typeface="Arial MT"/>
              </a:rPr>
              <a:t>or</a:t>
            </a:r>
            <a:r>
              <a:rPr sz="2400" spc="-10" dirty="0">
                <a:latin typeface="Arial MT"/>
                <a:cs typeface="Arial MT"/>
              </a:rPr>
              <a:t> </a:t>
            </a:r>
            <a:r>
              <a:rPr sz="2400" b="1" dirty="0">
                <a:latin typeface="Arial"/>
                <a:cs typeface="Arial"/>
              </a:rPr>
              <a:t>sucking </a:t>
            </a:r>
            <a:r>
              <a:rPr sz="2400" b="1" spc="-5" dirty="0">
                <a:latin typeface="Arial"/>
                <a:cs typeface="Arial"/>
              </a:rPr>
              <a:t>chest</a:t>
            </a:r>
            <a:r>
              <a:rPr sz="2400" b="1" spc="20" dirty="0">
                <a:latin typeface="Arial"/>
                <a:cs typeface="Arial"/>
              </a:rPr>
              <a:t> </a:t>
            </a:r>
            <a:r>
              <a:rPr sz="2400" b="1" spc="-5" dirty="0">
                <a:latin typeface="Arial"/>
                <a:cs typeface="Arial"/>
              </a:rPr>
              <a:t>wound</a:t>
            </a:r>
            <a:r>
              <a:rPr sz="2400" spc="-5" dirty="0">
                <a:latin typeface="Arial MT"/>
                <a:cs typeface="Arial MT"/>
              </a:rPr>
              <a:t>,</a:t>
            </a:r>
            <a:r>
              <a:rPr sz="2400" spc="-40" dirty="0">
                <a:latin typeface="Arial MT"/>
                <a:cs typeface="Arial MT"/>
              </a:rPr>
              <a:t> </a:t>
            </a:r>
            <a:r>
              <a:rPr sz="2400" dirty="0">
                <a:latin typeface="Arial MT"/>
                <a:cs typeface="Arial MT"/>
              </a:rPr>
              <a:t>prompt</a:t>
            </a:r>
            <a:r>
              <a:rPr sz="2400" spc="-5" dirty="0">
                <a:latin typeface="Arial MT"/>
                <a:cs typeface="Arial MT"/>
              </a:rPr>
              <a:t> application</a:t>
            </a:r>
            <a:r>
              <a:rPr sz="2400" spc="35" dirty="0">
                <a:latin typeface="Arial MT"/>
                <a:cs typeface="Arial MT"/>
              </a:rPr>
              <a:t> </a:t>
            </a:r>
            <a:r>
              <a:rPr sz="2400" dirty="0">
                <a:latin typeface="Arial MT"/>
                <a:cs typeface="Arial MT"/>
              </a:rPr>
              <a:t>of </a:t>
            </a:r>
            <a:r>
              <a:rPr sz="2400" spc="-650" dirty="0">
                <a:latin typeface="Arial MT"/>
                <a:cs typeface="Arial MT"/>
              </a:rPr>
              <a:t> </a:t>
            </a:r>
            <a:r>
              <a:rPr sz="2400" dirty="0">
                <a:latin typeface="Arial MT"/>
                <a:cs typeface="Arial MT"/>
              </a:rPr>
              <a:t>a </a:t>
            </a:r>
            <a:r>
              <a:rPr sz="2400" b="1" i="1" spc="-5" dirty="0">
                <a:solidFill>
                  <a:srgbClr val="BB8542"/>
                </a:solidFill>
                <a:latin typeface="Arial"/>
                <a:cs typeface="Arial"/>
              </a:rPr>
              <a:t>vented</a:t>
            </a:r>
            <a:r>
              <a:rPr sz="2400" b="1" i="1" spc="-10" dirty="0">
                <a:solidFill>
                  <a:srgbClr val="BB8542"/>
                </a:solidFill>
                <a:latin typeface="Arial"/>
                <a:cs typeface="Arial"/>
              </a:rPr>
              <a:t> </a:t>
            </a:r>
            <a:r>
              <a:rPr sz="2400" b="1" i="1" spc="-5" dirty="0">
                <a:solidFill>
                  <a:srgbClr val="BB8542"/>
                </a:solidFill>
                <a:latin typeface="Arial"/>
                <a:cs typeface="Arial"/>
              </a:rPr>
              <a:t>chest</a:t>
            </a:r>
            <a:r>
              <a:rPr sz="2400" b="1" i="1" spc="5" dirty="0">
                <a:solidFill>
                  <a:srgbClr val="BB8542"/>
                </a:solidFill>
                <a:latin typeface="Arial"/>
                <a:cs typeface="Arial"/>
              </a:rPr>
              <a:t> </a:t>
            </a:r>
            <a:r>
              <a:rPr sz="2400" b="1" i="1" spc="-5" dirty="0">
                <a:solidFill>
                  <a:srgbClr val="BB8542"/>
                </a:solidFill>
                <a:latin typeface="Arial"/>
                <a:cs typeface="Arial"/>
              </a:rPr>
              <a:t>seal</a:t>
            </a:r>
            <a:r>
              <a:rPr sz="2400" b="1" i="1" spc="10" dirty="0">
                <a:solidFill>
                  <a:srgbClr val="BB8542"/>
                </a:solidFill>
                <a:latin typeface="Arial"/>
                <a:cs typeface="Arial"/>
              </a:rPr>
              <a:t> </a:t>
            </a:r>
            <a:r>
              <a:rPr sz="2400" dirty="0">
                <a:latin typeface="Arial MT"/>
                <a:cs typeface="Arial MT"/>
              </a:rPr>
              <a:t>is </a:t>
            </a:r>
            <a:r>
              <a:rPr sz="2400" spc="-5" dirty="0">
                <a:latin typeface="Arial MT"/>
                <a:cs typeface="Arial MT"/>
              </a:rPr>
              <a:t>recommended</a:t>
            </a:r>
            <a:endParaRPr sz="2400">
              <a:latin typeface="Arial MT"/>
              <a:cs typeface="Arial MT"/>
            </a:endParaRPr>
          </a:p>
        </p:txBody>
      </p:sp>
      <p:sp>
        <p:nvSpPr>
          <p:cNvPr id="9" name="object 9"/>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sp>
        <p:nvSpPr>
          <p:cNvPr id="10" name="object 10"/>
          <p:cNvSpPr txBox="1"/>
          <p:nvPr/>
        </p:nvSpPr>
        <p:spPr>
          <a:xfrm>
            <a:off x="3700017" y="3035300"/>
            <a:ext cx="1917700" cy="1671955"/>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When </a:t>
            </a:r>
            <a:r>
              <a:rPr sz="1800" dirty="0">
                <a:latin typeface="Arial MT"/>
                <a:cs typeface="Arial MT"/>
              </a:rPr>
              <a:t>the </a:t>
            </a:r>
            <a:r>
              <a:rPr sz="1800" spc="-5" dirty="0">
                <a:latin typeface="Arial MT"/>
                <a:cs typeface="Arial MT"/>
              </a:rPr>
              <a:t>casualty </a:t>
            </a:r>
            <a:r>
              <a:rPr sz="1800" spc="-490" dirty="0">
                <a:latin typeface="Arial MT"/>
                <a:cs typeface="Arial MT"/>
              </a:rPr>
              <a:t> </a:t>
            </a:r>
            <a:r>
              <a:rPr sz="1800" spc="-10" dirty="0">
                <a:latin typeface="Arial MT"/>
                <a:cs typeface="Arial MT"/>
              </a:rPr>
              <a:t>exhales,</a:t>
            </a:r>
            <a:r>
              <a:rPr sz="1800" spc="10" dirty="0">
                <a:latin typeface="Arial MT"/>
                <a:cs typeface="Arial MT"/>
              </a:rPr>
              <a:t> </a:t>
            </a:r>
            <a:r>
              <a:rPr sz="1800" spc="-5" dirty="0">
                <a:latin typeface="Arial MT"/>
                <a:cs typeface="Arial MT"/>
              </a:rPr>
              <a:t>trapped </a:t>
            </a:r>
            <a:r>
              <a:rPr sz="1800" dirty="0">
                <a:latin typeface="Arial MT"/>
                <a:cs typeface="Arial MT"/>
              </a:rPr>
              <a:t> </a:t>
            </a:r>
            <a:r>
              <a:rPr sz="1800" spc="-5" dirty="0">
                <a:latin typeface="Arial MT"/>
                <a:cs typeface="Arial MT"/>
              </a:rPr>
              <a:t>air should be able </a:t>
            </a:r>
            <a:r>
              <a:rPr sz="1800" dirty="0">
                <a:latin typeface="Arial MT"/>
                <a:cs typeface="Arial MT"/>
              </a:rPr>
              <a:t> to</a:t>
            </a:r>
            <a:r>
              <a:rPr sz="1800" spc="-30" dirty="0">
                <a:latin typeface="Arial MT"/>
                <a:cs typeface="Arial MT"/>
              </a:rPr>
              <a:t> </a:t>
            </a:r>
            <a:r>
              <a:rPr sz="1800" spc="-5" dirty="0">
                <a:latin typeface="Arial MT"/>
                <a:cs typeface="Arial MT"/>
              </a:rPr>
              <a:t>escape</a:t>
            </a:r>
            <a:r>
              <a:rPr sz="1800" spc="-25" dirty="0">
                <a:latin typeface="Arial MT"/>
                <a:cs typeface="Arial MT"/>
              </a:rPr>
              <a:t> </a:t>
            </a:r>
            <a:r>
              <a:rPr sz="1800" dirty="0">
                <a:latin typeface="Arial MT"/>
                <a:cs typeface="Arial MT"/>
              </a:rPr>
              <a:t>from</a:t>
            </a:r>
            <a:r>
              <a:rPr sz="1800" spc="-40" dirty="0">
                <a:latin typeface="Arial MT"/>
                <a:cs typeface="Arial MT"/>
              </a:rPr>
              <a:t> </a:t>
            </a:r>
            <a:r>
              <a:rPr sz="1800" dirty="0">
                <a:latin typeface="Arial MT"/>
                <a:cs typeface="Arial MT"/>
              </a:rPr>
              <a:t>the </a:t>
            </a:r>
            <a:r>
              <a:rPr sz="1800" spc="-484" dirty="0">
                <a:latin typeface="Arial MT"/>
                <a:cs typeface="Arial MT"/>
              </a:rPr>
              <a:t> </a:t>
            </a:r>
            <a:r>
              <a:rPr sz="1800" spc="-15" dirty="0">
                <a:latin typeface="Arial MT"/>
                <a:cs typeface="Arial MT"/>
              </a:rPr>
              <a:t>wound</a:t>
            </a:r>
            <a:r>
              <a:rPr sz="1800" spc="30" dirty="0">
                <a:latin typeface="Arial MT"/>
                <a:cs typeface="Arial MT"/>
              </a:rPr>
              <a:t> </a:t>
            </a:r>
            <a:r>
              <a:rPr sz="1800" spc="-5" dirty="0">
                <a:latin typeface="Arial MT"/>
                <a:cs typeface="Arial MT"/>
              </a:rPr>
              <a:t>and out</a:t>
            </a:r>
            <a:endParaRPr sz="1800">
              <a:latin typeface="Arial MT"/>
              <a:cs typeface="Arial MT"/>
            </a:endParaRPr>
          </a:p>
          <a:p>
            <a:pPr marL="12700">
              <a:lnSpc>
                <a:spcPct val="100000"/>
              </a:lnSpc>
            </a:pPr>
            <a:r>
              <a:rPr sz="1800" spc="-5" dirty="0">
                <a:latin typeface="Arial MT"/>
                <a:cs typeface="Arial MT"/>
              </a:rPr>
              <a:t>the</a:t>
            </a:r>
            <a:r>
              <a:rPr sz="1800" spc="-40" dirty="0">
                <a:latin typeface="Arial MT"/>
                <a:cs typeface="Arial MT"/>
              </a:rPr>
              <a:t> </a:t>
            </a:r>
            <a:r>
              <a:rPr sz="1800" spc="-5" dirty="0">
                <a:latin typeface="Arial MT"/>
                <a:cs typeface="Arial MT"/>
              </a:rPr>
              <a:t>valve</a:t>
            </a:r>
            <a:endParaRPr sz="1800">
              <a:latin typeface="Arial MT"/>
              <a:cs typeface="Arial MT"/>
            </a:endParaRPr>
          </a:p>
        </p:txBody>
      </p:sp>
      <p:sp>
        <p:nvSpPr>
          <p:cNvPr id="11" name="object 11"/>
          <p:cNvSpPr txBox="1"/>
          <p:nvPr/>
        </p:nvSpPr>
        <p:spPr>
          <a:xfrm>
            <a:off x="770940" y="3035300"/>
            <a:ext cx="1936750" cy="1671955"/>
          </a:xfrm>
          <a:prstGeom prst="rect">
            <a:avLst/>
          </a:prstGeom>
        </p:spPr>
        <p:txBody>
          <a:bodyPr vert="horz" wrap="square" lIns="0" tIns="12700" rIns="0" bIns="0" rtlCol="0">
            <a:spAutoFit/>
          </a:bodyPr>
          <a:lstStyle/>
          <a:p>
            <a:pPr marL="12700" marR="5080">
              <a:lnSpc>
                <a:spcPct val="100000"/>
              </a:lnSpc>
              <a:spcBef>
                <a:spcPts val="100"/>
              </a:spcBef>
            </a:pPr>
            <a:r>
              <a:rPr sz="1800" spc="-5" dirty="0">
                <a:latin typeface="Arial MT"/>
                <a:cs typeface="Arial MT"/>
              </a:rPr>
              <a:t>When </a:t>
            </a:r>
            <a:r>
              <a:rPr sz="1800" dirty="0">
                <a:latin typeface="Arial MT"/>
                <a:cs typeface="Arial MT"/>
              </a:rPr>
              <a:t>the </a:t>
            </a:r>
            <a:r>
              <a:rPr sz="1800" spc="-5" dirty="0">
                <a:latin typeface="Arial MT"/>
                <a:cs typeface="Arial MT"/>
              </a:rPr>
              <a:t>casualty </a:t>
            </a:r>
            <a:r>
              <a:rPr sz="1800" spc="-490" dirty="0">
                <a:latin typeface="Arial MT"/>
                <a:cs typeface="Arial MT"/>
              </a:rPr>
              <a:t> </a:t>
            </a:r>
            <a:r>
              <a:rPr sz="1800" spc="-5" dirty="0">
                <a:latin typeface="Arial MT"/>
                <a:cs typeface="Arial MT"/>
              </a:rPr>
              <a:t>inhales, </a:t>
            </a:r>
            <a:r>
              <a:rPr sz="1800" dirty="0">
                <a:latin typeface="Arial MT"/>
                <a:cs typeface="Arial MT"/>
              </a:rPr>
              <a:t>the </a:t>
            </a:r>
            <a:r>
              <a:rPr sz="1800" spc="-5" dirty="0">
                <a:latin typeface="Arial MT"/>
                <a:cs typeface="Arial MT"/>
              </a:rPr>
              <a:t>plastic </a:t>
            </a:r>
            <a:r>
              <a:rPr sz="1800" spc="-490" dirty="0">
                <a:latin typeface="Arial MT"/>
                <a:cs typeface="Arial MT"/>
              </a:rPr>
              <a:t> </a:t>
            </a:r>
            <a:r>
              <a:rPr sz="1800" spc="-5" dirty="0">
                <a:latin typeface="Arial MT"/>
                <a:cs typeface="Arial MT"/>
              </a:rPr>
              <a:t>should be sucked </a:t>
            </a:r>
            <a:r>
              <a:rPr sz="1800" dirty="0">
                <a:latin typeface="Arial MT"/>
                <a:cs typeface="Arial MT"/>
              </a:rPr>
              <a:t> </a:t>
            </a:r>
            <a:r>
              <a:rPr sz="1800" spc="-10" dirty="0">
                <a:latin typeface="Arial MT"/>
                <a:cs typeface="Arial MT"/>
              </a:rPr>
              <a:t>against </a:t>
            </a:r>
            <a:r>
              <a:rPr sz="1800" dirty="0">
                <a:latin typeface="Arial MT"/>
                <a:cs typeface="Arial MT"/>
              </a:rPr>
              <a:t>the </a:t>
            </a:r>
            <a:r>
              <a:rPr sz="1800" spc="-15" dirty="0">
                <a:latin typeface="Arial MT"/>
                <a:cs typeface="Arial MT"/>
              </a:rPr>
              <a:t>wound, </a:t>
            </a:r>
            <a:r>
              <a:rPr sz="1800" spc="-490" dirty="0">
                <a:latin typeface="Arial MT"/>
                <a:cs typeface="Arial MT"/>
              </a:rPr>
              <a:t> </a:t>
            </a:r>
            <a:r>
              <a:rPr sz="1800" b="1" spc="-5" dirty="0">
                <a:latin typeface="Arial"/>
                <a:cs typeface="Arial"/>
              </a:rPr>
              <a:t>preventing</a:t>
            </a:r>
            <a:r>
              <a:rPr sz="1800" b="1" spc="15" dirty="0">
                <a:latin typeface="Arial"/>
                <a:cs typeface="Arial"/>
              </a:rPr>
              <a:t> </a:t>
            </a:r>
            <a:r>
              <a:rPr sz="1800" b="1" dirty="0">
                <a:latin typeface="Arial"/>
                <a:cs typeface="Arial"/>
              </a:rPr>
              <a:t>the </a:t>
            </a:r>
            <a:r>
              <a:rPr sz="1800" b="1" spc="5" dirty="0">
                <a:latin typeface="Arial"/>
                <a:cs typeface="Arial"/>
              </a:rPr>
              <a:t> </a:t>
            </a:r>
            <a:r>
              <a:rPr sz="1800" b="1" spc="-5" dirty="0">
                <a:latin typeface="Arial"/>
                <a:cs typeface="Arial"/>
              </a:rPr>
              <a:t>entry</a:t>
            </a:r>
            <a:r>
              <a:rPr sz="1800" b="1" spc="-15" dirty="0">
                <a:latin typeface="Arial"/>
                <a:cs typeface="Arial"/>
              </a:rPr>
              <a:t> </a:t>
            </a:r>
            <a:r>
              <a:rPr sz="1800" b="1" dirty="0">
                <a:latin typeface="Arial"/>
                <a:cs typeface="Arial"/>
              </a:rPr>
              <a:t>of </a:t>
            </a:r>
            <a:r>
              <a:rPr sz="1800" b="1" spc="-5" dirty="0">
                <a:latin typeface="Arial"/>
                <a:cs typeface="Arial"/>
              </a:rPr>
              <a:t>air</a:t>
            </a:r>
            <a:endParaRPr sz="1800">
              <a:latin typeface="Arial"/>
              <a:cs typeface="Arial"/>
            </a:endParaRPr>
          </a:p>
        </p:txBody>
      </p:sp>
      <p:sp>
        <p:nvSpPr>
          <p:cNvPr id="12" name="object 12"/>
          <p:cNvSpPr/>
          <p:nvPr/>
        </p:nvSpPr>
        <p:spPr>
          <a:xfrm>
            <a:off x="504444" y="3082289"/>
            <a:ext cx="114300" cy="1604010"/>
          </a:xfrm>
          <a:custGeom>
            <a:avLst/>
            <a:gdLst/>
            <a:ahLst/>
            <a:cxnLst/>
            <a:rect l="l" t="t" r="r" b="b"/>
            <a:pathLst>
              <a:path w="114300" h="1604010">
                <a:moveTo>
                  <a:pt x="0" y="1603502"/>
                </a:moveTo>
                <a:lnTo>
                  <a:pt x="114300" y="1603502"/>
                </a:lnTo>
                <a:lnTo>
                  <a:pt x="114300" y="0"/>
                </a:lnTo>
                <a:lnTo>
                  <a:pt x="0" y="0"/>
                </a:lnTo>
                <a:lnTo>
                  <a:pt x="0" y="1603502"/>
                </a:lnTo>
                <a:close/>
              </a:path>
            </a:pathLst>
          </a:custGeom>
          <a:solidFill>
            <a:srgbClr val="BB8542"/>
          </a:solidFill>
        </p:spPr>
        <p:txBody>
          <a:bodyPr wrap="square" lIns="0" tIns="0" rIns="0" bIns="0" rtlCol="0"/>
          <a:lstStyle/>
          <a:p>
            <a:endParaRPr/>
          </a:p>
        </p:txBody>
      </p:sp>
      <p:sp>
        <p:nvSpPr>
          <p:cNvPr id="13" name="object 13"/>
          <p:cNvSpPr/>
          <p:nvPr/>
        </p:nvSpPr>
        <p:spPr>
          <a:xfrm>
            <a:off x="3436620" y="3082289"/>
            <a:ext cx="114300" cy="1604010"/>
          </a:xfrm>
          <a:custGeom>
            <a:avLst/>
            <a:gdLst/>
            <a:ahLst/>
            <a:cxnLst/>
            <a:rect l="l" t="t" r="r" b="b"/>
            <a:pathLst>
              <a:path w="114300" h="1604010">
                <a:moveTo>
                  <a:pt x="0" y="1603502"/>
                </a:moveTo>
                <a:lnTo>
                  <a:pt x="114300" y="1603502"/>
                </a:lnTo>
                <a:lnTo>
                  <a:pt x="114300" y="0"/>
                </a:lnTo>
                <a:lnTo>
                  <a:pt x="0" y="0"/>
                </a:lnTo>
                <a:lnTo>
                  <a:pt x="0" y="1603502"/>
                </a:lnTo>
                <a:close/>
              </a:path>
            </a:pathLst>
          </a:custGeom>
          <a:solidFill>
            <a:srgbClr val="BB8542"/>
          </a:solidFill>
        </p:spPr>
        <p:txBody>
          <a:bodyPr wrap="square" lIns="0" tIns="0" rIns="0" bIns="0" rtlCol="0"/>
          <a:lstStyle/>
          <a:p>
            <a:endParaRPr/>
          </a:p>
        </p:txBody>
      </p:sp>
      <p:sp>
        <p:nvSpPr>
          <p:cNvPr id="14" name="object 14"/>
          <p:cNvSpPr/>
          <p:nvPr/>
        </p:nvSpPr>
        <p:spPr>
          <a:xfrm>
            <a:off x="6367271" y="3082289"/>
            <a:ext cx="114300" cy="1604010"/>
          </a:xfrm>
          <a:custGeom>
            <a:avLst/>
            <a:gdLst/>
            <a:ahLst/>
            <a:cxnLst/>
            <a:rect l="l" t="t" r="r" b="b"/>
            <a:pathLst>
              <a:path w="114300" h="1604010">
                <a:moveTo>
                  <a:pt x="0" y="1603502"/>
                </a:moveTo>
                <a:lnTo>
                  <a:pt x="114300" y="1603502"/>
                </a:lnTo>
                <a:lnTo>
                  <a:pt x="114300" y="0"/>
                </a:lnTo>
                <a:lnTo>
                  <a:pt x="0" y="0"/>
                </a:lnTo>
                <a:lnTo>
                  <a:pt x="0" y="1603502"/>
                </a:lnTo>
                <a:close/>
              </a:path>
            </a:pathLst>
          </a:custGeom>
          <a:solidFill>
            <a:srgbClr val="BB8542"/>
          </a:solidFill>
        </p:spPr>
        <p:txBody>
          <a:bodyPr wrap="square" lIns="0" tIns="0" rIns="0" bIns="0" rtlCol="0"/>
          <a:lstStyle/>
          <a:p>
            <a:endParaRPr/>
          </a:p>
        </p:txBody>
      </p:sp>
      <p:sp>
        <p:nvSpPr>
          <p:cNvPr id="15" name="object 15"/>
          <p:cNvSpPr txBox="1"/>
          <p:nvPr/>
        </p:nvSpPr>
        <p:spPr>
          <a:xfrm>
            <a:off x="6631940" y="3035300"/>
            <a:ext cx="1953895" cy="167195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The </a:t>
            </a:r>
            <a:r>
              <a:rPr sz="1800" spc="-5" dirty="0">
                <a:latin typeface="Arial MT"/>
                <a:cs typeface="Arial MT"/>
              </a:rPr>
              <a:t>injured lung </a:t>
            </a:r>
            <a:r>
              <a:rPr sz="1800" dirty="0">
                <a:latin typeface="Arial MT"/>
                <a:cs typeface="Arial MT"/>
              </a:rPr>
              <a:t> </a:t>
            </a:r>
            <a:r>
              <a:rPr sz="1800" spc="-15" dirty="0">
                <a:latin typeface="Arial MT"/>
                <a:cs typeface="Arial MT"/>
              </a:rPr>
              <a:t>will</a:t>
            </a:r>
            <a:r>
              <a:rPr sz="1800" spc="20" dirty="0">
                <a:latin typeface="Arial MT"/>
                <a:cs typeface="Arial MT"/>
              </a:rPr>
              <a:t> </a:t>
            </a:r>
            <a:r>
              <a:rPr sz="1800" spc="-5" dirty="0">
                <a:latin typeface="Arial MT"/>
                <a:cs typeface="Arial MT"/>
              </a:rPr>
              <a:t>remain</a:t>
            </a:r>
            <a:r>
              <a:rPr sz="1800" spc="-20" dirty="0">
                <a:latin typeface="Arial MT"/>
                <a:cs typeface="Arial MT"/>
              </a:rPr>
              <a:t> </a:t>
            </a:r>
            <a:r>
              <a:rPr sz="1800" spc="-5" dirty="0">
                <a:latin typeface="Arial MT"/>
                <a:cs typeface="Arial MT"/>
              </a:rPr>
              <a:t>partially </a:t>
            </a:r>
            <a:r>
              <a:rPr sz="1800" spc="-484" dirty="0">
                <a:latin typeface="Arial MT"/>
                <a:cs typeface="Arial MT"/>
              </a:rPr>
              <a:t> </a:t>
            </a:r>
            <a:r>
              <a:rPr sz="1800" spc="-5" dirty="0">
                <a:latin typeface="Arial MT"/>
                <a:cs typeface="Arial MT"/>
              </a:rPr>
              <a:t>collapsed, </a:t>
            </a:r>
            <a:r>
              <a:rPr sz="1800" b="1" dirty="0">
                <a:latin typeface="Arial"/>
                <a:cs typeface="Arial"/>
              </a:rPr>
              <a:t>but the </a:t>
            </a:r>
            <a:r>
              <a:rPr sz="1800" b="1" spc="5" dirty="0">
                <a:latin typeface="Arial"/>
                <a:cs typeface="Arial"/>
              </a:rPr>
              <a:t> </a:t>
            </a:r>
            <a:r>
              <a:rPr sz="1800" b="1" spc="-5" dirty="0">
                <a:latin typeface="Arial"/>
                <a:cs typeface="Arial"/>
              </a:rPr>
              <a:t>mechanics </a:t>
            </a:r>
            <a:r>
              <a:rPr sz="1800" b="1" dirty="0">
                <a:latin typeface="Arial"/>
                <a:cs typeface="Arial"/>
              </a:rPr>
              <a:t>of </a:t>
            </a:r>
            <a:r>
              <a:rPr sz="1800" b="1" spc="5" dirty="0">
                <a:latin typeface="Arial"/>
                <a:cs typeface="Arial"/>
              </a:rPr>
              <a:t> </a:t>
            </a:r>
            <a:r>
              <a:rPr sz="1800" b="1" spc="-5" dirty="0">
                <a:latin typeface="Arial"/>
                <a:cs typeface="Arial"/>
              </a:rPr>
              <a:t>respiration</a:t>
            </a:r>
            <a:r>
              <a:rPr sz="1800" b="1" spc="490" dirty="0">
                <a:latin typeface="Arial"/>
                <a:cs typeface="Arial"/>
              </a:rPr>
              <a:t> </a:t>
            </a:r>
            <a:r>
              <a:rPr sz="1800" b="1" spc="5" dirty="0">
                <a:latin typeface="Arial"/>
                <a:cs typeface="Arial"/>
              </a:rPr>
              <a:t>will </a:t>
            </a:r>
            <a:r>
              <a:rPr sz="1800" b="1" spc="10" dirty="0">
                <a:latin typeface="Arial"/>
                <a:cs typeface="Arial"/>
              </a:rPr>
              <a:t> </a:t>
            </a:r>
            <a:r>
              <a:rPr sz="1800" b="1" dirty="0">
                <a:latin typeface="Arial"/>
                <a:cs typeface="Arial"/>
              </a:rPr>
              <a:t>be</a:t>
            </a:r>
            <a:r>
              <a:rPr sz="1800" b="1" spc="-5" dirty="0">
                <a:latin typeface="Arial"/>
                <a:cs typeface="Arial"/>
              </a:rPr>
              <a:t> better</a:t>
            </a:r>
            <a:endParaRPr sz="1800">
              <a:latin typeface="Arial"/>
              <a:cs typeface="Arial"/>
            </a:endParaRPr>
          </a:p>
        </p:txBody>
      </p:sp>
      <p:grpSp>
        <p:nvGrpSpPr>
          <p:cNvPr id="16" name="object 16"/>
          <p:cNvGrpSpPr/>
          <p:nvPr/>
        </p:nvGrpSpPr>
        <p:grpSpPr>
          <a:xfrm>
            <a:off x="677037" y="4861940"/>
            <a:ext cx="7874000" cy="666750"/>
            <a:chOff x="677037" y="4861940"/>
            <a:chExt cx="7874000" cy="666750"/>
          </a:xfrm>
        </p:grpSpPr>
        <p:sp>
          <p:nvSpPr>
            <p:cNvPr id="17" name="object 17"/>
            <p:cNvSpPr/>
            <p:nvPr/>
          </p:nvSpPr>
          <p:spPr>
            <a:xfrm>
              <a:off x="686562" y="4871465"/>
              <a:ext cx="7854950" cy="647700"/>
            </a:xfrm>
            <a:custGeom>
              <a:avLst/>
              <a:gdLst/>
              <a:ahLst/>
              <a:cxnLst/>
              <a:rect l="l" t="t" r="r" b="b"/>
              <a:pathLst>
                <a:path w="7854950" h="647700">
                  <a:moveTo>
                    <a:pt x="7780273" y="0"/>
                  </a:moveTo>
                  <a:lnTo>
                    <a:pt x="74358" y="0"/>
                  </a:lnTo>
                  <a:lnTo>
                    <a:pt x="45418" y="5841"/>
                  </a:lnTo>
                  <a:lnTo>
                    <a:pt x="21782" y="21780"/>
                  </a:lnTo>
                  <a:lnTo>
                    <a:pt x="5844" y="45434"/>
                  </a:lnTo>
                  <a:lnTo>
                    <a:pt x="0" y="74421"/>
                  </a:lnTo>
                  <a:lnTo>
                    <a:pt x="0" y="573277"/>
                  </a:lnTo>
                  <a:lnTo>
                    <a:pt x="5844" y="602265"/>
                  </a:lnTo>
                  <a:lnTo>
                    <a:pt x="21782" y="625919"/>
                  </a:lnTo>
                  <a:lnTo>
                    <a:pt x="45418" y="641857"/>
                  </a:lnTo>
                  <a:lnTo>
                    <a:pt x="74358" y="647699"/>
                  </a:lnTo>
                  <a:lnTo>
                    <a:pt x="7780273" y="647699"/>
                  </a:lnTo>
                  <a:lnTo>
                    <a:pt x="7809261" y="641857"/>
                  </a:lnTo>
                  <a:lnTo>
                    <a:pt x="7832915" y="625919"/>
                  </a:lnTo>
                  <a:lnTo>
                    <a:pt x="7848854" y="602265"/>
                  </a:lnTo>
                  <a:lnTo>
                    <a:pt x="7854696" y="573277"/>
                  </a:lnTo>
                  <a:lnTo>
                    <a:pt x="7854696" y="74421"/>
                  </a:lnTo>
                  <a:lnTo>
                    <a:pt x="7848854" y="45434"/>
                  </a:lnTo>
                  <a:lnTo>
                    <a:pt x="7832915" y="21780"/>
                  </a:lnTo>
                  <a:lnTo>
                    <a:pt x="7809261" y="5841"/>
                  </a:lnTo>
                  <a:lnTo>
                    <a:pt x="7780273" y="0"/>
                  </a:lnTo>
                  <a:close/>
                </a:path>
              </a:pathLst>
            </a:custGeom>
            <a:solidFill>
              <a:srgbClr val="FFF4D2"/>
            </a:solidFill>
          </p:spPr>
          <p:txBody>
            <a:bodyPr wrap="square" lIns="0" tIns="0" rIns="0" bIns="0" rtlCol="0"/>
            <a:lstStyle/>
            <a:p>
              <a:endParaRPr/>
            </a:p>
          </p:txBody>
        </p:sp>
        <p:sp>
          <p:nvSpPr>
            <p:cNvPr id="18" name="object 18"/>
            <p:cNvSpPr/>
            <p:nvPr/>
          </p:nvSpPr>
          <p:spPr>
            <a:xfrm>
              <a:off x="686562" y="4871465"/>
              <a:ext cx="7854950" cy="647700"/>
            </a:xfrm>
            <a:custGeom>
              <a:avLst/>
              <a:gdLst/>
              <a:ahLst/>
              <a:cxnLst/>
              <a:rect l="l" t="t" r="r" b="b"/>
              <a:pathLst>
                <a:path w="7854950" h="647700">
                  <a:moveTo>
                    <a:pt x="0" y="74421"/>
                  </a:moveTo>
                  <a:lnTo>
                    <a:pt x="5844" y="45434"/>
                  </a:lnTo>
                  <a:lnTo>
                    <a:pt x="21782" y="21780"/>
                  </a:lnTo>
                  <a:lnTo>
                    <a:pt x="45418" y="5841"/>
                  </a:lnTo>
                  <a:lnTo>
                    <a:pt x="74358" y="0"/>
                  </a:lnTo>
                  <a:lnTo>
                    <a:pt x="7780273" y="0"/>
                  </a:lnTo>
                  <a:lnTo>
                    <a:pt x="7809261" y="5841"/>
                  </a:lnTo>
                  <a:lnTo>
                    <a:pt x="7832915" y="21780"/>
                  </a:lnTo>
                  <a:lnTo>
                    <a:pt x="7848854" y="45434"/>
                  </a:lnTo>
                  <a:lnTo>
                    <a:pt x="7854696" y="74421"/>
                  </a:lnTo>
                  <a:lnTo>
                    <a:pt x="7854696" y="573277"/>
                  </a:lnTo>
                  <a:lnTo>
                    <a:pt x="7848854" y="602265"/>
                  </a:lnTo>
                  <a:lnTo>
                    <a:pt x="7832915" y="625919"/>
                  </a:lnTo>
                  <a:lnTo>
                    <a:pt x="7809261" y="641857"/>
                  </a:lnTo>
                  <a:lnTo>
                    <a:pt x="7780273" y="647699"/>
                  </a:lnTo>
                  <a:lnTo>
                    <a:pt x="74358" y="647699"/>
                  </a:lnTo>
                  <a:lnTo>
                    <a:pt x="45418" y="641857"/>
                  </a:lnTo>
                  <a:lnTo>
                    <a:pt x="21782" y="625919"/>
                  </a:lnTo>
                  <a:lnTo>
                    <a:pt x="5844" y="602265"/>
                  </a:lnTo>
                  <a:lnTo>
                    <a:pt x="0" y="573277"/>
                  </a:lnTo>
                  <a:lnTo>
                    <a:pt x="0" y="74421"/>
                  </a:lnTo>
                  <a:close/>
                </a:path>
              </a:pathLst>
            </a:custGeom>
            <a:ln w="19050">
              <a:solidFill>
                <a:srgbClr val="CD9146"/>
              </a:solidFill>
            </a:ln>
          </p:spPr>
          <p:txBody>
            <a:bodyPr wrap="square" lIns="0" tIns="0" rIns="0" bIns="0" rtlCol="0"/>
            <a:lstStyle/>
            <a:p>
              <a:endParaRPr/>
            </a:p>
          </p:txBody>
        </p:sp>
      </p:grpSp>
      <p:sp>
        <p:nvSpPr>
          <p:cNvPr id="19" name="object 19"/>
          <p:cNvSpPr txBox="1"/>
          <p:nvPr/>
        </p:nvSpPr>
        <p:spPr>
          <a:xfrm>
            <a:off x="1413510" y="5037582"/>
            <a:ext cx="694626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MT"/>
                <a:cs typeface="Arial MT"/>
              </a:rPr>
              <a:t>If</a:t>
            </a:r>
            <a:r>
              <a:rPr sz="1800" spc="-5" dirty="0">
                <a:latin typeface="Arial MT"/>
                <a:cs typeface="Arial MT"/>
              </a:rPr>
              <a:t> a</a:t>
            </a:r>
            <a:r>
              <a:rPr sz="1800" dirty="0">
                <a:latin typeface="Arial MT"/>
                <a:cs typeface="Arial MT"/>
              </a:rPr>
              <a:t> </a:t>
            </a:r>
            <a:r>
              <a:rPr sz="1800" spc="-5" dirty="0">
                <a:latin typeface="Arial MT"/>
                <a:cs typeface="Arial MT"/>
              </a:rPr>
              <a:t>vented</a:t>
            </a:r>
            <a:r>
              <a:rPr sz="1800" spc="5" dirty="0">
                <a:latin typeface="Arial MT"/>
                <a:cs typeface="Arial MT"/>
              </a:rPr>
              <a:t> </a:t>
            </a:r>
            <a:r>
              <a:rPr sz="1800" spc="-5" dirty="0">
                <a:latin typeface="Arial MT"/>
                <a:cs typeface="Arial MT"/>
              </a:rPr>
              <a:t>chest</a:t>
            </a:r>
            <a:r>
              <a:rPr sz="1800" spc="5" dirty="0">
                <a:latin typeface="Arial MT"/>
                <a:cs typeface="Arial MT"/>
              </a:rPr>
              <a:t> </a:t>
            </a:r>
            <a:r>
              <a:rPr sz="1800" spc="-5" dirty="0">
                <a:latin typeface="Arial MT"/>
                <a:cs typeface="Arial MT"/>
              </a:rPr>
              <a:t>seal</a:t>
            </a:r>
            <a:r>
              <a:rPr sz="1800" dirty="0">
                <a:latin typeface="Arial MT"/>
                <a:cs typeface="Arial MT"/>
              </a:rPr>
              <a:t> </a:t>
            </a:r>
            <a:r>
              <a:rPr sz="1800" spc="-5" dirty="0">
                <a:latin typeface="Arial MT"/>
                <a:cs typeface="Arial MT"/>
              </a:rPr>
              <a:t>is</a:t>
            </a:r>
            <a:r>
              <a:rPr sz="1800" spc="5" dirty="0">
                <a:latin typeface="Arial MT"/>
                <a:cs typeface="Arial MT"/>
              </a:rPr>
              <a:t> </a:t>
            </a:r>
            <a:r>
              <a:rPr sz="1800" b="1" u="heavy" dirty="0">
                <a:uFill>
                  <a:solidFill>
                    <a:srgbClr val="000000"/>
                  </a:solidFill>
                </a:uFill>
                <a:latin typeface="Arial"/>
                <a:cs typeface="Arial"/>
              </a:rPr>
              <a:t>not</a:t>
            </a:r>
            <a:r>
              <a:rPr sz="1800" b="1" spc="-15" dirty="0">
                <a:latin typeface="Arial"/>
                <a:cs typeface="Arial"/>
              </a:rPr>
              <a:t> </a:t>
            </a:r>
            <a:r>
              <a:rPr sz="1800" spc="-5" dirty="0">
                <a:latin typeface="Arial MT"/>
                <a:cs typeface="Arial MT"/>
              </a:rPr>
              <a:t>available,</a:t>
            </a:r>
            <a:r>
              <a:rPr sz="1800" spc="25" dirty="0">
                <a:latin typeface="Arial MT"/>
                <a:cs typeface="Arial MT"/>
              </a:rPr>
              <a:t> </a:t>
            </a:r>
            <a:r>
              <a:rPr sz="1800" dirty="0">
                <a:latin typeface="Arial MT"/>
                <a:cs typeface="Arial MT"/>
              </a:rPr>
              <a:t>USE </a:t>
            </a:r>
            <a:r>
              <a:rPr sz="1800" spc="-5" dirty="0">
                <a:latin typeface="Arial MT"/>
                <a:cs typeface="Arial MT"/>
              </a:rPr>
              <a:t>a</a:t>
            </a:r>
            <a:r>
              <a:rPr sz="1800" dirty="0">
                <a:latin typeface="Arial MT"/>
                <a:cs typeface="Arial MT"/>
              </a:rPr>
              <a:t> </a:t>
            </a:r>
            <a:r>
              <a:rPr sz="1800" spc="-5" dirty="0">
                <a:latin typeface="Arial MT"/>
                <a:cs typeface="Arial MT"/>
              </a:rPr>
              <a:t>non-vented</a:t>
            </a:r>
            <a:r>
              <a:rPr sz="1800" spc="20" dirty="0">
                <a:latin typeface="Arial MT"/>
                <a:cs typeface="Arial MT"/>
              </a:rPr>
              <a:t> </a:t>
            </a:r>
            <a:r>
              <a:rPr sz="1800" spc="-5" dirty="0">
                <a:latin typeface="Arial MT"/>
                <a:cs typeface="Arial MT"/>
              </a:rPr>
              <a:t>chest</a:t>
            </a:r>
            <a:r>
              <a:rPr sz="1800" spc="5" dirty="0">
                <a:latin typeface="Arial MT"/>
                <a:cs typeface="Arial MT"/>
              </a:rPr>
              <a:t> </a:t>
            </a:r>
            <a:r>
              <a:rPr sz="1800" spc="-5" dirty="0">
                <a:latin typeface="Arial MT"/>
                <a:cs typeface="Arial MT"/>
              </a:rPr>
              <a:t>seal.</a:t>
            </a:r>
            <a:endParaRPr sz="1800">
              <a:latin typeface="Arial MT"/>
              <a:cs typeface="Arial MT"/>
            </a:endParaRPr>
          </a:p>
        </p:txBody>
      </p:sp>
      <p:pic>
        <p:nvPicPr>
          <p:cNvPr id="20" name="object 20"/>
          <p:cNvPicPr/>
          <p:nvPr/>
        </p:nvPicPr>
        <p:blipFill>
          <a:blip r:embed="rId6" cstate="print"/>
          <a:stretch>
            <a:fillRect/>
          </a:stretch>
        </p:blipFill>
        <p:spPr>
          <a:xfrm>
            <a:off x="858011" y="4975859"/>
            <a:ext cx="438912" cy="382523"/>
          </a:xfrm>
          <a:prstGeom prst="rect">
            <a:avLst/>
          </a:prstGeom>
        </p:spPr>
      </p:pic>
      <p:pic>
        <p:nvPicPr>
          <p:cNvPr id="21" name="object 21"/>
          <p:cNvPicPr/>
          <p:nvPr/>
        </p:nvPicPr>
        <p:blipFill>
          <a:blip r:embed="rId7" cstate="print"/>
          <a:stretch>
            <a:fillRect/>
          </a:stretch>
        </p:blipFill>
        <p:spPr>
          <a:xfrm>
            <a:off x="10251947" y="4139184"/>
            <a:ext cx="1740407" cy="1740407"/>
          </a:xfrm>
          <a:prstGeom prst="rect">
            <a:avLst/>
          </a:prstGeom>
        </p:spPr>
      </p:pic>
      <p:grpSp>
        <p:nvGrpSpPr>
          <p:cNvPr id="22" name="object 22"/>
          <p:cNvGrpSpPr/>
          <p:nvPr/>
        </p:nvGrpSpPr>
        <p:grpSpPr>
          <a:xfrm>
            <a:off x="419480" y="5822060"/>
            <a:ext cx="3370579" cy="639445"/>
            <a:chOff x="419480" y="5822060"/>
            <a:chExt cx="3370579" cy="639445"/>
          </a:xfrm>
        </p:grpSpPr>
        <p:sp>
          <p:nvSpPr>
            <p:cNvPr id="23" name="object 23"/>
            <p:cNvSpPr/>
            <p:nvPr/>
          </p:nvSpPr>
          <p:spPr>
            <a:xfrm>
              <a:off x="429005" y="5831585"/>
              <a:ext cx="3351529" cy="620395"/>
            </a:xfrm>
            <a:custGeom>
              <a:avLst/>
              <a:gdLst/>
              <a:ahLst/>
              <a:cxnLst/>
              <a:rect l="l" t="t" r="r" b="b"/>
              <a:pathLst>
                <a:path w="3351529" h="620395">
                  <a:moveTo>
                    <a:pt x="3280029" y="0"/>
                  </a:moveTo>
                  <a:lnTo>
                    <a:pt x="71208" y="0"/>
                  </a:lnTo>
                  <a:lnTo>
                    <a:pt x="43489" y="5595"/>
                  </a:lnTo>
                  <a:lnTo>
                    <a:pt x="20854" y="20854"/>
                  </a:lnTo>
                  <a:lnTo>
                    <a:pt x="5595" y="43489"/>
                  </a:lnTo>
                  <a:lnTo>
                    <a:pt x="0" y="71208"/>
                  </a:lnTo>
                  <a:lnTo>
                    <a:pt x="0" y="549059"/>
                  </a:lnTo>
                  <a:lnTo>
                    <a:pt x="5595" y="576778"/>
                  </a:lnTo>
                  <a:lnTo>
                    <a:pt x="20854" y="599413"/>
                  </a:lnTo>
                  <a:lnTo>
                    <a:pt x="43489" y="614672"/>
                  </a:lnTo>
                  <a:lnTo>
                    <a:pt x="71208" y="620267"/>
                  </a:lnTo>
                  <a:lnTo>
                    <a:pt x="3280029" y="620267"/>
                  </a:lnTo>
                  <a:lnTo>
                    <a:pt x="3307770" y="614672"/>
                  </a:lnTo>
                  <a:lnTo>
                    <a:pt x="3330416" y="599413"/>
                  </a:lnTo>
                  <a:lnTo>
                    <a:pt x="3345680" y="576778"/>
                  </a:lnTo>
                  <a:lnTo>
                    <a:pt x="3351276" y="549059"/>
                  </a:lnTo>
                  <a:lnTo>
                    <a:pt x="3351276" y="71208"/>
                  </a:lnTo>
                  <a:lnTo>
                    <a:pt x="3345680" y="43489"/>
                  </a:lnTo>
                  <a:lnTo>
                    <a:pt x="3330416" y="20854"/>
                  </a:lnTo>
                  <a:lnTo>
                    <a:pt x="3307770" y="5595"/>
                  </a:lnTo>
                  <a:lnTo>
                    <a:pt x="3280029" y="0"/>
                  </a:lnTo>
                  <a:close/>
                </a:path>
              </a:pathLst>
            </a:custGeom>
            <a:solidFill>
              <a:srgbClr val="A0C1E7">
                <a:alpha val="74508"/>
              </a:srgbClr>
            </a:solidFill>
          </p:spPr>
          <p:txBody>
            <a:bodyPr wrap="square" lIns="0" tIns="0" rIns="0" bIns="0" rtlCol="0"/>
            <a:lstStyle/>
            <a:p>
              <a:endParaRPr/>
            </a:p>
          </p:txBody>
        </p:sp>
        <p:sp>
          <p:nvSpPr>
            <p:cNvPr id="24" name="object 24"/>
            <p:cNvSpPr/>
            <p:nvPr/>
          </p:nvSpPr>
          <p:spPr>
            <a:xfrm>
              <a:off x="429005" y="5831585"/>
              <a:ext cx="3351529" cy="620395"/>
            </a:xfrm>
            <a:custGeom>
              <a:avLst/>
              <a:gdLst/>
              <a:ahLst/>
              <a:cxnLst/>
              <a:rect l="l" t="t" r="r" b="b"/>
              <a:pathLst>
                <a:path w="3351529" h="620395">
                  <a:moveTo>
                    <a:pt x="0" y="71208"/>
                  </a:moveTo>
                  <a:lnTo>
                    <a:pt x="5595" y="43489"/>
                  </a:lnTo>
                  <a:lnTo>
                    <a:pt x="20854" y="20854"/>
                  </a:lnTo>
                  <a:lnTo>
                    <a:pt x="43489" y="5595"/>
                  </a:lnTo>
                  <a:lnTo>
                    <a:pt x="71208" y="0"/>
                  </a:lnTo>
                  <a:lnTo>
                    <a:pt x="3280029" y="0"/>
                  </a:lnTo>
                  <a:lnTo>
                    <a:pt x="3307770" y="5595"/>
                  </a:lnTo>
                  <a:lnTo>
                    <a:pt x="3330416" y="20854"/>
                  </a:lnTo>
                  <a:lnTo>
                    <a:pt x="3345680" y="43489"/>
                  </a:lnTo>
                  <a:lnTo>
                    <a:pt x="3351276" y="71208"/>
                  </a:lnTo>
                  <a:lnTo>
                    <a:pt x="3351276" y="549059"/>
                  </a:lnTo>
                  <a:lnTo>
                    <a:pt x="3345680" y="576778"/>
                  </a:lnTo>
                  <a:lnTo>
                    <a:pt x="3330416" y="599413"/>
                  </a:lnTo>
                  <a:lnTo>
                    <a:pt x="3307770" y="614672"/>
                  </a:lnTo>
                  <a:lnTo>
                    <a:pt x="3280029" y="620267"/>
                  </a:lnTo>
                  <a:lnTo>
                    <a:pt x="71208" y="620267"/>
                  </a:lnTo>
                  <a:lnTo>
                    <a:pt x="43489" y="614672"/>
                  </a:lnTo>
                  <a:lnTo>
                    <a:pt x="20854" y="599413"/>
                  </a:lnTo>
                  <a:lnTo>
                    <a:pt x="5595" y="576778"/>
                  </a:lnTo>
                  <a:lnTo>
                    <a:pt x="0" y="549059"/>
                  </a:lnTo>
                  <a:lnTo>
                    <a:pt x="0" y="71208"/>
                  </a:lnTo>
                  <a:close/>
                </a:path>
              </a:pathLst>
            </a:custGeom>
            <a:ln w="19049">
              <a:solidFill>
                <a:srgbClr val="A0C1E7"/>
              </a:solidFill>
            </a:ln>
          </p:spPr>
          <p:txBody>
            <a:bodyPr wrap="square" lIns="0" tIns="0" rIns="0" bIns="0" rtlCol="0"/>
            <a:lstStyle/>
            <a:p>
              <a:endParaRPr/>
            </a:p>
          </p:txBody>
        </p:sp>
      </p:grpSp>
      <p:grpSp>
        <p:nvGrpSpPr>
          <p:cNvPr id="25" name="object 25"/>
          <p:cNvGrpSpPr/>
          <p:nvPr/>
        </p:nvGrpSpPr>
        <p:grpSpPr>
          <a:xfrm>
            <a:off x="434340" y="5750052"/>
            <a:ext cx="1013460" cy="962025"/>
            <a:chOff x="434340" y="5750052"/>
            <a:chExt cx="1013460" cy="962025"/>
          </a:xfrm>
        </p:grpSpPr>
        <p:pic>
          <p:nvPicPr>
            <p:cNvPr id="26" name="object 26"/>
            <p:cNvPicPr/>
            <p:nvPr/>
          </p:nvPicPr>
          <p:blipFill>
            <a:blip r:embed="rId8" cstate="print"/>
            <a:stretch>
              <a:fillRect/>
            </a:stretch>
          </p:blipFill>
          <p:spPr>
            <a:xfrm>
              <a:off x="434340" y="5750052"/>
              <a:ext cx="1013320" cy="961783"/>
            </a:xfrm>
            <a:prstGeom prst="rect">
              <a:avLst/>
            </a:prstGeom>
          </p:spPr>
        </p:pic>
        <p:pic>
          <p:nvPicPr>
            <p:cNvPr id="27" name="object 27"/>
            <p:cNvPicPr/>
            <p:nvPr/>
          </p:nvPicPr>
          <p:blipFill>
            <a:blip r:embed="rId9" cstate="print"/>
            <a:stretch>
              <a:fillRect/>
            </a:stretch>
          </p:blipFill>
          <p:spPr>
            <a:xfrm>
              <a:off x="629412" y="5945124"/>
              <a:ext cx="443484" cy="391667"/>
            </a:xfrm>
            <a:prstGeom prst="rect">
              <a:avLst/>
            </a:prstGeom>
          </p:spPr>
        </p:pic>
      </p:grpSp>
      <p:sp>
        <p:nvSpPr>
          <p:cNvPr id="28" name="object 28"/>
          <p:cNvSpPr txBox="1"/>
          <p:nvPr/>
        </p:nvSpPr>
        <p:spPr>
          <a:xfrm>
            <a:off x="1168704" y="5997039"/>
            <a:ext cx="2339340" cy="252095"/>
          </a:xfrm>
          <a:prstGeom prst="rect">
            <a:avLst/>
          </a:prstGeom>
        </p:spPr>
        <p:txBody>
          <a:bodyPr vert="horz" wrap="square" lIns="0" tIns="0" rIns="0" bIns="0" rtlCol="0">
            <a:spAutoFit/>
          </a:bodyPr>
          <a:lstStyle/>
          <a:p>
            <a:pPr marL="12700">
              <a:lnSpc>
                <a:spcPts val="1864"/>
              </a:lnSpc>
            </a:pPr>
            <a:r>
              <a:rPr sz="1600" b="1" spc="-15" dirty="0">
                <a:latin typeface="Arial"/>
                <a:cs typeface="Arial"/>
              </a:rPr>
              <a:t>Level</a:t>
            </a:r>
            <a:r>
              <a:rPr sz="1600" b="1" spc="30" dirty="0">
                <a:latin typeface="Arial"/>
                <a:cs typeface="Arial"/>
              </a:rPr>
              <a:t> </a:t>
            </a:r>
            <a:r>
              <a:rPr sz="1600" b="1" spc="-5" dirty="0">
                <a:latin typeface="Arial"/>
                <a:cs typeface="Arial"/>
              </a:rPr>
              <a:t>of</a:t>
            </a:r>
            <a:r>
              <a:rPr sz="1600" b="1" spc="5" dirty="0">
                <a:latin typeface="Arial"/>
                <a:cs typeface="Arial"/>
              </a:rPr>
              <a:t> </a:t>
            </a:r>
            <a:r>
              <a:rPr sz="1600" b="1" spc="-10" dirty="0">
                <a:latin typeface="Arial"/>
                <a:cs typeface="Arial"/>
              </a:rPr>
              <a:t>Evidence:</a:t>
            </a:r>
            <a:r>
              <a:rPr sz="1600" b="1" spc="35" dirty="0">
                <a:latin typeface="Arial"/>
                <a:cs typeface="Arial"/>
              </a:rPr>
              <a:t> </a:t>
            </a:r>
            <a:r>
              <a:rPr sz="1600" spc="-5" dirty="0">
                <a:latin typeface="Arial MT"/>
                <a:cs typeface="Arial MT"/>
              </a:rPr>
              <a:t>C-LD</a:t>
            </a:r>
            <a:endParaRPr sz="1600">
              <a:latin typeface="Arial MT"/>
              <a:cs typeface="Arial MT"/>
            </a:endParaRPr>
          </a:p>
        </p:txBody>
      </p:sp>
      <p:sp>
        <p:nvSpPr>
          <p:cNvPr id="29" name="object 29"/>
          <p:cNvSpPr txBox="1"/>
          <p:nvPr/>
        </p:nvSpPr>
        <p:spPr>
          <a:xfrm>
            <a:off x="5990971" y="5995126"/>
            <a:ext cx="34226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FFFFFF"/>
                </a:solidFill>
                <a:latin typeface="Arial Black"/>
                <a:cs typeface="Arial Black"/>
              </a:rPr>
              <a:t>R</a:t>
            </a:r>
            <a:endParaRPr sz="3200">
              <a:latin typeface="Arial Black"/>
              <a:cs typeface="Arial Black"/>
            </a:endParaRPr>
          </a:p>
        </p:txBody>
      </p:sp>
      <p:sp>
        <p:nvSpPr>
          <p:cNvPr id="30" name="object 30"/>
          <p:cNvSpPr txBox="1"/>
          <p:nvPr/>
        </p:nvSpPr>
        <p:spPr>
          <a:xfrm>
            <a:off x="4838191" y="6008507"/>
            <a:ext cx="862330"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M</a:t>
            </a:r>
            <a:r>
              <a:rPr sz="3200" spc="-95" dirty="0">
                <a:solidFill>
                  <a:srgbClr val="2D3334"/>
                </a:solidFill>
                <a:latin typeface="Arial Black"/>
                <a:cs typeface="Arial Black"/>
              </a:rPr>
              <a:t> </a:t>
            </a:r>
            <a:r>
              <a:rPr sz="3200" spc="5" dirty="0">
                <a:solidFill>
                  <a:srgbClr val="2D3334"/>
                </a:solidFill>
                <a:latin typeface="Arial Black"/>
                <a:cs typeface="Arial Black"/>
              </a:rPr>
              <a:t>A</a:t>
            </a:r>
            <a:endParaRPr sz="3200">
              <a:latin typeface="Arial Black"/>
              <a:cs typeface="Arial Black"/>
            </a:endParaRPr>
          </a:p>
        </p:txBody>
      </p:sp>
      <p:sp>
        <p:nvSpPr>
          <p:cNvPr id="31" name="object 31"/>
          <p:cNvSpPr txBox="1"/>
          <p:nvPr/>
        </p:nvSpPr>
        <p:spPr>
          <a:xfrm>
            <a:off x="6642354" y="6008507"/>
            <a:ext cx="817244"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C</a:t>
            </a:r>
            <a:r>
              <a:rPr sz="3200" spc="-95" dirty="0">
                <a:solidFill>
                  <a:srgbClr val="2D3334"/>
                </a:solidFill>
                <a:latin typeface="Arial Black"/>
                <a:cs typeface="Arial Black"/>
              </a:rPr>
              <a:t> </a:t>
            </a:r>
            <a:r>
              <a:rPr sz="3200" spc="5" dirty="0">
                <a:solidFill>
                  <a:srgbClr val="2D3334"/>
                </a:solidFill>
                <a:latin typeface="Arial Black"/>
                <a:cs typeface="Arial Black"/>
              </a:rPr>
              <a:t>H</a:t>
            </a:r>
            <a:endParaRPr sz="3200">
              <a:latin typeface="Arial Black"/>
              <a:cs typeface="Arial Black"/>
            </a:endParaRPr>
          </a:p>
        </p:txBody>
      </p:sp>
      <p:sp>
        <p:nvSpPr>
          <p:cNvPr id="32" name="object 32"/>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33" name="object 3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12</a:t>
            </a:fld>
            <a:endParaRPr spc="-5" dirty="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a:spLocks noGrp="1"/>
          </p:cNvSpPr>
          <p:nvPr>
            <p:ph type="title"/>
          </p:nvPr>
        </p:nvSpPr>
        <p:spPr>
          <a:xfrm>
            <a:off x="1370838" y="822321"/>
            <a:ext cx="9839325" cy="1139825"/>
          </a:xfrm>
          <a:prstGeom prst="rect">
            <a:avLst/>
          </a:prstGeom>
        </p:spPr>
        <p:txBody>
          <a:bodyPr vert="horz" wrap="square" lIns="0" tIns="90805" rIns="0" bIns="0" rtlCol="0">
            <a:spAutoFit/>
          </a:bodyPr>
          <a:lstStyle/>
          <a:p>
            <a:pPr marL="330835">
              <a:lnSpc>
                <a:spcPct val="100000"/>
              </a:lnSpc>
              <a:spcBef>
                <a:spcPts val="715"/>
              </a:spcBef>
            </a:pPr>
            <a:r>
              <a:rPr dirty="0"/>
              <a:t>APPLYING</a:t>
            </a:r>
            <a:r>
              <a:rPr spc="-20" dirty="0"/>
              <a:t> </a:t>
            </a:r>
            <a:r>
              <a:rPr spc="-5" dirty="0"/>
              <a:t>&amp;</a:t>
            </a:r>
            <a:r>
              <a:rPr spc="-15" dirty="0"/>
              <a:t> </a:t>
            </a:r>
            <a:r>
              <a:rPr dirty="0"/>
              <a:t>MANAGING</a:t>
            </a:r>
            <a:r>
              <a:rPr spc="-15" dirty="0"/>
              <a:t> </a:t>
            </a:r>
            <a:r>
              <a:rPr dirty="0"/>
              <a:t>CHEST</a:t>
            </a:r>
            <a:r>
              <a:rPr spc="-15" dirty="0"/>
              <a:t> </a:t>
            </a:r>
            <a:r>
              <a:rPr spc="-5" dirty="0"/>
              <a:t>SEALS</a:t>
            </a:r>
          </a:p>
          <a:p>
            <a:pPr marL="12700">
              <a:lnSpc>
                <a:spcPct val="100000"/>
              </a:lnSpc>
              <a:spcBef>
                <a:spcPts val="480"/>
              </a:spcBef>
            </a:pPr>
            <a:r>
              <a:rPr sz="2800" b="0" spc="-5" dirty="0">
                <a:latin typeface="Arial MT"/>
                <a:cs typeface="Arial MT"/>
              </a:rPr>
              <a:t>Chest</a:t>
            </a:r>
            <a:r>
              <a:rPr sz="2800" b="0" dirty="0">
                <a:latin typeface="Arial MT"/>
                <a:cs typeface="Arial MT"/>
              </a:rPr>
              <a:t> </a:t>
            </a:r>
            <a:r>
              <a:rPr sz="2800" b="0" spc="-5" dirty="0">
                <a:latin typeface="Arial MT"/>
                <a:cs typeface="Arial MT"/>
              </a:rPr>
              <a:t>seals</a:t>
            </a:r>
            <a:r>
              <a:rPr sz="2800" b="0" spc="5" dirty="0">
                <a:latin typeface="Arial MT"/>
                <a:cs typeface="Arial MT"/>
              </a:rPr>
              <a:t> </a:t>
            </a:r>
            <a:r>
              <a:rPr sz="2800" b="0" spc="-5" dirty="0">
                <a:latin typeface="Arial MT"/>
                <a:cs typeface="Arial MT"/>
              </a:rPr>
              <a:t>are</a:t>
            </a:r>
            <a:r>
              <a:rPr sz="2800" b="0" spc="25" dirty="0">
                <a:latin typeface="Arial MT"/>
                <a:cs typeface="Arial MT"/>
              </a:rPr>
              <a:t> </a:t>
            </a:r>
            <a:r>
              <a:rPr sz="2800" b="0" spc="-5" dirty="0">
                <a:latin typeface="Arial MT"/>
                <a:cs typeface="Arial MT"/>
              </a:rPr>
              <a:t>for</a:t>
            </a:r>
            <a:r>
              <a:rPr sz="2800" b="0" spc="30" dirty="0">
                <a:latin typeface="Arial MT"/>
                <a:cs typeface="Arial MT"/>
              </a:rPr>
              <a:t> </a:t>
            </a:r>
            <a:r>
              <a:rPr sz="2800" spc="-5" dirty="0">
                <a:solidFill>
                  <a:srgbClr val="BB8542"/>
                </a:solidFill>
              </a:rPr>
              <a:t>treating</a:t>
            </a:r>
            <a:r>
              <a:rPr sz="2800" spc="20" dirty="0">
                <a:solidFill>
                  <a:srgbClr val="BB8542"/>
                </a:solidFill>
              </a:rPr>
              <a:t> </a:t>
            </a:r>
            <a:r>
              <a:rPr sz="2800" spc="-5" dirty="0">
                <a:solidFill>
                  <a:srgbClr val="BB8542"/>
                </a:solidFill>
              </a:rPr>
              <a:t>penetrating</a:t>
            </a:r>
            <a:r>
              <a:rPr sz="2800" spc="25" dirty="0">
                <a:solidFill>
                  <a:srgbClr val="BB8542"/>
                </a:solidFill>
              </a:rPr>
              <a:t> </a:t>
            </a:r>
            <a:r>
              <a:rPr sz="2800" spc="-10" dirty="0">
                <a:solidFill>
                  <a:srgbClr val="BB8542"/>
                </a:solidFill>
              </a:rPr>
              <a:t>wounds</a:t>
            </a:r>
            <a:r>
              <a:rPr sz="2800" spc="70" dirty="0">
                <a:solidFill>
                  <a:srgbClr val="BB8542"/>
                </a:solidFill>
              </a:rPr>
              <a:t> </a:t>
            </a:r>
            <a:r>
              <a:rPr sz="2800" b="0" spc="-5" dirty="0">
                <a:latin typeface="Arial MT"/>
                <a:cs typeface="Arial MT"/>
              </a:rPr>
              <a:t>to</a:t>
            </a:r>
            <a:r>
              <a:rPr sz="2800" b="0" spc="15" dirty="0">
                <a:latin typeface="Arial MT"/>
                <a:cs typeface="Arial MT"/>
              </a:rPr>
              <a:t> </a:t>
            </a:r>
            <a:r>
              <a:rPr sz="2800" b="0" spc="-5" dirty="0">
                <a:latin typeface="Arial MT"/>
                <a:cs typeface="Arial MT"/>
              </a:rPr>
              <a:t>the</a:t>
            </a:r>
            <a:r>
              <a:rPr sz="2800" b="0" spc="10" dirty="0">
                <a:latin typeface="Arial MT"/>
                <a:cs typeface="Arial MT"/>
              </a:rPr>
              <a:t> </a:t>
            </a:r>
            <a:r>
              <a:rPr sz="2800" b="0" dirty="0">
                <a:latin typeface="Arial MT"/>
                <a:cs typeface="Arial MT"/>
              </a:rPr>
              <a:t>chest</a:t>
            </a:r>
            <a:endParaRPr sz="2800">
              <a:latin typeface="Arial MT"/>
              <a:cs typeface="Arial MT"/>
            </a:endParaRPr>
          </a:p>
        </p:txBody>
      </p:sp>
      <p:sp>
        <p:nvSpPr>
          <p:cNvPr id="5" name="object 5"/>
          <p:cNvSpPr/>
          <p:nvPr/>
        </p:nvSpPr>
        <p:spPr>
          <a:xfrm>
            <a:off x="5931408" y="6033515"/>
            <a:ext cx="719455" cy="719455"/>
          </a:xfrm>
          <a:custGeom>
            <a:avLst/>
            <a:gdLst/>
            <a:ahLst/>
            <a:cxnLst/>
            <a:rect l="l" t="t" r="r" b="b"/>
            <a:pathLst>
              <a:path w="719454" h="719454">
                <a:moveTo>
                  <a:pt x="359663" y="0"/>
                </a:moveTo>
                <a:lnTo>
                  <a:pt x="310861" y="3283"/>
                </a:lnTo>
                <a:lnTo>
                  <a:pt x="264054" y="12847"/>
                </a:lnTo>
                <a:lnTo>
                  <a:pt x="219670" y="28263"/>
                </a:lnTo>
                <a:lnTo>
                  <a:pt x="178138" y="49103"/>
                </a:lnTo>
                <a:lnTo>
                  <a:pt x="139887" y="74939"/>
                </a:lnTo>
                <a:lnTo>
                  <a:pt x="105346" y="105341"/>
                </a:lnTo>
                <a:lnTo>
                  <a:pt x="74943" y="139882"/>
                </a:lnTo>
                <a:lnTo>
                  <a:pt x="49106" y="178133"/>
                </a:lnTo>
                <a:lnTo>
                  <a:pt x="28265" y="219664"/>
                </a:lnTo>
                <a:lnTo>
                  <a:pt x="12848" y="264049"/>
                </a:lnTo>
                <a:lnTo>
                  <a:pt x="3283" y="310858"/>
                </a:lnTo>
                <a:lnTo>
                  <a:pt x="0" y="359664"/>
                </a:lnTo>
                <a:lnTo>
                  <a:pt x="3283" y="408469"/>
                </a:lnTo>
                <a:lnTo>
                  <a:pt x="12848" y="455278"/>
                </a:lnTo>
                <a:lnTo>
                  <a:pt x="28265" y="499663"/>
                </a:lnTo>
                <a:lnTo>
                  <a:pt x="49106" y="541194"/>
                </a:lnTo>
                <a:lnTo>
                  <a:pt x="74943" y="579445"/>
                </a:lnTo>
                <a:lnTo>
                  <a:pt x="105346" y="613986"/>
                </a:lnTo>
                <a:lnTo>
                  <a:pt x="139887" y="644388"/>
                </a:lnTo>
                <a:lnTo>
                  <a:pt x="178138" y="670224"/>
                </a:lnTo>
                <a:lnTo>
                  <a:pt x="219670" y="691064"/>
                </a:lnTo>
                <a:lnTo>
                  <a:pt x="264054" y="706480"/>
                </a:lnTo>
                <a:lnTo>
                  <a:pt x="310861" y="716044"/>
                </a:lnTo>
                <a:lnTo>
                  <a:pt x="359663" y="719328"/>
                </a:lnTo>
                <a:lnTo>
                  <a:pt x="408466" y="716044"/>
                </a:lnTo>
                <a:lnTo>
                  <a:pt x="455273" y="706480"/>
                </a:lnTo>
                <a:lnTo>
                  <a:pt x="499657" y="691064"/>
                </a:lnTo>
                <a:lnTo>
                  <a:pt x="541189" y="670224"/>
                </a:lnTo>
                <a:lnTo>
                  <a:pt x="579440" y="644388"/>
                </a:lnTo>
                <a:lnTo>
                  <a:pt x="613981" y="613986"/>
                </a:lnTo>
                <a:lnTo>
                  <a:pt x="644384" y="579445"/>
                </a:lnTo>
                <a:lnTo>
                  <a:pt x="670221" y="541194"/>
                </a:lnTo>
                <a:lnTo>
                  <a:pt x="691062" y="499663"/>
                </a:lnTo>
                <a:lnTo>
                  <a:pt x="706479" y="455278"/>
                </a:lnTo>
                <a:lnTo>
                  <a:pt x="716044" y="408469"/>
                </a:lnTo>
                <a:lnTo>
                  <a:pt x="719327" y="359664"/>
                </a:lnTo>
                <a:lnTo>
                  <a:pt x="716044" y="310858"/>
                </a:lnTo>
                <a:lnTo>
                  <a:pt x="706479" y="264049"/>
                </a:lnTo>
                <a:lnTo>
                  <a:pt x="691062" y="219664"/>
                </a:lnTo>
                <a:lnTo>
                  <a:pt x="670221" y="178133"/>
                </a:lnTo>
                <a:lnTo>
                  <a:pt x="644384" y="139882"/>
                </a:lnTo>
                <a:lnTo>
                  <a:pt x="613981" y="105341"/>
                </a:lnTo>
                <a:lnTo>
                  <a:pt x="579440" y="74939"/>
                </a:lnTo>
                <a:lnTo>
                  <a:pt x="541189" y="49103"/>
                </a:lnTo>
                <a:lnTo>
                  <a:pt x="499657" y="28263"/>
                </a:lnTo>
                <a:lnTo>
                  <a:pt x="455273" y="12847"/>
                </a:lnTo>
                <a:lnTo>
                  <a:pt x="408466" y="3283"/>
                </a:lnTo>
                <a:lnTo>
                  <a:pt x="359663" y="0"/>
                </a:lnTo>
                <a:close/>
              </a:path>
            </a:pathLst>
          </a:custGeom>
          <a:solidFill>
            <a:srgbClr val="798667"/>
          </a:solidFill>
        </p:spPr>
        <p:txBody>
          <a:bodyPr wrap="square" lIns="0" tIns="0" rIns="0" bIns="0" rtlCol="0"/>
          <a:lstStyle/>
          <a:p>
            <a:endParaRPr/>
          </a:p>
        </p:txBody>
      </p:sp>
      <p:graphicFrame>
        <p:nvGraphicFramePr>
          <p:cNvPr id="6" name="object 6"/>
          <p:cNvGraphicFramePr>
            <a:graphicFrameLocks noGrp="1"/>
          </p:cNvGraphicFramePr>
          <p:nvPr/>
        </p:nvGraphicFramePr>
        <p:xfrm>
          <a:off x="679450" y="2100579"/>
          <a:ext cx="10996930" cy="3716349"/>
        </p:xfrm>
        <a:graphic>
          <a:graphicData uri="http://schemas.openxmlformats.org/drawingml/2006/table">
            <a:tbl>
              <a:tblPr firstRow="1" bandRow="1">
                <a:tableStyleId>{2D5ABB26-0587-4C30-8999-92F81FD0307C}</a:tableStyleId>
              </a:tblPr>
              <a:tblGrid>
                <a:gridCol w="5498465">
                  <a:extLst>
                    <a:ext uri="{9D8B030D-6E8A-4147-A177-3AD203B41FA5}">
                      <a16:colId xmlns:a16="http://schemas.microsoft.com/office/drawing/2014/main" val="20000"/>
                    </a:ext>
                  </a:extLst>
                </a:gridCol>
                <a:gridCol w="5498465">
                  <a:extLst>
                    <a:ext uri="{9D8B030D-6E8A-4147-A177-3AD203B41FA5}">
                      <a16:colId xmlns:a16="http://schemas.microsoft.com/office/drawing/2014/main" val="20001"/>
                    </a:ext>
                  </a:extLst>
                </a:gridCol>
              </a:tblGrid>
              <a:tr h="564007">
                <a:tc>
                  <a:txBody>
                    <a:bodyPr/>
                    <a:lstStyle/>
                    <a:p>
                      <a:pPr marL="1270" algn="ctr">
                        <a:lnSpc>
                          <a:spcPct val="100000"/>
                        </a:lnSpc>
                        <a:spcBef>
                          <a:spcPts val="725"/>
                        </a:spcBef>
                      </a:pPr>
                      <a:r>
                        <a:rPr sz="2400" b="1" dirty="0">
                          <a:latin typeface="Arial"/>
                          <a:cs typeface="Arial"/>
                        </a:rPr>
                        <a:t>Application</a:t>
                      </a:r>
                      <a:r>
                        <a:rPr sz="2400" b="1" spc="-40" dirty="0">
                          <a:latin typeface="Arial"/>
                          <a:cs typeface="Arial"/>
                        </a:rPr>
                        <a:t> </a:t>
                      </a:r>
                      <a:r>
                        <a:rPr sz="2400" b="1" dirty="0">
                          <a:latin typeface="Arial"/>
                          <a:cs typeface="Arial"/>
                        </a:rPr>
                        <a:t>of</a:t>
                      </a:r>
                      <a:r>
                        <a:rPr sz="2400" b="1" spc="-35" dirty="0">
                          <a:latin typeface="Arial"/>
                          <a:cs typeface="Arial"/>
                        </a:rPr>
                        <a:t> </a:t>
                      </a:r>
                      <a:r>
                        <a:rPr sz="2400" b="1" spc="-5" dirty="0">
                          <a:latin typeface="Arial"/>
                          <a:cs typeface="Arial"/>
                        </a:rPr>
                        <a:t>Chest</a:t>
                      </a:r>
                      <a:r>
                        <a:rPr sz="2400" b="1" dirty="0">
                          <a:latin typeface="Arial"/>
                          <a:cs typeface="Arial"/>
                        </a:rPr>
                        <a:t> </a:t>
                      </a:r>
                      <a:r>
                        <a:rPr sz="2400" b="1" spc="-5" dirty="0">
                          <a:latin typeface="Arial"/>
                          <a:cs typeface="Arial"/>
                        </a:rPr>
                        <a:t>Seals</a:t>
                      </a:r>
                      <a:endParaRPr sz="2400">
                        <a:latin typeface="Arial"/>
                        <a:cs typeface="Arial"/>
                      </a:endParaRPr>
                    </a:p>
                  </a:txBody>
                  <a:tcPr marL="0" marR="0" marT="920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725"/>
                        </a:spcBef>
                      </a:pPr>
                      <a:r>
                        <a:rPr sz="2400" b="1" spc="-5" dirty="0">
                          <a:latin typeface="Arial"/>
                          <a:cs typeface="Arial"/>
                        </a:rPr>
                        <a:t>Management </a:t>
                      </a:r>
                      <a:r>
                        <a:rPr sz="2400" b="1" dirty="0">
                          <a:latin typeface="Arial"/>
                          <a:cs typeface="Arial"/>
                        </a:rPr>
                        <a:t>of</a:t>
                      </a:r>
                      <a:r>
                        <a:rPr sz="2400" b="1" spc="-20" dirty="0">
                          <a:latin typeface="Arial"/>
                          <a:cs typeface="Arial"/>
                        </a:rPr>
                        <a:t> </a:t>
                      </a:r>
                      <a:r>
                        <a:rPr sz="2400" b="1" spc="-5" dirty="0">
                          <a:latin typeface="Arial"/>
                          <a:cs typeface="Arial"/>
                        </a:rPr>
                        <a:t>Chest</a:t>
                      </a:r>
                      <a:r>
                        <a:rPr sz="2400" b="1" dirty="0">
                          <a:latin typeface="Arial"/>
                          <a:cs typeface="Arial"/>
                        </a:rPr>
                        <a:t> </a:t>
                      </a:r>
                      <a:r>
                        <a:rPr sz="2400" b="1" spc="-5" dirty="0">
                          <a:latin typeface="Arial"/>
                          <a:cs typeface="Arial"/>
                        </a:rPr>
                        <a:t>Seals</a:t>
                      </a:r>
                      <a:endParaRPr sz="2400">
                        <a:latin typeface="Arial"/>
                        <a:cs typeface="Arial"/>
                      </a:endParaRPr>
                    </a:p>
                  </a:txBody>
                  <a:tcPr marL="0" marR="0" marT="920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788035">
                <a:tc>
                  <a:txBody>
                    <a:bodyPr/>
                    <a:lstStyle/>
                    <a:p>
                      <a:pPr marL="377825" marR="217804" indent="-287020">
                        <a:lnSpc>
                          <a:spcPct val="100000"/>
                        </a:lnSpc>
                        <a:spcBef>
                          <a:spcPts val="650"/>
                        </a:spcBef>
                        <a:buChar char="•"/>
                        <a:tabLst>
                          <a:tab pos="377825" algn="l"/>
                          <a:tab pos="378460" algn="l"/>
                        </a:tabLst>
                      </a:pPr>
                      <a:r>
                        <a:rPr sz="2000" dirty="0">
                          <a:latin typeface="Arial MT"/>
                          <a:cs typeface="Arial MT"/>
                        </a:rPr>
                        <a:t>Place</a:t>
                      </a:r>
                      <a:r>
                        <a:rPr sz="2000" spc="-5" dirty="0">
                          <a:latin typeface="Arial MT"/>
                          <a:cs typeface="Arial MT"/>
                        </a:rPr>
                        <a:t> </a:t>
                      </a:r>
                      <a:r>
                        <a:rPr sz="2000" dirty="0">
                          <a:latin typeface="Arial MT"/>
                          <a:cs typeface="Arial MT"/>
                        </a:rPr>
                        <a:t>gloved</a:t>
                      </a:r>
                      <a:r>
                        <a:rPr sz="2000" spc="-25" dirty="0">
                          <a:latin typeface="Arial MT"/>
                          <a:cs typeface="Arial MT"/>
                        </a:rPr>
                        <a:t> </a:t>
                      </a:r>
                      <a:r>
                        <a:rPr sz="2000" dirty="0">
                          <a:latin typeface="Arial MT"/>
                          <a:cs typeface="Arial MT"/>
                        </a:rPr>
                        <a:t>hand</a:t>
                      </a:r>
                      <a:r>
                        <a:rPr sz="2000" spc="-20" dirty="0">
                          <a:latin typeface="Arial MT"/>
                          <a:cs typeface="Arial MT"/>
                        </a:rPr>
                        <a:t> </a:t>
                      </a:r>
                      <a:r>
                        <a:rPr sz="2000" dirty="0">
                          <a:latin typeface="Arial MT"/>
                          <a:cs typeface="Arial MT"/>
                        </a:rPr>
                        <a:t>or</a:t>
                      </a:r>
                      <a:r>
                        <a:rPr sz="2000" spc="-30" dirty="0">
                          <a:latin typeface="Arial MT"/>
                          <a:cs typeface="Arial MT"/>
                        </a:rPr>
                        <a:t> </a:t>
                      </a:r>
                      <a:r>
                        <a:rPr sz="2000" dirty="0">
                          <a:latin typeface="Arial MT"/>
                          <a:cs typeface="Arial MT"/>
                        </a:rPr>
                        <a:t>back</a:t>
                      </a:r>
                      <a:r>
                        <a:rPr sz="2000" spc="-30" dirty="0">
                          <a:latin typeface="Arial MT"/>
                          <a:cs typeface="Arial MT"/>
                        </a:rPr>
                        <a:t> </a:t>
                      </a:r>
                      <a:r>
                        <a:rPr sz="2000" dirty="0">
                          <a:latin typeface="Arial MT"/>
                          <a:cs typeface="Arial MT"/>
                        </a:rPr>
                        <a:t>of</a:t>
                      </a:r>
                      <a:r>
                        <a:rPr sz="2000" spc="-10" dirty="0">
                          <a:latin typeface="Arial MT"/>
                          <a:cs typeface="Arial MT"/>
                        </a:rPr>
                        <a:t> </a:t>
                      </a:r>
                      <a:r>
                        <a:rPr sz="2000" dirty="0">
                          <a:latin typeface="Arial MT"/>
                          <a:cs typeface="Arial MT"/>
                        </a:rPr>
                        <a:t>hand</a:t>
                      </a:r>
                      <a:r>
                        <a:rPr sz="2000" spc="-30" dirty="0">
                          <a:latin typeface="Arial MT"/>
                          <a:cs typeface="Arial MT"/>
                        </a:rPr>
                        <a:t> </a:t>
                      </a:r>
                      <a:r>
                        <a:rPr sz="2000" dirty="0">
                          <a:latin typeface="Arial MT"/>
                          <a:cs typeface="Arial MT"/>
                        </a:rPr>
                        <a:t>over</a:t>
                      </a:r>
                      <a:r>
                        <a:rPr sz="2000" spc="-20" dirty="0">
                          <a:latin typeface="Arial MT"/>
                          <a:cs typeface="Arial MT"/>
                        </a:rPr>
                        <a:t> </a:t>
                      </a:r>
                      <a:r>
                        <a:rPr sz="2000" dirty="0">
                          <a:latin typeface="Arial MT"/>
                          <a:cs typeface="Arial MT"/>
                        </a:rPr>
                        <a:t>the </a:t>
                      </a:r>
                      <a:r>
                        <a:rPr sz="2000" spc="-540" dirty="0">
                          <a:latin typeface="Arial MT"/>
                          <a:cs typeface="Arial MT"/>
                        </a:rPr>
                        <a:t> </a:t>
                      </a:r>
                      <a:r>
                        <a:rPr sz="2000" spc="-5" dirty="0">
                          <a:latin typeface="Arial MT"/>
                          <a:cs typeface="Arial MT"/>
                        </a:rPr>
                        <a:t>casualty’s</a:t>
                      </a:r>
                      <a:r>
                        <a:rPr sz="2000" spc="-30" dirty="0">
                          <a:latin typeface="Arial MT"/>
                          <a:cs typeface="Arial MT"/>
                        </a:rPr>
                        <a:t> </a:t>
                      </a:r>
                      <a:r>
                        <a:rPr sz="2000" spc="-5" dirty="0">
                          <a:latin typeface="Arial MT"/>
                          <a:cs typeface="Arial MT"/>
                        </a:rPr>
                        <a:t>wound</a:t>
                      </a:r>
                      <a:endParaRPr sz="2000">
                        <a:latin typeface="Arial MT"/>
                        <a:cs typeface="Arial MT"/>
                      </a:endParaRPr>
                    </a:p>
                  </a:txBody>
                  <a:tcPr marL="0" marR="0" marT="825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EF2CC"/>
                    </a:solidFill>
                  </a:tcPr>
                </a:tc>
                <a:tc>
                  <a:txBody>
                    <a:bodyPr/>
                    <a:lstStyle/>
                    <a:p>
                      <a:pPr marL="378460" marR="283210" indent="-287020">
                        <a:lnSpc>
                          <a:spcPct val="100000"/>
                        </a:lnSpc>
                        <a:spcBef>
                          <a:spcPts val="650"/>
                        </a:spcBef>
                        <a:buChar char="•"/>
                        <a:tabLst>
                          <a:tab pos="378460" algn="l"/>
                          <a:tab pos="379095" algn="l"/>
                        </a:tabLst>
                      </a:pPr>
                      <a:r>
                        <a:rPr sz="2000" dirty="0">
                          <a:latin typeface="Arial MT"/>
                          <a:cs typeface="Arial MT"/>
                        </a:rPr>
                        <a:t>Edges of the chest seal must extend </a:t>
                      </a:r>
                      <a:r>
                        <a:rPr sz="2000" b="1" dirty="0">
                          <a:latin typeface="Arial"/>
                          <a:cs typeface="Arial"/>
                        </a:rPr>
                        <a:t>2 </a:t>
                      </a:r>
                      <a:r>
                        <a:rPr sz="2000" b="1" spc="5" dirty="0">
                          <a:latin typeface="Arial"/>
                          <a:cs typeface="Arial"/>
                        </a:rPr>
                        <a:t> </a:t>
                      </a:r>
                      <a:r>
                        <a:rPr sz="2000" b="1" dirty="0">
                          <a:latin typeface="Arial"/>
                          <a:cs typeface="Arial"/>
                        </a:rPr>
                        <a:t>INCHES</a:t>
                      </a:r>
                      <a:r>
                        <a:rPr sz="2000" b="1" spc="-20" dirty="0">
                          <a:latin typeface="Arial"/>
                          <a:cs typeface="Arial"/>
                        </a:rPr>
                        <a:t> </a:t>
                      </a:r>
                      <a:r>
                        <a:rPr sz="2000" b="1" dirty="0">
                          <a:latin typeface="Arial"/>
                          <a:cs typeface="Arial"/>
                        </a:rPr>
                        <a:t>BEYOND</a:t>
                      </a:r>
                      <a:r>
                        <a:rPr sz="2000" b="1" spc="5" dirty="0">
                          <a:latin typeface="Arial"/>
                          <a:cs typeface="Arial"/>
                        </a:rPr>
                        <a:t> </a:t>
                      </a:r>
                      <a:r>
                        <a:rPr sz="2000" dirty="0">
                          <a:latin typeface="Arial MT"/>
                          <a:cs typeface="Arial MT"/>
                        </a:rPr>
                        <a:t>the</a:t>
                      </a:r>
                      <a:r>
                        <a:rPr sz="2000" spc="-25" dirty="0">
                          <a:latin typeface="Arial MT"/>
                          <a:cs typeface="Arial MT"/>
                        </a:rPr>
                        <a:t> </a:t>
                      </a:r>
                      <a:r>
                        <a:rPr sz="2000" dirty="0">
                          <a:latin typeface="Arial MT"/>
                          <a:cs typeface="Arial MT"/>
                        </a:rPr>
                        <a:t>edges</a:t>
                      </a:r>
                      <a:r>
                        <a:rPr sz="2000" spc="-30" dirty="0">
                          <a:latin typeface="Arial MT"/>
                          <a:cs typeface="Arial MT"/>
                        </a:rPr>
                        <a:t> </a:t>
                      </a:r>
                      <a:r>
                        <a:rPr sz="2000" dirty="0">
                          <a:latin typeface="Arial MT"/>
                          <a:cs typeface="Arial MT"/>
                        </a:rPr>
                        <a:t>of</a:t>
                      </a:r>
                      <a:r>
                        <a:rPr sz="2000" spc="-25" dirty="0">
                          <a:latin typeface="Arial MT"/>
                          <a:cs typeface="Arial MT"/>
                        </a:rPr>
                        <a:t> </a:t>
                      </a:r>
                      <a:r>
                        <a:rPr sz="2000" dirty="0">
                          <a:latin typeface="Arial MT"/>
                          <a:cs typeface="Arial MT"/>
                        </a:rPr>
                        <a:t>the</a:t>
                      </a:r>
                      <a:r>
                        <a:rPr sz="2000" spc="-25" dirty="0">
                          <a:latin typeface="Arial MT"/>
                          <a:cs typeface="Arial MT"/>
                        </a:rPr>
                        <a:t> </a:t>
                      </a:r>
                      <a:r>
                        <a:rPr sz="2000" dirty="0">
                          <a:latin typeface="Arial MT"/>
                          <a:cs typeface="Arial MT"/>
                        </a:rPr>
                        <a:t>wound</a:t>
                      </a:r>
                      <a:endParaRPr sz="2000">
                        <a:latin typeface="Arial MT"/>
                        <a:cs typeface="Arial MT"/>
                      </a:endParaRPr>
                    </a:p>
                  </a:txBody>
                  <a:tcPr marL="0" marR="0" marT="8255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EF2CC"/>
                    </a:solidFill>
                  </a:tcPr>
                </a:tc>
                <a:extLst>
                  <a:ext uri="{0D108BD9-81ED-4DB2-BD59-A6C34878D82A}">
                    <a16:rowId xmlns:a16="http://schemas.microsoft.com/office/drawing/2014/main" val="10001"/>
                  </a:ext>
                </a:extLst>
              </a:tr>
              <a:tr h="1337690">
                <a:tc>
                  <a:txBody>
                    <a:bodyPr/>
                    <a:lstStyle/>
                    <a:p>
                      <a:pPr marL="377825" marR="697865" indent="-287020">
                        <a:lnSpc>
                          <a:spcPct val="100000"/>
                        </a:lnSpc>
                        <a:spcBef>
                          <a:spcPts val="415"/>
                        </a:spcBef>
                        <a:buChar char="•"/>
                        <a:tabLst>
                          <a:tab pos="377825" algn="l"/>
                          <a:tab pos="378460" algn="l"/>
                        </a:tabLst>
                      </a:pPr>
                      <a:r>
                        <a:rPr sz="2000" dirty="0">
                          <a:latin typeface="Arial MT"/>
                          <a:cs typeface="Arial MT"/>
                        </a:rPr>
                        <a:t>Use</a:t>
                      </a:r>
                      <a:r>
                        <a:rPr sz="2000" spc="-25" dirty="0">
                          <a:latin typeface="Arial MT"/>
                          <a:cs typeface="Arial MT"/>
                        </a:rPr>
                        <a:t> </a:t>
                      </a:r>
                      <a:r>
                        <a:rPr sz="2000" dirty="0">
                          <a:latin typeface="Arial MT"/>
                          <a:cs typeface="Arial MT"/>
                        </a:rPr>
                        <a:t>the</a:t>
                      </a:r>
                      <a:r>
                        <a:rPr sz="2000" spc="-20" dirty="0">
                          <a:latin typeface="Arial MT"/>
                          <a:cs typeface="Arial MT"/>
                        </a:rPr>
                        <a:t> </a:t>
                      </a:r>
                      <a:r>
                        <a:rPr sz="2000" spc="-5" dirty="0">
                          <a:latin typeface="Arial MT"/>
                          <a:cs typeface="Arial MT"/>
                        </a:rPr>
                        <a:t>casualty’s</a:t>
                      </a:r>
                      <a:r>
                        <a:rPr sz="2000" spc="-25" dirty="0">
                          <a:latin typeface="Arial MT"/>
                          <a:cs typeface="Arial MT"/>
                        </a:rPr>
                        <a:t> </a:t>
                      </a:r>
                      <a:r>
                        <a:rPr sz="2000" dirty="0">
                          <a:latin typeface="Arial MT"/>
                          <a:cs typeface="Arial MT"/>
                        </a:rPr>
                        <a:t>chest</a:t>
                      </a:r>
                      <a:r>
                        <a:rPr sz="2000" spc="-35" dirty="0">
                          <a:latin typeface="Arial MT"/>
                          <a:cs typeface="Arial MT"/>
                        </a:rPr>
                        <a:t> </a:t>
                      </a:r>
                      <a:r>
                        <a:rPr sz="2000" dirty="0">
                          <a:latin typeface="Arial MT"/>
                          <a:cs typeface="Arial MT"/>
                        </a:rPr>
                        <a:t>seal</a:t>
                      </a:r>
                      <a:r>
                        <a:rPr sz="2000" spc="-25" dirty="0">
                          <a:latin typeface="Arial MT"/>
                          <a:cs typeface="Arial MT"/>
                        </a:rPr>
                        <a:t> </a:t>
                      </a:r>
                      <a:r>
                        <a:rPr sz="2000" dirty="0">
                          <a:latin typeface="Arial MT"/>
                          <a:cs typeface="Arial MT"/>
                        </a:rPr>
                        <a:t>from</a:t>
                      </a:r>
                      <a:r>
                        <a:rPr sz="2000" spc="-30" dirty="0">
                          <a:latin typeface="Arial MT"/>
                          <a:cs typeface="Arial MT"/>
                        </a:rPr>
                        <a:t> </a:t>
                      </a:r>
                      <a:r>
                        <a:rPr sz="2000" dirty="0">
                          <a:latin typeface="Arial MT"/>
                          <a:cs typeface="Arial MT"/>
                        </a:rPr>
                        <a:t>their </a:t>
                      </a:r>
                      <a:r>
                        <a:rPr sz="2000" spc="-540" dirty="0">
                          <a:latin typeface="Arial MT"/>
                          <a:cs typeface="Arial MT"/>
                        </a:rPr>
                        <a:t> </a:t>
                      </a:r>
                      <a:r>
                        <a:rPr sz="2000" dirty="0">
                          <a:latin typeface="Arial MT"/>
                          <a:cs typeface="Arial MT"/>
                        </a:rPr>
                        <a:t>JFAK</a:t>
                      </a:r>
                      <a:endParaRPr sz="2000">
                        <a:latin typeface="Arial MT"/>
                        <a:cs typeface="Arial MT"/>
                      </a:endParaRPr>
                    </a:p>
                    <a:p>
                      <a:pPr marL="377825" indent="-287020">
                        <a:lnSpc>
                          <a:spcPct val="100000"/>
                        </a:lnSpc>
                        <a:buChar char="•"/>
                        <a:tabLst>
                          <a:tab pos="377825" algn="l"/>
                          <a:tab pos="378460" algn="l"/>
                        </a:tabLst>
                      </a:pPr>
                      <a:r>
                        <a:rPr sz="2000" dirty="0">
                          <a:latin typeface="Arial MT"/>
                          <a:cs typeface="Arial MT"/>
                        </a:rPr>
                        <a:t>Wipe</a:t>
                      </a:r>
                      <a:r>
                        <a:rPr sz="2000" spc="-15" dirty="0">
                          <a:latin typeface="Arial MT"/>
                          <a:cs typeface="Arial MT"/>
                        </a:rPr>
                        <a:t> </a:t>
                      </a:r>
                      <a:r>
                        <a:rPr sz="2000" dirty="0">
                          <a:latin typeface="Arial MT"/>
                          <a:cs typeface="Arial MT"/>
                        </a:rPr>
                        <a:t>access</a:t>
                      </a:r>
                      <a:r>
                        <a:rPr sz="2000" spc="-35" dirty="0">
                          <a:latin typeface="Arial MT"/>
                          <a:cs typeface="Arial MT"/>
                        </a:rPr>
                        <a:t> </a:t>
                      </a:r>
                      <a:r>
                        <a:rPr sz="2000" dirty="0">
                          <a:latin typeface="Arial MT"/>
                          <a:cs typeface="Arial MT"/>
                        </a:rPr>
                        <a:t>blood,</a:t>
                      </a:r>
                      <a:r>
                        <a:rPr sz="2000" spc="-20" dirty="0">
                          <a:latin typeface="Arial MT"/>
                          <a:cs typeface="Arial MT"/>
                        </a:rPr>
                        <a:t> </a:t>
                      </a:r>
                      <a:r>
                        <a:rPr sz="2000" dirty="0">
                          <a:latin typeface="Arial MT"/>
                          <a:cs typeface="Arial MT"/>
                        </a:rPr>
                        <a:t>sweat,</a:t>
                      </a:r>
                      <a:r>
                        <a:rPr sz="2000" spc="-40" dirty="0">
                          <a:latin typeface="Arial MT"/>
                          <a:cs typeface="Arial MT"/>
                        </a:rPr>
                        <a:t> </a:t>
                      </a:r>
                      <a:r>
                        <a:rPr sz="2000" dirty="0">
                          <a:latin typeface="Arial MT"/>
                          <a:cs typeface="Arial MT"/>
                        </a:rPr>
                        <a:t>or</a:t>
                      </a:r>
                      <a:r>
                        <a:rPr sz="2000" spc="-20" dirty="0">
                          <a:latin typeface="Arial MT"/>
                          <a:cs typeface="Arial MT"/>
                        </a:rPr>
                        <a:t> </a:t>
                      </a:r>
                      <a:r>
                        <a:rPr sz="2000" dirty="0">
                          <a:latin typeface="Arial MT"/>
                          <a:cs typeface="Arial MT"/>
                        </a:rPr>
                        <a:t>dirt</a:t>
                      </a:r>
                      <a:r>
                        <a:rPr sz="2000" spc="-10" dirty="0">
                          <a:latin typeface="Arial MT"/>
                          <a:cs typeface="Arial MT"/>
                        </a:rPr>
                        <a:t> </a:t>
                      </a:r>
                      <a:r>
                        <a:rPr sz="2000" dirty="0">
                          <a:latin typeface="Arial MT"/>
                          <a:cs typeface="Arial MT"/>
                        </a:rPr>
                        <a:t>away</a:t>
                      </a:r>
                      <a:r>
                        <a:rPr sz="2000" spc="-15" dirty="0">
                          <a:latin typeface="Arial MT"/>
                          <a:cs typeface="Arial MT"/>
                        </a:rPr>
                        <a:t> </a:t>
                      </a:r>
                      <a:r>
                        <a:rPr sz="2000" dirty="0">
                          <a:latin typeface="Arial MT"/>
                          <a:cs typeface="Arial MT"/>
                        </a:rPr>
                        <a:t>from</a:t>
                      </a:r>
                      <a:endParaRPr sz="2000">
                        <a:latin typeface="Arial MT"/>
                        <a:cs typeface="Arial MT"/>
                      </a:endParaRPr>
                    </a:p>
                    <a:p>
                      <a:pPr marL="377825">
                        <a:lnSpc>
                          <a:spcPct val="100000"/>
                        </a:lnSpc>
                      </a:pPr>
                      <a:r>
                        <a:rPr sz="2000" dirty="0">
                          <a:latin typeface="Arial MT"/>
                          <a:cs typeface="Arial MT"/>
                        </a:rPr>
                        <a:t>wound</a:t>
                      </a:r>
                      <a:endParaRPr sz="2000">
                        <a:latin typeface="Arial MT"/>
                        <a:cs typeface="Arial MT"/>
                      </a:endParaRPr>
                    </a:p>
                  </a:txBody>
                  <a:tcPr marL="0" marR="0" marT="527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8460" marR="386715" indent="-287020">
                        <a:lnSpc>
                          <a:spcPct val="100000"/>
                        </a:lnSpc>
                        <a:spcBef>
                          <a:spcPts val="1614"/>
                        </a:spcBef>
                        <a:buFont typeface="Arial MT"/>
                        <a:buChar char="•"/>
                        <a:tabLst>
                          <a:tab pos="378460" algn="l"/>
                          <a:tab pos="379095" algn="l"/>
                        </a:tabLst>
                      </a:pPr>
                      <a:r>
                        <a:rPr sz="2000" b="1" dirty="0">
                          <a:latin typeface="Arial"/>
                          <a:cs typeface="Arial"/>
                        </a:rPr>
                        <a:t>MONITOR</a:t>
                      </a:r>
                      <a:r>
                        <a:rPr sz="2000" b="1" spc="-40" dirty="0">
                          <a:latin typeface="Arial"/>
                          <a:cs typeface="Arial"/>
                        </a:rPr>
                        <a:t> </a:t>
                      </a:r>
                      <a:r>
                        <a:rPr sz="2000" dirty="0">
                          <a:latin typeface="Arial MT"/>
                          <a:cs typeface="Arial MT"/>
                        </a:rPr>
                        <a:t>the</a:t>
                      </a:r>
                      <a:r>
                        <a:rPr sz="2000" spc="-25" dirty="0">
                          <a:latin typeface="Arial MT"/>
                          <a:cs typeface="Arial MT"/>
                        </a:rPr>
                        <a:t> </a:t>
                      </a:r>
                      <a:r>
                        <a:rPr sz="2000" dirty="0">
                          <a:latin typeface="Arial MT"/>
                          <a:cs typeface="Arial MT"/>
                        </a:rPr>
                        <a:t>casualty</a:t>
                      </a:r>
                      <a:r>
                        <a:rPr sz="2000" spc="-30" dirty="0">
                          <a:latin typeface="Arial MT"/>
                          <a:cs typeface="Arial MT"/>
                        </a:rPr>
                        <a:t> </a:t>
                      </a:r>
                      <a:r>
                        <a:rPr sz="2000" dirty="0">
                          <a:latin typeface="Arial MT"/>
                          <a:cs typeface="Arial MT"/>
                        </a:rPr>
                        <a:t>closely</a:t>
                      </a:r>
                      <a:r>
                        <a:rPr sz="2000" spc="-30" dirty="0">
                          <a:latin typeface="Arial MT"/>
                          <a:cs typeface="Arial MT"/>
                        </a:rPr>
                        <a:t> </a:t>
                      </a:r>
                      <a:r>
                        <a:rPr sz="2000" dirty="0">
                          <a:latin typeface="Arial MT"/>
                          <a:cs typeface="Arial MT"/>
                        </a:rPr>
                        <a:t>and</a:t>
                      </a:r>
                      <a:r>
                        <a:rPr sz="2000" spc="-20" dirty="0">
                          <a:latin typeface="Arial MT"/>
                          <a:cs typeface="Arial MT"/>
                        </a:rPr>
                        <a:t> </a:t>
                      </a:r>
                      <a:r>
                        <a:rPr sz="2000" dirty="0">
                          <a:latin typeface="Arial MT"/>
                          <a:cs typeface="Arial MT"/>
                        </a:rPr>
                        <a:t>if</a:t>
                      </a:r>
                      <a:r>
                        <a:rPr sz="2000" spc="-20" dirty="0">
                          <a:latin typeface="Arial MT"/>
                          <a:cs typeface="Arial MT"/>
                        </a:rPr>
                        <a:t> </a:t>
                      </a:r>
                      <a:r>
                        <a:rPr sz="2000" dirty="0">
                          <a:latin typeface="Arial MT"/>
                          <a:cs typeface="Arial MT"/>
                        </a:rPr>
                        <a:t>their </a:t>
                      </a:r>
                      <a:r>
                        <a:rPr sz="2000" spc="-540" dirty="0">
                          <a:latin typeface="Arial MT"/>
                          <a:cs typeface="Arial MT"/>
                        </a:rPr>
                        <a:t> </a:t>
                      </a:r>
                      <a:r>
                        <a:rPr sz="2000" dirty="0">
                          <a:latin typeface="Arial MT"/>
                          <a:cs typeface="Arial MT"/>
                        </a:rPr>
                        <a:t>condition worsens, </a:t>
                      </a:r>
                      <a:r>
                        <a:rPr sz="2000" spc="-5" dirty="0">
                          <a:latin typeface="Arial MT"/>
                          <a:cs typeface="Arial MT"/>
                        </a:rPr>
                        <a:t>you </a:t>
                      </a:r>
                      <a:r>
                        <a:rPr sz="2000" dirty="0">
                          <a:latin typeface="Arial MT"/>
                          <a:cs typeface="Arial MT"/>
                        </a:rPr>
                        <a:t>should suspect a </a:t>
                      </a:r>
                      <a:r>
                        <a:rPr sz="2000" spc="5" dirty="0">
                          <a:latin typeface="Arial MT"/>
                          <a:cs typeface="Arial MT"/>
                        </a:rPr>
                        <a:t> </a:t>
                      </a:r>
                      <a:r>
                        <a:rPr sz="2000" b="1" dirty="0">
                          <a:latin typeface="Arial"/>
                          <a:cs typeface="Arial"/>
                        </a:rPr>
                        <a:t>tension</a:t>
                      </a:r>
                      <a:r>
                        <a:rPr sz="2000" b="1" spc="-30" dirty="0">
                          <a:latin typeface="Arial"/>
                          <a:cs typeface="Arial"/>
                        </a:rPr>
                        <a:t> </a:t>
                      </a:r>
                      <a:r>
                        <a:rPr sz="2000" b="1" dirty="0">
                          <a:latin typeface="Arial"/>
                          <a:cs typeface="Arial"/>
                        </a:rPr>
                        <a:t>pneumothorax</a:t>
                      </a:r>
                      <a:endParaRPr sz="2000">
                        <a:latin typeface="Arial"/>
                        <a:cs typeface="Arial"/>
                      </a:endParaRPr>
                    </a:p>
                  </a:txBody>
                  <a:tcPr marL="0" marR="0" marT="20510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026617">
                <a:tc>
                  <a:txBody>
                    <a:bodyPr/>
                    <a:lstStyle/>
                    <a:p>
                      <a:pPr marL="377825" marR="128270" indent="-287020">
                        <a:lnSpc>
                          <a:spcPct val="100000"/>
                        </a:lnSpc>
                        <a:spcBef>
                          <a:spcPts val="390"/>
                        </a:spcBef>
                        <a:buChar char="•"/>
                        <a:tabLst>
                          <a:tab pos="377825" algn="l"/>
                          <a:tab pos="378460" algn="l"/>
                        </a:tabLst>
                      </a:pPr>
                      <a:r>
                        <a:rPr sz="2000" dirty="0">
                          <a:latin typeface="Arial MT"/>
                          <a:cs typeface="Arial MT"/>
                        </a:rPr>
                        <a:t>When</a:t>
                      </a:r>
                      <a:r>
                        <a:rPr sz="2000" spc="-30" dirty="0">
                          <a:latin typeface="Arial MT"/>
                          <a:cs typeface="Arial MT"/>
                        </a:rPr>
                        <a:t> </a:t>
                      </a:r>
                      <a:r>
                        <a:rPr sz="2000" dirty="0">
                          <a:latin typeface="Arial MT"/>
                          <a:cs typeface="Arial MT"/>
                        </a:rPr>
                        <a:t>casualty</a:t>
                      </a:r>
                      <a:r>
                        <a:rPr sz="2000" spc="-30" dirty="0">
                          <a:latin typeface="Arial MT"/>
                          <a:cs typeface="Arial MT"/>
                        </a:rPr>
                        <a:t> </a:t>
                      </a:r>
                      <a:r>
                        <a:rPr sz="2000" dirty="0">
                          <a:latin typeface="Arial MT"/>
                          <a:cs typeface="Arial MT"/>
                        </a:rPr>
                        <a:t>exhales,</a:t>
                      </a:r>
                      <a:r>
                        <a:rPr sz="2000" spc="-30" dirty="0">
                          <a:latin typeface="Arial MT"/>
                          <a:cs typeface="Arial MT"/>
                        </a:rPr>
                        <a:t> </a:t>
                      </a:r>
                      <a:r>
                        <a:rPr sz="2000" dirty="0">
                          <a:latin typeface="Arial MT"/>
                          <a:cs typeface="Arial MT"/>
                        </a:rPr>
                        <a:t>place</a:t>
                      </a:r>
                      <a:r>
                        <a:rPr sz="2000" spc="-20" dirty="0">
                          <a:latin typeface="Arial MT"/>
                          <a:cs typeface="Arial MT"/>
                        </a:rPr>
                        <a:t> </a:t>
                      </a:r>
                      <a:r>
                        <a:rPr sz="2000" dirty="0">
                          <a:latin typeface="Arial MT"/>
                          <a:cs typeface="Arial MT"/>
                        </a:rPr>
                        <a:t>adhesive</a:t>
                      </a:r>
                      <a:r>
                        <a:rPr sz="2000" spc="-20" dirty="0">
                          <a:latin typeface="Arial MT"/>
                          <a:cs typeface="Arial MT"/>
                        </a:rPr>
                        <a:t> </a:t>
                      </a:r>
                      <a:r>
                        <a:rPr sz="2000" dirty="0">
                          <a:latin typeface="Arial MT"/>
                          <a:cs typeface="Arial MT"/>
                        </a:rPr>
                        <a:t>side </a:t>
                      </a:r>
                      <a:r>
                        <a:rPr sz="2000" spc="-540" dirty="0">
                          <a:latin typeface="Arial MT"/>
                          <a:cs typeface="Arial MT"/>
                        </a:rPr>
                        <a:t> </a:t>
                      </a:r>
                      <a:r>
                        <a:rPr sz="2000" dirty="0">
                          <a:latin typeface="Arial MT"/>
                          <a:cs typeface="Arial MT"/>
                        </a:rPr>
                        <a:t>directly over open/sucking chest wound, </a:t>
                      </a:r>
                      <a:r>
                        <a:rPr sz="2000" spc="5" dirty="0">
                          <a:latin typeface="Arial MT"/>
                          <a:cs typeface="Arial MT"/>
                        </a:rPr>
                        <a:t> </a:t>
                      </a:r>
                      <a:r>
                        <a:rPr sz="2000" dirty="0">
                          <a:latin typeface="Arial MT"/>
                          <a:cs typeface="Arial MT"/>
                        </a:rPr>
                        <a:t>pressing</a:t>
                      </a:r>
                      <a:r>
                        <a:rPr sz="2000" spc="-45" dirty="0">
                          <a:latin typeface="Arial MT"/>
                          <a:cs typeface="Arial MT"/>
                        </a:rPr>
                        <a:t> </a:t>
                      </a:r>
                      <a:r>
                        <a:rPr sz="2000" dirty="0">
                          <a:latin typeface="Arial MT"/>
                          <a:cs typeface="Arial MT"/>
                        </a:rPr>
                        <a:t>firmly</a:t>
                      </a:r>
                      <a:r>
                        <a:rPr sz="2000" spc="-10" dirty="0">
                          <a:latin typeface="Arial MT"/>
                          <a:cs typeface="Arial MT"/>
                        </a:rPr>
                        <a:t> </a:t>
                      </a:r>
                      <a:r>
                        <a:rPr sz="2000" spc="-5" dirty="0">
                          <a:latin typeface="Arial MT"/>
                          <a:cs typeface="Arial MT"/>
                        </a:rPr>
                        <a:t>to</a:t>
                      </a:r>
                      <a:r>
                        <a:rPr sz="2000" spc="-15" dirty="0">
                          <a:latin typeface="Arial MT"/>
                          <a:cs typeface="Arial MT"/>
                        </a:rPr>
                        <a:t> </a:t>
                      </a:r>
                      <a:r>
                        <a:rPr sz="2000" dirty="0">
                          <a:latin typeface="Arial MT"/>
                          <a:cs typeface="Arial MT"/>
                        </a:rPr>
                        <a:t>create</a:t>
                      </a:r>
                      <a:r>
                        <a:rPr sz="2000" spc="-35" dirty="0">
                          <a:latin typeface="Arial MT"/>
                          <a:cs typeface="Arial MT"/>
                        </a:rPr>
                        <a:t> </a:t>
                      </a:r>
                      <a:r>
                        <a:rPr sz="2000" dirty="0">
                          <a:latin typeface="Arial MT"/>
                          <a:cs typeface="Arial MT"/>
                        </a:rPr>
                        <a:t>a</a:t>
                      </a:r>
                      <a:r>
                        <a:rPr sz="2000" spc="-15" dirty="0">
                          <a:latin typeface="Arial MT"/>
                          <a:cs typeface="Arial MT"/>
                        </a:rPr>
                        <a:t> </a:t>
                      </a:r>
                      <a:r>
                        <a:rPr sz="2000" dirty="0">
                          <a:latin typeface="Arial MT"/>
                          <a:cs typeface="Arial MT"/>
                        </a:rPr>
                        <a:t>seal</a:t>
                      </a:r>
                      <a:endParaRPr sz="2000">
                        <a:latin typeface="Arial MT"/>
                        <a:cs typeface="Arial MT"/>
                      </a:endParaRPr>
                    </a:p>
                  </a:txBody>
                  <a:tcPr marL="0" marR="0" marT="4953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EF2CC"/>
                    </a:solidFill>
                  </a:tcPr>
                </a:tc>
                <a:tc>
                  <a:txBody>
                    <a:bodyPr/>
                    <a:lstStyle/>
                    <a:p>
                      <a:pPr marL="378460" marR="554990" indent="-287020">
                        <a:lnSpc>
                          <a:spcPct val="100000"/>
                        </a:lnSpc>
                        <a:spcBef>
                          <a:spcPts val="1595"/>
                        </a:spcBef>
                        <a:buChar char="•"/>
                        <a:tabLst>
                          <a:tab pos="378460" algn="l"/>
                          <a:tab pos="379095" algn="l"/>
                        </a:tabLst>
                      </a:pPr>
                      <a:r>
                        <a:rPr sz="2000" dirty="0">
                          <a:latin typeface="Arial MT"/>
                          <a:cs typeface="Arial MT"/>
                        </a:rPr>
                        <a:t>Treat this by </a:t>
                      </a:r>
                      <a:r>
                        <a:rPr sz="2000" b="1" dirty="0">
                          <a:latin typeface="Arial"/>
                          <a:cs typeface="Arial"/>
                        </a:rPr>
                        <a:t>BURPING </a:t>
                      </a:r>
                      <a:r>
                        <a:rPr sz="2000" dirty="0">
                          <a:latin typeface="Arial MT"/>
                          <a:cs typeface="Arial MT"/>
                        </a:rPr>
                        <a:t>or temporarily </a:t>
                      </a:r>
                      <a:r>
                        <a:rPr sz="2000" spc="5" dirty="0">
                          <a:latin typeface="Arial MT"/>
                          <a:cs typeface="Arial MT"/>
                        </a:rPr>
                        <a:t> </a:t>
                      </a:r>
                      <a:r>
                        <a:rPr sz="2000" dirty="0">
                          <a:latin typeface="Arial MT"/>
                          <a:cs typeface="Arial MT"/>
                        </a:rPr>
                        <a:t>removing</a:t>
                      </a:r>
                      <a:r>
                        <a:rPr sz="2000" spc="-30" dirty="0">
                          <a:latin typeface="Arial MT"/>
                          <a:cs typeface="Arial MT"/>
                        </a:rPr>
                        <a:t> </a:t>
                      </a:r>
                      <a:r>
                        <a:rPr sz="2000" dirty="0">
                          <a:latin typeface="Arial MT"/>
                          <a:cs typeface="Arial MT"/>
                        </a:rPr>
                        <a:t>the</a:t>
                      </a:r>
                      <a:r>
                        <a:rPr sz="2000" spc="-25" dirty="0">
                          <a:latin typeface="Arial MT"/>
                          <a:cs typeface="Arial MT"/>
                        </a:rPr>
                        <a:t> </a:t>
                      </a:r>
                      <a:r>
                        <a:rPr sz="2000" dirty="0">
                          <a:latin typeface="Arial MT"/>
                          <a:cs typeface="Arial MT"/>
                        </a:rPr>
                        <a:t>dressing</a:t>
                      </a:r>
                      <a:r>
                        <a:rPr sz="2000" spc="-45" dirty="0">
                          <a:latin typeface="Arial MT"/>
                          <a:cs typeface="Arial MT"/>
                        </a:rPr>
                        <a:t> </a:t>
                      </a:r>
                      <a:r>
                        <a:rPr sz="2000" dirty="0">
                          <a:latin typeface="Arial MT"/>
                          <a:cs typeface="Arial MT"/>
                        </a:rPr>
                        <a:t>for</a:t>
                      </a:r>
                      <a:r>
                        <a:rPr sz="2000" spc="-20" dirty="0">
                          <a:latin typeface="Arial MT"/>
                          <a:cs typeface="Arial MT"/>
                        </a:rPr>
                        <a:t> </a:t>
                      </a:r>
                      <a:r>
                        <a:rPr sz="2000" dirty="0">
                          <a:latin typeface="Arial MT"/>
                          <a:cs typeface="Arial MT"/>
                        </a:rPr>
                        <a:t>a</a:t>
                      </a:r>
                      <a:r>
                        <a:rPr sz="2000" spc="-5" dirty="0">
                          <a:latin typeface="Arial MT"/>
                          <a:cs typeface="Arial MT"/>
                        </a:rPr>
                        <a:t> few</a:t>
                      </a:r>
                      <a:r>
                        <a:rPr sz="2000" spc="-20" dirty="0">
                          <a:latin typeface="Arial MT"/>
                          <a:cs typeface="Arial MT"/>
                        </a:rPr>
                        <a:t> </a:t>
                      </a:r>
                      <a:r>
                        <a:rPr sz="2000" dirty="0">
                          <a:latin typeface="Arial MT"/>
                          <a:cs typeface="Arial MT"/>
                        </a:rPr>
                        <a:t>seconds</a:t>
                      </a:r>
                      <a:endParaRPr sz="2000">
                        <a:latin typeface="Arial MT"/>
                        <a:cs typeface="Arial MT"/>
                      </a:endParaRPr>
                    </a:p>
                  </a:txBody>
                  <a:tcPr marL="0" marR="0" marT="2025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EF2CC"/>
                    </a:solidFill>
                  </a:tcPr>
                </a:tc>
                <a:extLst>
                  <a:ext uri="{0D108BD9-81ED-4DB2-BD59-A6C34878D82A}">
                    <a16:rowId xmlns:a16="http://schemas.microsoft.com/office/drawing/2014/main" val="10003"/>
                  </a:ext>
                </a:extLst>
              </a:tr>
            </a:tbl>
          </a:graphicData>
        </a:graphic>
      </p:graphicFrame>
      <p:sp>
        <p:nvSpPr>
          <p:cNvPr id="7" name="object 7"/>
          <p:cNvSpPr txBox="1"/>
          <p:nvPr/>
        </p:nvSpPr>
        <p:spPr>
          <a:xfrm>
            <a:off x="6119876" y="6074374"/>
            <a:ext cx="34226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FFFFFF"/>
                </a:solidFill>
                <a:latin typeface="Arial Black"/>
                <a:cs typeface="Arial Black"/>
              </a:rPr>
              <a:t>R</a:t>
            </a:r>
            <a:endParaRPr sz="3200">
              <a:latin typeface="Arial Black"/>
              <a:cs typeface="Arial Black"/>
            </a:endParaRPr>
          </a:p>
        </p:txBody>
      </p:sp>
      <p:sp>
        <p:nvSpPr>
          <p:cNvPr id="8" name="object 8"/>
          <p:cNvSpPr txBox="1"/>
          <p:nvPr/>
        </p:nvSpPr>
        <p:spPr>
          <a:xfrm>
            <a:off x="4967478" y="6088090"/>
            <a:ext cx="861694"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2D3334"/>
                </a:solidFill>
                <a:latin typeface="Arial Black"/>
                <a:cs typeface="Arial Black"/>
              </a:rPr>
              <a:t>M</a:t>
            </a:r>
            <a:r>
              <a:rPr sz="3200" spc="-85" dirty="0">
                <a:solidFill>
                  <a:srgbClr val="2D3334"/>
                </a:solidFill>
                <a:latin typeface="Arial Black"/>
                <a:cs typeface="Arial Black"/>
              </a:rPr>
              <a:t> </a:t>
            </a:r>
            <a:r>
              <a:rPr sz="3200" dirty="0">
                <a:solidFill>
                  <a:srgbClr val="2D3334"/>
                </a:solidFill>
                <a:latin typeface="Arial Black"/>
                <a:cs typeface="Arial Black"/>
              </a:rPr>
              <a:t>A</a:t>
            </a:r>
            <a:endParaRPr sz="3200">
              <a:latin typeface="Arial Black"/>
              <a:cs typeface="Arial Black"/>
            </a:endParaRPr>
          </a:p>
        </p:txBody>
      </p:sp>
      <p:sp>
        <p:nvSpPr>
          <p:cNvPr id="9" name="object 9"/>
          <p:cNvSpPr txBox="1"/>
          <p:nvPr/>
        </p:nvSpPr>
        <p:spPr>
          <a:xfrm>
            <a:off x="6771513" y="6088090"/>
            <a:ext cx="816610"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2D3334"/>
                </a:solidFill>
                <a:latin typeface="Arial Black"/>
                <a:cs typeface="Arial Black"/>
              </a:rPr>
              <a:t>C</a:t>
            </a:r>
            <a:r>
              <a:rPr sz="3200" spc="-90" dirty="0">
                <a:solidFill>
                  <a:srgbClr val="2D3334"/>
                </a:solidFill>
                <a:latin typeface="Arial Black"/>
                <a:cs typeface="Arial Black"/>
              </a:rPr>
              <a:t> </a:t>
            </a:r>
            <a:r>
              <a:rPr sz="3200" dirty="0">
                <a:solidFill>
                  <a:srgbClr val="2D3334"/>
                </a:solidFill>
                <a:latin typeface="Arial Black"/>
                <a:cs typeface="Arial Black"/>
              </a:rPr>
              <a:t>H</a:t>
            </a:r>
            <a:endParaRPr sz="3200">
              <a:latin typeface="Arial Black"/>
              <a:cs typeface="Arial Black"/>
            </a:endParaRPr>
          </a:p>
        </p:txBody>
      </p:sp>
      <p:sp>
        <p:nvSpPr>
          <p:cNvPr id="10" name="object 10"/>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13</a:t>
            </a:fld>
            <a:endParaRPr spc="-5" dirty="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a:spLocks noGrp="1"/>
          </p:cNvSpPr>
          <p:nvPr>
            <p:ph type="title"/>
          </p:nvPr>
        </p:nvSpPr>
        <p:spPr>
          <a:xfrm>
            <a:off x="2450973" y="784605"/>
            <a:ext cx="7289800" cy="1068070"/>
          </a:xfrm>
          <a:prstGeom prst="rect">
            <a:avLst/>
          </a:prstGeom>
        </p:spPr>
        <p:txBody>
          <a:bodyPr vert="horz" wrap="square" lIns="0" tIns="74295" rIns="0" bIns="0" rtlCol="0">
            <a:spAutoFit/>
          </a:bodyPr>
          <a:lstStyle/>
          <a:p>
            <a:pPr marL="584200" marR="5080" indent="-571500">
              <a:lnSpc>
                <a:spcPts val="3890"/>
              </a:lnSpc>
              <a:spcBef>
                <a:spcPts val="585"/>
              </a:spcBef>
            </a:pPr>
            <a:r>
              <a:rPr dirty="0"/>
              <a:t>CASUALTY</a:t>
            </a:r>
            <a:r>
              <a:rPr spc="-35" dirty="0"/>
              <a:t> </a:t>
            </a:r>
            <a:r>
              <a:rPr spc="-5" dirty="0"/>
              <a:t>POSITIONING</a:t>
            </a:r>
            <a:r>
              <a:rPr spc="-20" dirty="0"/>
              <a:t> </a:t>
            </a:r>
            <a:r>
              <a:rPr dirty="0"/>
              <a:t>AFTER </a:t>
            </a:r>
            <a:r>
              <a:rPr spc="-985" dirty="0"/>
              <a:t> </a:t>
            </a:r>
            <a:r>
              <a:rPr dirty="0"/>
              <a:t>CHEST</a:t>
            </a:r>
            <a:r>
              <a:rPr spc="-10" dirty="0"/>
              <a:t> </a:t>
            </a:r>
            <a:r>
              <a:rPr dirty="0"/>
              <a:t>SEAL</a:t>
            </a:r>
            <a:r>
              <a:rPr spc="-20" dirty="0"/>
              <a:t> </a:t>
            </a:r>
            <a:r>
              <a:rPr dirty="0"/>
              <a:t>APPLICATION</a:t>
            </a:r>
          </a:p>
        </p:txBody>
      </p:sp>
      <p:pic>
        <p:nvPicPr>
          <p:cNvPr id="5" name="object 5"/>
          <p:cNvPicPr/>
          <p:nvPr/>
        </p:nvPicPr>
        <p:blipFill>
          <a:blip r:embed="rId4" cstate="print"/>
          <a:stretch>
            <a:fillRect/>
          </a:stretch>
        </p:blipFill>
        <p:spPr>
          <a:xfrm>
            <a:off x="7461504" y="2910839"/>
            <a:ext cx="4261104" cy="3253299"/>
          </a:xfrm>
          <a:prstGeom prst="rect">
            <a:avLst/>
          </a:prstGeom>
        </p:spPr>
      </p:pic>
      <p:sp>
        <p:nvSpPr>
          <p:cNvPr id="6" name="object 6"/>
          <p:cNvSpPr txBox="1"/>
          <p:nvPr/>
        </p:nvSpPr>
        <p:spPr>
          <a:xfrm>
            <a:off x="633171" y="4444441"/>
            <a:ext cx="5289550" cy="1123315"/>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Arial MT"/>
                <a:cs typeface="Arial MT"/>
              </a:rPr>
              <a:t>If the </a:t>
            </a:r>
            <a:r>
              <a:rPr sz="2400" spc="-5" dirty="0">
                <a:latin typeface="Arial MT"/>
                <a:cs typeface="Arial MT"/>
              </a:rPr>
              <a:t>casualty </a:t>
            </a:r>
            <a:r>
              <a:rPr sz="2400" dirty="0">
                <a:latin typeface="Arial MT"/>
                <a:cs typeface="Arial MT"/>
              </a:rPr>
              <a:t>is </a:t>
            </a:r>
            <a:r>
              <a:rPr sz="2400" b="1" spc="-5" dirty="0">
                <a:latin typeface="Arial"/>
                <a:cs typeface="Arial"/>
              </a:rPr>
              <a:t>UNCONSCIOUS</a:t>
            </a:r>
            <a:r>
              <a:rPr sz="2400" spc="-5" dirty="0">
                <a:latin typeface="Arial MT"/>
                <a:cs typeface="Arial MT"/>
              </a:rPr>
              <a:t>, </a:t>
            </a:r>
            <a:r>
              <a:rPr sz="2400" dirty="0">
                <a:latin typeface="Arial MT"/>
                <a:cs typeface="Arial MT"/>
              </a:rPr>
              <a:t> </a:t>
            </a:r>
            <a:r>
              <a:rPr sz="2400" spc="-5" dirty="0">
                <a:latin typeface="Arial MT"/>
                <a:cs typeface="Arial MT"/>
              </a:rPr>
              <a:t>place</a:t>
            </a:r>
            <a:r>
              <a:rPr sz="2400" spc="5" dirty="0">
                <a:latin typeface="Arial MT"/>
                <a:cs typeface="Arial MT"/>
              </a:rPr>
              <a:t> </a:t>
            </a:r>
            <a:r>
              <a:rPr sz="2400" dirty="0">
                <a:latin typeface="Arial MT"/>
                <a:cs typeface="Arial MT"/>
              </a:rPr>
              <a:t>the</a:t>
            </a:r>
            <a:r>
              <a:rPr sz="2400" spc="-5" dirty="0">
                <a:latin typeface="Arial MT"/>
                <a:cs typeface="Arial MT"/>
              </a:rPr>
              <a:t> casualty</a:t>
            </a:r>
            <a:r>
              <a:rPr sz="2400" dirty="0">
                <a:latin typeface="Arial MT"/>
                <a:cs typeface="Arial MT"/>
              </a:rPr>
              <a:t> </a:t>
            </a:r>
            <a:r>
              <a:rPr sz="2400" spc="-5" dirty="0">
                <a:latin typeface="Arial MT"/>
                <a:cs typeface="Arial MT"/>
              </a:rPr>
              <a:t>in</a:t>
            </a:r>
            <a:r>
              <a:rPr sz="2400" dirty="0">
                <a:latin typeface="Arial MT"/>
                <a:cs typeface="Arial MT"/>
              </a:rPr>
              <a:t> the </a:t>
            </a:r>
            <a:r>
              <a:rPr sz="2400" b="1" spc="-5" dirty="0">
                <a:solidFill>
                  <a:srgbClr val="BB8542"/>
                </a:solidFill>
                <a:latin typeface="Arial"/>
                <a:cs typeface="Arial"/>
              </a:rPr>
              <a:t>RECOVERY </a:t>
            </a:r>
            <a:r>
              <a:rPr sz="2400" b="1" dirty="0">
                <a:solidFill>
                  <a:srgbClr val="BB8542"/>
                </a:solidFill>
                <a:latin typeface="Arial"/>
                <a:cs typeface="Arial"/>
              </a:rPr>
              <a:t> POSITION</a:t>
            </a:r>
            <a:r>
              <a:rPr sz="2400" b="1" spc="-50" dirty="0">
                <a:solidFill>
                  <a:srgbClr val="BB8542"/>
                </a:solidFill>
                <a:latin typeface="Arial"/>
                <a:cs typeface="Arial"/>
              </a:rPr>
              <a:t> </a:t>
            </a:r>
            <a:r>
              <a:rPr sz="2400" spc="-5" dirty="0">
                <a:latin typeface="Arial MT"/>
                <a:cs typeface="Arial MT"/>
              </a:rPr>
              <a:t>with</a:t>
            </a:r>
            <a:r>
              <a:rPr sz="2400" dirty="0">
                <a:latin typeface="Arial MT"/>
                <a:cs typeface="Arial MT"/>
              </a:rPr>
              <a:t> </a:t>
            </a:r>
            <a:r>
              <a:rPr sz="2400" spc="-5" dirty="0">
                <a:latin typeface="Arial MT"/>
                <a:cs typeface="Arial MT"/>
              </a:rPr>
              <a:t>the</a:t>
            </a:r>
            <a:r>
              <a:rPr sz="2400" spc="-20" dirty="0">
                <a:latin typeface="Arial MT"/>
                <a:cs typeface="Arial MT"/>
              </a:rPr>
              <a:t> </a:t>
            </a:r>
            <a:r>
              <a:rPr sz="2400" b="1" dirty="0">
                <a:solidFill>
                  <a:srgbClr val="BB8542"/>
                </a:solidFill>
                <a:latin typeface="Arial"/>
                <a:cs typeface="Arial"/>
              </a:rPr>
              <a:t>injured</a:t>
            </a:r>
            <a:r>
              <a:rPr sz="2400" b="1" spc="-40" dirty="0">
                <a:solidFill>
                  <a:srgbClr val="BB8542"/>
                </a:solidFill>
                <a:latin typeface="Arial"/>
                <a:cs typeface="Arial"/>
              </a:rPr>
              <a:t> </a:t>
            </a:r>
            <a:r>
              <a:rPr sz="2400" b="1" dirty="0">
                <a:solidFill>
                  <a:srgbClr val="BB8542"/>
                </a:solidFill>
                <a:latin typeface="Arial"/>
                <a:cs typeface="Arial"/>
              </a:rPr>
              <a:t>side</a:t>
            </a:r>
            <a:r>
              <a:rPr sz="2400" b="1" spc="-25" dirty="0">
                <a:solidFill>
                  <a:srgbClr val="BB8542"/>
                </a:solidFill>
                <a:latin typeface="Arial"/>
                <a:cs typeface="Arial"/>
              </a:rPr>
              <a:t> </a:t>
            </a:r>
            <a:r>
              <a:rPr sz="2400" b="1" spc="5" dirty="0">
                <a:solidFill>
                  <a:srgbClr val="BB8542"/>
                </a:solidFill>
                <a:latin typeface="Arial"/>
                <a:cs typeface="Arial"/>
              </a:rPr>
              <a:t>down</a:t>
            </a:r>
            <a:endParaRPr sz="2400">
              <a:latin typeface="Arial"/>
              <a:cs typeface="Arial"/>
            </a:endParaRPr>
          </a:p>
        </p:txBody>
      </p:sp>
      <p:sp>
        <p:nvSpPr>
          <p:cNvPr id="7" name="object 7"/>
          <p:cNvSpPr txBox="1"/>
          <p:nvPr/>
        </p:nvSpPr>
        <p:spPr>
          <a:xfrm>
            <a:off x="6481317" y="2186178"/>
            <a:ext cx="3443604" cy="2220595"/>
          </a:xfrm>
          <a:prstGeom prst="rect">
            <a:avLst/>
          </a:prstGeom>
        </p:spPr>
        <p:txBody>
          <a:bodyPr vert="horz" wrap="square" lIns="0" tIns="12700" rIns="0" bIns="0" rtlCol="0">
            <a:spAutoFit/>
          </a:bodyPr>
          <a:lstStyle/>
          <a:p>
            <a:pPr marL="12700" marR="5080">
              <a:lnSpc>
                <a:spcPct val="100000"/>
              </a:lnSpc>
              <a:spcBef>
                <a:spcPts val="100"/>
              </a:spcBef>
            </a:pPr>
            <a:r>
              <a:rPr sz="2400" dirty="0">
                <a:latin typeface="Arial MT"/>
                <a:cs typeface="Arial MT"/>
              </a:rPr>
              <a:t>If the </a:t>
            </a:r>
            <a:r>
              <a:rPr sz="2400" spc="-5" dirty="0">
                <a:latin typeface="Arial MT"/>
                <a:cs typeface="Arial MT"/>
              </a:rPr>
              <a:t>casualty is </a:t>
            </a:r>
            <a:r>
              <a:rPr sz="2400" dirty="0">
                <a:latin typeface="Arial MT"/>
                <a:cs typeface="Arial MT"/>
              </a:rPr>
              <a:t> </a:t>
            </a:r>
            <a:r>
              <a:rPr sz="2400" b="1" spc="-5" dirty="0">
                <a:latin typeface="Arial"/>
                <a:cs typeface="Arial"/>
              </a:rPr>
              <a:t>CONSCIOUS</a:t>
            </a:r>
            <a:r>
              <a:rPr sz="2400" spc="-5" dirty="0">
                <a:latin typeface="Arial MT"/>
                <a:cs typeface="Arial MT"/>
              </a:rPr>
              <a:t>,</a:t>
            </a:r>
            <a:r>
              <a:rPr sz="2400" spc="-10" dirty="0">
                <a:latin typeface="Arial MT"/>
                <a:cs typeface="Arial MT"/>
              </a:rPr>
              <a:t> </a:t>
            </a:r>
            <a:r>
              <a:rPr sz="2400" spc="-5" dirty="0">
                <a:latin typeface="Arial MT"/>
                <a:cs typeface="Arial MT"/>
              </a:rPr>
              <a:t>allow</a:t>
            </a:r>
            <a:r>
              <a:rPr sz="2400" spc="5" dirty="0">
                <a:latin typeface="Arial MT"/>
                <a:cs typeface="Arial MT"/>
              </a:rPr>
              <a:t> </a:t>
            </a:r>
            <a:r>
              <a:rPr sz="2400" dirty="0">
                <a:latin typeface="Arial MT"/>
                <a:cs typeface="Arial MT"/>
              </a:rPr>
              <a:t>the </a:t>
            </a:r>
            <a:r>
              <a:rPr sz="2400" spc="5" dirty="0">
                <a:latin typeface="Arial MT"/>
                <a:cs typeface="Arial MT"/>
              </a:rPr>
              <a:t> </a:t>
            </a:r>
            <a:r>
              <a:rPr sz="2400" spc="-5" dirty="0">
                <a:latin typeface="Arial MT"/>
                <a:cs typeface="Arial MT"/>
              </a:rPr>
              <a:t>casualty</a:t>
            </a:r>
            <a:r>
              <a:rPr sz="2400" spc="10" dirty="0">
                <a:latin typeface="Arial MT"/>
                <a:cs typeface="Arial MT"/>
              </a:rPr>
              <a:t> </a:t>
            </a:r>
            <a:r>
              <a:rPr sz="2400" dirty="0">
                <a:latin typeface="Arial MT"/>
                <a:cs typeface="Arial MT"/>
              </a:rPr>
              <a:t>to</a:t>
            </a:r>
            <a:r>
              <a:rPr sz="2400" spc="-25" dirty="0">
                <a:latin typeface="Arial MT"/>
                <a:cs typeface="Arial MT"/>
              </a:rPr>
              <a:t> </a:t>
            </a:r>
            <a:r>
              <a:rPr sz="2400" spc="-5" dirty="0">
                <a:latin typeface="Arial MT"/>
                <a:cs typeface="Arial MT"/>
              </a:rPr>
              <a:t>adopt</a:t>
            </a:r>
            <a:r>
              <a:rPr sz="2400" spc="10" dirty="0">
                <a:latin typeface="Arial MT"/>
                <a:cs typeface="Arial MT"/>
              </a:rPr>
              <a:t> </a:t>
            </a:r>
            <a:r>
              <a:rPr sz="2400" spc="-5" dirty="0">
                <a:latin typeface="Arial MT"/>
                <a:cs typeface="Arial MT"/>
              </a:rPr>
              <a:t>the </a:t>
            </a:r>
            <a:r>
              <a:rPr sz="2400" dirty="0">
                <a:latin typeface="Arial MT"/>
                <a:cs typeface="Arial MT"/>
              </a:rPr>
              <a:t> </a:t>
            </a:r>
            <a:r>
              <a:rPr sz="2400" b="1" dirty="0">
                <a:solidFill>
                  <a:srgbClr val="BB8542"/>
                </a:solidFill>
                <a:latin typeface="Arial"/>
                <a:cs typeface="Arial"/>
              </a:rPr>
              <a:t>SITTING POSITION </a:t>
            </a:r>
            <a:r>
              <a:rPr sz="2400" dirty="0">
                <a:latin typeface="Arial MT"/>
                <a:cs typeface="Arial MT"/>
              </a:rPr>
              <a:t>or </a:t>
            </a:r>
            <a:r>
              <a:rPr sz="2400" spc="5" dirty="0">
                <a:latin typeface="Arial MT"/>
                <a:cs typeface="Arial MT"/>
              </a:rPr>
              <a:t> </a:t>
            </a:r>
            <a:r>
              <a:rPr sz="2400" b="1" dirty="0">
                <a:solidFill>
                  <a:srgbClr val="BB8542"/>
                </a:solidFill>
                <a:latin typeface="Arial"/>
                <a:cs typeface="Arial"/>
              </a:rPr>
              <a:t>POSITION</a:t>
            </a:r>
            <a:r>
              <a:rPr sz="2400" b="1" spc="-85" dirty="0">
                <a:solidFill>
                  <a:srgbClr val="BB8542"/>
                </a:solidFill>
                <a:latin typeface="Arial"/>
                <a:cs typeface="Arial"/>
              </a:rPr>
              <a:t> </a:t>
            </a:r>
            <a:r>
              <a:rPr sz="2400" dirty="0">
                <a:latin typeface="Arial MT"/>
                <a:cs typeface="Arial MT"/>
              </a:rPr>
              <a:t>of</a:t>
            </a:r>
            <a:r>
              <a:rPr sz="2400" spc="-55" dirty="0">
                <a:latin typeface="Arial MT"/>
                <a:cs typeface="Arial MT"/>
              </a:rPr>
              <a:t> </a:t>
            </a:r>
            <a:r>
              <a:rPr sz="2400" b="1" dirty="0">
                <a:solidFill>
                  <a:srgbClr val="BB8542"/>
                </a:solidFill>
                <a:latin typeface="Arial"/>
                <a:cs typeface="Arial"/>
              </a:rPr>
              <a:t>COMFORT</a:t>
            </a:r>
            <a:endParaRPr sz="2400">
              <a:latin typeface="Arial"/>
              <a:cs typeface="Arial"/>
            </a:endParaRPr>
          </a:p>
          <a:p>
            <a:pPr marL="12700">
              <a:lnSpc>
                <a:spcPct val="100000"/>
              </a:lnSpc>
            </a:pPr>
            <a:r>
              <a:rPr sz="2400" dirty="0">
                <a:latin typeface="Arial MT"/>
                <a:cs typeface="Arial MT"/>
              </a:rPr>
              <a:t>that</a:t>
            </a:r>
            <a:r>
              <a:rPr sz="2400" spc="-20" dirty="0">
                <a:latin typeface="Arial MT"/>
                <a:cs typeface="Arial MT"/>
              </a:rPr>
              <a:t> </a:t>
            </a:r>
            <a:r>
              <a:rPr sz="2400" spc="-5" dirty="0">
                <a:latin typeface="Arial MT"/>
                <a:cs typeface="Arial MT"/>
              </a:rPr>
              <a:t>helps</a:t>
            </a:r>
            <a:r>
              <a:rPr sz="2400" spc="-10" dirty="0">
                <a:latin typeface="Arial MT"/>
                <a:cs typeface="Arial MT"/>
              </a:rPr>
              <a:t> </a:t>
            </a:r>
            <a:r>
              <a:rPr sz="2400" dirty="0">
                <a:latin typeface="Arial MT"/>
                <a:cs typeface="Arial MT"/>
              </a:rPr>
              <a:t>the</a:t>
            </a:r>
            <a:r>
              <a:rPr sz="2400" spc="-20" dirty="0">
                <a:latin typeface="Arial MT"/>
                <a:cs typeface="Arial MT"/>
              </a:rPr>
              <a:t> </a:t>
            </a:r>
            <a:r>
              <a:rPr sz="2400" spc="-5" dirty="0">
                <a:latin typeface="Arial MT"/>
                <a:cs typeface="Arial MT"/>
              </a:rPr>
              <a:t>casualty</a:t>
            </a:r>
            <a:endParaRPr sz="2400">
              <a:latin typeface="Arial MT"/>
              <a:cs typeface="Arial MT"/>
            </a:endParaRPr>
          </a:p>
        </p:txBody>
      </p:sp>
      <p:sp>
        <p:nvSpPr>
          <p:cNvPr id="8" name="object 8"/>
          <p:cNvSpPr txBox="1"/>
          <p:nvPr/>
        </p:nvSpPr>
        <p:spPr>
          <a:xfrm>
            <a:off x="6481317" y="4380992"/>
            <a:ext cx="122809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MT"/>
                <a:cs typeface="Arial MT"/>
              </a:rPr>
              <a:t>to</a:t>
            </a:r>
            <a:r>
              <a:rPr sz="2400" spc="-70" dirty="0">
                <a:latin typeface="Arial MT"/>
                <a:cs typeface="Arial MT"/>
              </a:rPr>
              <a:t> </a:t>
            </a:r>
            <a:r>
              <a:rPr sz="2400" spc="-5" dirty="0">
                <a:latin typeface="Arial MT"/>
                <a:cs typeface="Arial MT"/>
              </a:rPr>
              <a:t>breath</a:t>
            </a:r>
            <a:endParaRPr sz="2400">
              <a:latin typeface="Arial MT"/>
              <a:cs typeface="Arial MT"/>
            </a:endParaRPr>
          </a:p>
        </p:txBody>
      </p:sp>
      <p:pic>
        <p:nvPicPr>
          <p:cNvPr id="10" name="object 10"/>
          <p:cNvPicPr/>
          <p:nvPr/>
        </p:nvPicPr>
        <p:blipFill>
          <a:blip r:embed="rId5" cstate="print"/>
          <a:stretch>
            <a:fillRect/>
          </a:stretch>
        </p:blipFill>
        <p:spPr>
          <a:xfrm>
            <a:off x="595883" y="2298192"/>
            <a:ext cx="5815584" cy="1755774"/>
          </a:xfrm>
          <a:prstGeom prst="rect">
            <a:avLst/>
          </a:prstGeom>
        </p:spPr>
      </p:pic>
      <p:sp>
        <p:nvSpPr>
          <p:cNvPr id="14" name="object 14"/>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14</a:t>
            </a:fld>
            <a:endParaRPr spc="-5" dirty="0">
              <a:solidFill>
                <a:srgbClr val="000000"/>
              </a:solidFill>
            </a:endParaRPr>
          </a:p>
        </p:txBody>
      </p:sp>
      <p:grpSp>
        <p:nvGrpSpPr>
          <p:cNvPr id="16" name="Group 15">
            <a:extLst>
              <a:ext uri="{FF2B5EF4-FFF2-40B4-BE49-F238E27FC236}">
                <a16:creationId xmlns:a16="http://schemas.microsoft.com/office/drawing/2014/main" id="{B0786228-5B80-C942-008A-9A5C3D655508}"/>
              </a:ext>
            </a:extLst>
          </p:cNvPr>
          <p:cNvGrpSpPr/>
          <p:nvPr/>
        </p:nvGrpSpPr>
        <p:grpSpPr>
          <a:xfrm>
            <a:off x="4838191" y="5954267"/>
            <a:ext cx="2621407" cy="719455"/>
            <a:chOff x="4838191" y="5954267"/>
            <a:chExt cx="2621407" cy="719455"/>
          </a:xfrm>
        </p:grpSpPr>
        <p:sp>
          <p:nvSpPr>
            <p:cNvPr id="17" name="object 4">
              <a:extLst>
                <a:ext uri="{FF2B5EF4-FFF2-40B4-BE49-F238E27FC236}">
                  <a16:creationId xmlns:a16="http://schemas.microsoft.com/office/drawing/2014/main" id="{743E64A3-A7BC-FF29-321C-31C44AD3DB85}"/>
                </a:ext>
              </a:extLst>
            </p:cNvPr>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sp>
          <p:nvSpPr>
            <p:cNvPr id="18" name="object 11">
              <a:extLst>
                <a:ext uri="{FF2B5EF4-FFF2-40B4-BE49-F238E27FC236}">
                  <a16:creationId xmlns:a16="http://schemas.microsoft.com/office/drawing/2014/main" id="{F6875400-0B18-34C1-DF44-BEADD0DAEFF7}"/>
                </a:ext>
              </a:extLst>
            </p:cNvPr>
            <p:cNvSpPr txBox="1"/>
            <p:nvPr/>
          </p:nvSpPr>
          <p:spPr>
            <a:xfrm>
              <a:off x="5990971" y="5995126"/>
              <a:ext cx="34226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FFFFFF"/>
                  </a:solidFill>
                  <a:latin typeface="Arial Black"/>
                  <a:cs typeface="Arial Black"/>
                </a:rPr>
                <a:t>R</a:t>
              </a:r>
              <a:endParaRPr sz="3200" dirty="0">
                <a:latin typeface="Arial Black"/>
                <a:cs typeface="Arial Black"/>
              </a:endParaRPr>
            </a:p>
          </p:txBody>
        </p:sp>
        <p:sp>
          <p:nvSpPr>
            <p:cNvPr id="19" name="object 12">
              <a:extLst>
                <a:ext uri="{FF2B5EF4-FFF2-40B4-BE49-F238E27FC236}">
                  <a16:creationId xmlns:a16="http://schemas.microsoft.com/office/drawing/2014/main" id="{5E63E450-E88F-2098-F836-8B51E6EC3A68}"/>
                </a:ext>
              </a:extLst>
            </p:cNvPr>
            <p:cNvSpPr txBox="1"/>
            <p:nvPr/>
          </p:nvSpPr>
          <p:spPr>
            <a:xfrm>
              <a:off x="4838191" y="6008507"/>
              <a:ext cx="862330"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M</a:t>
              </a:r>
              <a:r>
                <a:rPr sz="3200" spc="-95" dirty="0">
                  <a:solidFill>
                    <a:srgbClr val="2D3334"/>
                  </a:solidFill>
                  <a:latin typeface="Arial Black"/>
                  <a:cs typeface="Arial Black"/>
                </a:rPr>
                <a:t> </a:t>
              </a:r>
              <a:r>
                <a:rPr sz="3200" spc="5" dirty="0">
                  <a:solidFill>
                    <a:srgbClr val="2D3334"/>
                  </a:solidFill>
                  <a:latin typeface="Arial Black"/>
                  <a:cs typeface="Arial Black"/>
                </a:rPr>
                <a:t>A</a:t>
              </a:r>
              <a:endParaRPr sz="3200" dirty="0">
                <a:latin typeface="Arial Black"/>
                <a:cs typeface="Arial Black"/>
              </a:endParaRPr>
            </a:p>
          </p:txBody>
        </p:sp>
        <p:sp>
          <p:nvSpPr>
            <p:cNvPr id="20" name="object 13">
              <a:extLst>
                <a:ext uri="{FF2B5EF4-FFF2-40B4-BE49-F238E27FC236}">
                  <a16:creationId xmlns:a16="http://schemas.microsoft.com/office/drawing/2014/main" id="{51FA784D-A22B-A07E-953B-14DB0F0C5887}"/>
                </a:ext>
              </a:extLst>
            </p:cNvPr>
            <p:cNvSpPr txBox="1"/>
            <p:nvPr/>
          </p:nvSpPr>
          <p:spPr>
            <a:xfrm>
              <a:off x="6642354" y="6008507"/>
              <a:ext cx="817244"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C</a:t>
              </a:r>
              <a:r>
                <a:rPr sz="3200" spc="-95" dirty="0">
                  <a:solidFill>
                    <a:srgbClr val="2D3334"/>
                  </a:solidFill>
                  <a:latin typeface="Arial Black"/>
                  <a:cs typeface="Arial Black"/>
                </a:rPr>
                <a:t> </a:t>
              </a:r>
              <a:r>
                <a:rPr sz="3200" spc="5" dirty="0">
                  <a:solidFill>
                    <a:srgbClr val="2D3334"/>
                  </a:solidFill>
                  <a:latin typeface="Arial Black"/>
                  <a:cs typeface="Arial Black"/>
                </a:rPr>
                <a:t>H</a:t>
              </a:r>
              <a:endParaRPr sz="3200" dirty="0">
                <a:latin typeface="Arial Black"/>
                <a:cs typeface="Arial Black"/>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606667"/>
                </a:solidFill>
                <a:latin typeface="Arial"/>
                <a:cs typeface="Arial"/>
              </a:rPr>
              <a:t>Module</a:t>
            </a:r>
            <a:r>
              <a:rPr sz="2000" b="1" spc="-20" dirty="0">
                <a:solidFill>
                  <a:srgbClr val="606667"/>
                </a:solidFill>
                <a:latin typeface="Arial"/>
                <a:cs typeface="Arial"/>
              </a:rPr>
              <a:t> </a:t>
            </a:r>
            <a:r>
              <a:rPr sz="2000" b="1" dirty="0">
                <a:solidFill>
                  <a:srgbClr val="606667"/>
                </a:solidFill>
                <a:latin typeface="Arial"/>
                <a:cs typeface="Arial"/>
              </a:rPr>
              <a:t>8:</a:t>
            </a:r>
            <a:r>
              <a:rPr sz="2000" b="1" spc="-15" dirty="0">
                <a:solidFill>
                  <a:srgbClr val="606667"/>
                </a:solidFill>
                <a:latin typeface="Arial"/>
                <a:cs typeface="Arial"/>
              </a:rPr>
              <a:t> </a:t>
            </a:r>
            <a:r>
              <a:rPr sz="2000" b="1" dirty="0">
                <a:solidFill>
                  <a:srgbClr val="606667"/>
                </a:solidFill>
                <a:latin typeface="Arial"/>
                <a:cs typeface="Arial"/>
              </a:rPr>
              <a:t>Respiration</a:t>
            </a:r>
            <a:r>
              <a:rPr sz="2000" b="1" spc="-45" dirty="0">
                <a:solidFill>
                  <a:srgbClr val="606667"/>
                </a:solidFill>
                <a:latin typeface="Arial"/>
                <a:cs typeface="Arial"/>
              </a:rPr>
              <a:t> </a:t>
            </a:r>
            <a:r>
              <a:rPr sz="2000" b="1" dirty="0">
                <a:solidFill>
                  <a:srgbClr val="606667"/>
                </a:solidFill>
                <a:latin typeface="Arial"/>
                <a:cs typeface="Arial"/>
              </a:rPr>
              <a:t>Assessment</a:t>
            </a:r>
            <a:r>
              <a:rPr sz="2000" b="1" spc="-30" dirty="0">
                <a:solidFill>
                  <a:srgbClr val="606667"/>
                </a:solidFill>
                <a:latin typeface="Arial"/>
                <a:cs typeface="Arial"/>
              </a:rPr>
              <a:t> </a:t>
            </a:r>
            <a:r>
              <a:rPr sz="2000" b="1" dirty="0">
                <a:solidFill>
                  <a:srgbClr val="606667"/>
                </a:solidFill>
                <a:latin typeface="Arial"/>
                <a:cs typeface="Arial"/>
              </a:rPr>
              <a:t>&amp;</a:t>
            </a:r>
            <a:r>
              <a:rPr sz="2000" b="1" spc="-15" dirty="0">
                <a:solidFill>
                  <a:srgbClr val="606667"/>
                </a:solidFill>
                <a:latin typeface="Arial"/>
                <a:cs typeface="Arial"/>
              </a:rPr>
              <a:t> </a:t>
            </a:r>
            <a:r>
              <a:rPr sz="2000" b="1" dirty="0">
                <a:solidFill>
                  <a:srgbClr val="606667"/>
                </a:solidFill>
                <a:latin typeface="Arial"/>
                <a:cs typeface="Arial"/>
              </a:rPr>
              <a:t>Management</a:t>
            </a:r>
            <a:r>
              <a:rPr sz="2000" b="1" spc="-25" dirty="0">
                <a:solidFill>
                  <a:srgbClr val="606667"/>
                </a:solidFill>
                <a:latin typeface="Arial"/>
                <a:cs typeface="Arial"/>
              </a:rPr>
              <a:t> </a:t>
            </a:r>
            <a:r>
              <a:rPr sz="2000" b="1" dirty="0">
                <a:solidFill>
                  <a:srgbClr val="606667"/>
                </a:solidFill>
                <a:latin typeface="Arial"/>
                <a:cs typeface="Arial"/>
              </a:rPr>
              <a:t>in</a:t>
            </a:r>
            <a:r>
              <a:rPr sz="2000" b="1" spc="-10" dirty="0">
                <a:solidFill>
                  <a:srgbClr val="606667"/>
                </a:solidFill>
                <a:latin typeface="Arial"/>
                <a:cs typeface="Arial"/>
              </a:rPr>
              <a:t> </a:t>
            </a:r>
            <a:r>
              <a:rPr sz="2000" b="1" dirty="0">
                <a:solidFill>
                  <a:srgbClr val="606667"/>
                </a:solidFill>
                <a:latin typeface="Arial"/>
                <a:cs typeface="Arial"/>
              </a:rPr>
              <a:t>TFC</a:t>
            </a:r>
            <a:endParaRPr sz="2000">
              <a:latin typeface="Arial"/>
              <a:cs typeface="Arial"/>
            </a:endParaRPr>
          </a:p>
        </p:txBody>
      </p:sp>
      <p:grpSp>
        <p:nvGrpSpPr>
          <p:cNvPr id="3" name="object 3"/>
          <p:cNvGrpSpPr/>
          <p:nvPr/>
        </p:nvGrpSpPr>
        <p:grpSpPr>
          <a:xfrm>
            <a:off x="2937129" y="2251329"/>
            <a:ext cx="6319520" cy="3580765"/>
            <a:chOff x="2937129" y="2251329"/>
            <a:chExt cx="6319520" cy="3580765"/>
          </a:xfrm>
        </p:grpSpPr>
        <p:sp>
          <p:nvSpPr>
            <p:cNvPr id="4" name="object 4"/>
            <p:cNvSpPr/>
            <p:nvPr/>
          </p:nvSpPr>
          <p:spPr>
            <a:xfrm>
              <a:off x="2946654" y="2260854"/>
              <a:ext cx="6300470" cy="3561715"/>
            </a:xfrm>
            <a:custGeom>
              <a:avLst/>
              <a:gdLst/>
              <a:ahLst/>
              <a:cxnLst/>
              <a:rect l="l" t="t" r="r" b="b"/>
              <a:pathLst>
                <a:path w="6300470" h="3561715">
                  <a:moveTo>
                    <a:pt x="0" y="3561588"/>
                  </a:moveTo>
                  <a:lnTo>
                    <a:pt x="6300216" y="3561588"/>
                  </a:lnTo>
                  <a:lnTo>
                    <a:pt x="6300216" y="0"/>
                  </a:lnTo>
                  <a:lnTo>
                    <a:pt x="0" y="0"/>
                  </a:lnTo>
                  <a:lnTo>
                    <a:pt x="0" y="3561588"/>
                  </a:lnTo>
                  <a:close/>
                </a:path>
              </a:pathLst>
            </a:custGeom>
            <a:ln w="19050">
              <a:solidFill>
                <a:srgbClr val="898B8B"/>
              </a:solidFill>
            </a:ln>
          </p:spPr>
          <p:txBody>
            <a:bodyPr wrap="square" lIns="0" tIns="0" rIns="0" bIns="0" rtlCol="0"/>
            <a:lstStyle/>
            <a:p>
              <a:endParaRPr/>
            </a:p>
          </p:txBody>
        </p:sp>
        <p:sp>
          <p:nvSpPr>
            <p:cNvPr id="5" name="object 5"/>
            <p:cNvSpPr/>
            <p:nvPr/>
          </p:nvSpPr>
          <p:spPr>
            <a:xfrm>
              <a:off x="5501639" y="3445764"/>
              <a:ext cx="1188720" cy="1190625"/>
            </a:xfrm>
            <a:custGeom>
              <a:avLst/>
              <a:gdLst/>
              <a:ahLst/>
              <a:cxnLst/>
              <a:rect l="l" t="t" r="r" b="b"/>
              <a:pathLst>
                <a:path w="1188720" h="1190625">
                  <a:moveTo>
                    <a:pt x="594360" y="0"/>
                  </a:moveTo>
                  <a:lnTo>
                    <a:pt x="545607" y="1972"/>
                  </a:lnTo>
                  <a:lnTo>
                    <a:pt x="497942" y="7789"/>
                  </a:lnTo>
                  <a:lnTo>
                    <a:pt x="451515" y="17295"/>
                  </a:lnTo>
                  <a:lnTo>
                    <a:pt x="406481" y="30339"/>
                  </a:lnTo>
                  <a:lnTo>
                    <a:pt x="362991" y="46767"/>
                  </a:lnTo>
                  <a:lnTo>
                    <a:pt x="321200" y="66426"/>
                  </a:lnTo>
                  <a:lnTo>
                    <a:pt x="281259" y="89163"/>
                  </a:lnTo>
                  <a:lnTo>
                    <a:pt x="243321" y="114824"/>
                  </a:lnTo>
                  <a:lnTo>
                    <a:pt x="207540" y="143256"/>
                  </a:lnTo>
                  <a:lnTo>
                    <a:pt x="174069" y="174307"/>
                  </a:lnTo>
                  <a:lnTo>
                    <a:pt x="143060" y="207823"/>
                  </a:lnTo>
                  <a:lnTo>
                    <a:pt x="114665" y="243651"/>
                  </a:lnTo>
                  <a:lnTo>
                    <a:pt x="89039" y="281637"/>
                  </a:lnTo>
                  <a:lnTo>
                    <a:pt x="66334" y="321629"/>
                  </a:lnTo>
                  <a:lnTo>
                    <a:pt x="46702" y="363474"/>
                  </a:lnTo>
                  <a:lnTo>
                    <a:pt x="30297" y="407017"/>
                  </a:lnTo>
                  <a:lnTo>
                    <a:pt x="17271" y="452107"/>
                  </a:lnTo>
                  <a:lnTo>
                    <a:pt x="7778" y="498590"/>
                  </a:lnTo>
                  <a:lnTo>
                    <a:pt x="1970" y="546312"/>
                  </a:lnTo>
                  <a:lnTo>
                    <a:pt x="0" y="595122"/>
                  </a:lnTo>
                  <a:lnTo>
                    <a:pt x="1970" y="643931"/>
                  </a:lnTo>
                  <a:lnTo>
                    <a:pt x="7778" y="691653"/>
                  </a:lnTo>
                  <a:lnTo>
                    <a:pt x="17271" y="738136"/>
                  </a:lnTo>
                  <a:lnTo>
                    <a:pt x="30297" y="783226"/>
                  </a:lnTo>
                  <a:lnTo>
                    <a:pt x="46702" y="826770"/>
                  </a:lnTo>
                  <a:lnTo>
                    <a:pt x="66334" y="868614"/>
                  </a:lnTo>
                  <a:lnTo>
                    <a:pt x="89039" y="908606"/>
                  </a:lnTo>
                  <a:lnTo>
                    <a:pt x="114665" y="946592"/>
                  </a:lnTo>
                  <a:lnTo>
                    <a:pt x="143060" y="982420"/>
                  </a:lnTo>
                  <a:lnTo>
                    <a:pt x="174069" y="1015936"/>
                  </a:lnTo>
                  <a:lnTo>
                    <a:pt x="207540" y="1046987"/>
                  </a:lnTo>
                  <a:lnTo>
                    <a:pt x="243321" y="1075419"/>
                  </a:lnTo>
                  <a:lnTo>
                    <a:pt x="281259" y="1101080"/>
                  </a:lnTo>
                  <a:lnTo>
                    <a:pt x="321200" y="1123817"/>
                  </a:lnTo>
                  <a:lnTo>
                    <a:pt x="362991" y="1143476"/>
                  </a:lnTo>
                  <a:lnTo>
                    <a:pt x="406481" y="1159904"/>
                  </a:lnTo>
                  <a:lnTo>
                    <a:pt x="451515" y="1172948"/>
                  </a:lnTo>
                  <a:lnTo>
                    <a:pt x="497942" y="1182454"/>
                  </a:lnTo>
                  <a:lnTo>
                    <a:pt x="545607" y="1188271"/>
                  </a:lnTo>
                  <a:lnTo>
                    <a:pt x="594360" y="1190244"/>
                  </a:lnTo>
                  <a:lnTo>
                    <a:pt x="643112" y="1188271"/>
                  </a:lnTo>
                  <a:lnTo>
                    <a:pt x="690777" y="1182454"/>
                  </a:lnTo>
                  <a:lnTo>
                    <a:pt x="737204" y="1172948"/>
                  </a:lnTo>
                  <a:lnTo>
                    <a:pt x="782238" y="1159904"/>
                  </a:lnTo>
                  <a:lnTo>
                    <a:pt x="825728" y="1143476"/>
                  </a:lnTo>
                  <a:lnTo>
                    <a:pt x="867519" y="1123817"/>
                  </a:lnTo>
                  <a:lnTo>
                    <a:pt x="907460" y="1101080"/>
                  </a:lnTo>
                  <a:lnTo>
                    <a:pt x="945398" y="1075419"/>
                  </a:lnTo>
                  <a:lnTo>
                    <a:pt x="981179" y="1046987"/>
                  </a:lnTo>
                  <a:lnTo>
                    <a:pt x="1014650" y="1015936"/>
                  </a:lnTo>
                  <a:lnTo>
                    <a:pt x="1045659" y="982420"/>
                  </a:lnTo>
                  <a:lnTo>
                    <a:pt x="1074054" y="946592"/>
                  </a:lnTo>
                  <a:lnTo>
                    <a:pt x="1099680" y="908606"/>
                  </a:lnTo>
                  <a:lnTo>
                    <a:pt x="1122385" y="868614"/>
                  </a:lnTo>
                  <a:lnTo>
                    <a:pt x="1142017" y="826769"/>
                  </a:lnTo>
                  <a:lnTo>
                    <a:pt x="1158422" y="783226"/>
                  </a:lnTo>
                  <a:lnTo>
                    <a:pt x="1171448" y="738136"/>
                  </a:lnTo>
                  <a:lnTo>
                    <a:pt x="1180941" y="691653"/>
                  </a:lnTo>
                  <a:lnTo>
                    <a:pt x="1186749" y="643931"/>
                  </a:lnTo>
                  <a:lnTo>
                    <a:pt x="1188719" y="595122"/>
                  </a:lnTo>
                  <a:lnTo>
                    <a:pt x="1186749" y="546312"/>
                  </a:lnTo>
                  <a:lnTo>
                    <a:pt x="1180941" y="498590"/>
                  </a:lnTo>
                  <a:lnTo>
                    <a:pt x="1171448" y="452107"/>
                  </a:lnTo>
                  <a:lnTo>
                    <a:pt x="1158422" y="407017"/>
                  </a:lnTo>
                  <a:lnTo>
                    <a:pt x="1142017" y="363474"/>
                  </a:lnTo>
                  <a:lnTo>
                    <a:pt x="1122385" y="321629"/>
                  </a:lnTo>
                  <a:lnTo>
                    <a:pt x="1099680" y="281637"/>
                  </a:lnTo>
                  <a:lnTo>
                    <a:pt x="1074054" y="243651"/>
                  </a:lnTo>
                  <a:lnTo>
                    <a:pt x="1045659" y="207823"/>
                  </a:lnTo>
                  <a:lnTo>
                    <a:pt x="1014650" y="174307"/>
                  </a:lnTo>
                  <a:lnTo>
                    <a:pt x="981179" y="143256"/>
                  </a:lnTo>
                  <a:lnTo>
                    <a:pt x="945398" y="114824"/>
                  </a:lnTo>
                  <a:lnTo>
                    <a:pt x="907460" y="89163"/>
                  </a:lnTo>
                  <a:lnTo>
                    <a:pt x="867519" y="66426"/>
                  </a:lnTo>
                  <a:lnTo>
                    <a:pt x="825728" y="46767"/>
                  </a:lnTo>
                  <a:lnTo>
                    <a:pt x="782238" y="30339"/>
                  </a:lnTo>
                  <a:lnTo>
                    <a:pt x="737204" y="17295"/>
                  </a:lnTo>
                  <a:lnTo>
                    <a:pt x="690777" y="7789"/>
                  </a:lnTo>
                  <a:lnTo>
                    <a:pt x="643112" y="1972"/>
                  </a:lnTo>
                  <a:lnTo>
                    <a:pt x="594360" y="0"/>
                  </a:lnTo>
                  <a:close/>
                </a:path>
              </a:pathLst>
            </a:custGeom>
            <a:solidFill>
              <a:srgbClr val="606667"/>
            </a:solidFill>
          </p:spPr>
          <p:txBody>
            <a:bodyPr wrap="square" lIns="0" tIns="0" rIns="0" bIns="0" rtlCol="0"/>
            <a:lstStyle/>
            <a:p>
              <a:endParaRPr/>
            </a:p>
          </p:txBody>
        </p:sp>
        <p:sp>
          <p:nvSpPr>
            <p:cNvPr id="6" name="object 6"/>
            <p:cNvSpPr/>
            <p:nvPr/>
          </p:nvSpPr>
          <p:spPr>
            <a:xfrm>
              <a:off x="5897880" y="3735324"/>
              <a:ext cx="525780" cy="609600"/>
            </a:xfrm>
            <a:custGeom>
              <a:avLst/>
              <a:gdLst/>
              <a:ahLst/>
              <a:cxnLst/>
              <a:rect l="l" t="t" r="r" b="b"/>
              <a:pathLst>
                <a:path w="525779" h="609600">
                  <a:moveTo>
                    <a:pt x="0" y="0"/>
                  </a:moveTo>
                  <a:lnTo>
                    <a:pt x="0" y="609600"/>
                  </a:lnTo>
                  <a:lnTo>
                    <a:pt x="525780" y="304800"/>
                  </a:lnTo>
                  <a:lnTo>
                    <a:pt x="0" y="0"/>
                  </a:lnTo>
                  <a:close/>
                </a:path>
              </a:pathLst>
            </a:custGeom>
            <a:solidFill>
              <a:srgbClr val="FFFFFF"/>
            </a:solidFill>
          </p:spPr>
          <p:txBody>
            <a:bodyPr wrap="square" lIns="0" tIns="0" rIns="0" bIns="0" rtlCol="0"/>
            <a:lstStyle/>
            <a:p>
              <a:endParaRPr/>
            </a:p>
          </p:txBody>
        </p:sp>
      </p:grpSp>
      <p:sp>
        <p:nvSpPr>
          <p:cNvPr id="7" name="object 7"/>
          <p:cNvSpPr txBox="1"/>
          <p:nvPr/>
        </p:nvSpPr>
        <p:spPr>
          <a:xfrm>
            <a:off x="3908552" y="6042152"/>
            <a:ext cx="470598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dirty="0">
                <a:solidFill>
                  <a:srgbClr val="898B8B"/>
                </a:solidFill>
                <a:latin typeface="Arial"/>
                <a:cs typeface="Arial"/>
              </a:rPr>
              <a:t> </a:t>
            </a:r>
            <a:r>
              <a:rPr sz="1800" i="1" spc="-5" dirty="0">
                <a:solidFill>
                  <a:srgbClr val="898B8B"/>
                </a:solidFill>
                <a:latin typeface="Arial"/>
                <a:cs typeface="Arial"/>
              </a:rPr>
              <a:t>can</a:t>
            </a:r>
            <a:r>
              <a:rPr sz="1800" i="1" spc="-15" dirty="0">
                <a:solidFill>
                  <a:srgbClr val="898B8B"/>
                </a:solidFill>
                <a:latin typeface="Arial"/>
                <a:cs typeface="Arial"/>
              </a:rPr>
              <a:t> </a:t>
            </a:r>
            <a:r>
              <a:rPr sz="1800" i="1" spc="-5" dirty="0">
                <a:solidFill>
                  <a:srgbClr val="898B8B"/>
                </a:solidFill>
                <a:latin typeface="Arial"/>
                <a:cs typeface="Arial"/>
              </a:rPr>
              <a:t>be</a:t>
            </a:r>
            <a:r>
              <a:rPr sz="1800" i="1" spc="5" dirty="0">
                <a:solidFill>
                  <a:srgbClr val="898B8B"/>
                </a:solidFill>
                <a:latin typeface="Arial"/>
                <a:cs typeface="Arial"/>
              </a:rPr>
              <a:t> </a:t>
            </a:r>
            <a:r>
              <a:rPr sz="1800" i="1" spc="-5" dirty="0">
                <a:solidFill>
                  <a:srgbClr val="898B8B"/>
                </a:solidFill>
                <a:latin typeface="Arial"/>
                <a:cs typeface="Arial"/>
              </a:rPr>
              <a:t>found</a:t>
            </a:r>
            <a:r>
              <a:rPr sz="1800" i="1" spc="-15" dirty="0">
                <a:solidFill>
                  <a:srgbClr val="898B8B"/>
                </a:solidFill>
                <a:latin typeface="Arial"/>
                <a:cs typeface="Arial"/>
              </a:rPr>
              <a:t> </a:t>
            </a:r>
            <a:r>
              <a:rPr sz="1800" i="1" spc="-5" dirty="0">
                <a:solidFill>
                  <a:srgbClr val="898B8B"/>
                </a:solidFill>
                <a:latin typeface="Arial"/>
                <a:cs typeface="Arial"/>
              </a:rPr>
              <a:t>on</a:t>
            </a:r>
            <a:r>
              <a:rPr sz="1800" i="1"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9" name="object 9"/>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15</a:t>
            </a:fld>
            <a:endParaRPr spc="-5" dirty="0">
              <a:solidFill>
                <a:srgbClr val="000000"/>
              </a:solidFill>
            </a:endParaRPr>
          </a:p>
        </p:txBody>
      </p:sp>
      <p:sp>
        <p:nvSpPr>
          <p:cNvPr id="8" name="object 8"/>
          <p:cNvSpPr txBox="1"/>
          <p:nvPr/>
        </p:nvSpPr>
        <p:spPr>
          <a:xfrm>
            <a:off x="3854577" y="944626"/>
            <a:ext cx="446976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FFFF"/>
                </a:solidFill>
                <a:latin typeface="Arial"/>
                <a:cs typeface="Arial"/>
              </a:rPr>
              <a:t>CHEST</a:t>
            </a:r>
            <a:r>
              <a:rPr sz="3600" b="1" spc="-25" dirty="0">
                <a:solidFill>
                  <a:srgbClr val="FFFFFF"/>
                </a:solidFill>
                <a:latin typeface="Arial"/>
                <a:cs typeface="Arial"/>
              </a:rPr>
              <a:t> </a:t>
            </a:r>
            <a:r>
              <a:rPr sz="3600" b="1" spc="-5" dirty="0">
                <a:solidFill>
                  <a:srgbClr val="FFFFFF"/>
                </a:solidFill>
                <a:latin typeface="Arial"/>
                <a:cs typeface="Arial"/>
              </a:rPr>
              <a:t>SEAL</a:t>
            </a:r>
            <a:r>
              <a:rPr sz="3600" b="1" spc="-20" dirty="0">
                <a:solidFill>
                  <a:srgbClr val="FFFFFF"/>
                </a:solidFill>
                <a:latin typeface="Arial"/>
                <a:cs typeface="Arial"/>
              </a:rPr>
              <a:t> </a:t>
            </a:r>
            <a:r>
              <a:rPr sz="3600" b="1" spc="-5" dirty="0">
                <a:solidFill>
                  <a:srgbClr val="FFFFFF"/>
                </a:solidFill>
                <a:latin typeface="Arial"/>
                <a:cs typeface="Arial"/>
              </a:rPr>
              <a:t>VIDEO</a:t>
            </a:r>
            <a:endParaRPr sz="3600" dirty="0">
              <a:latin typeface="Arial"/>
              <a:cs typeface="Arial"/>
            </a:endParaRPr>
          </a:p>
        </p:txBody>
      </p:sp>
      <p:pic>
        <p:nvPicPr>
          <p:cNvPr id="11" name="08. Chest Seal">
            <a:hlinkClick r:id="" action="ppaction://media"/>
            <a:extLst>
              <a:ext uri="{FF2B5EF4-FFF2-40B4-BE49-F238E27FC236}">
                <a16:creationId xmlns:a16="http://schemas.microsoft.com/office/drawing/2014/main" id="{386EA68E-0104-7864-68D4-DD06F28EF6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0387" y="1644396"/>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79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2" cstate="print"/>
          <a:stretch>
            <a:fillRect/>
          </a:stretch>
        </p:blipFill>
        <p:spPr>
          <a:xfrm>
            <a:off x="309372" y="254508"/>
            <a:ext cx="1171956" cy="656844"/>
          </a:xfrm>
          <a:prstGeom prst="rect">
            <a:avLst/>
          </a:prstGeom>
        </p:spPr>
      </p:pic>
      <p:sp>
        <p:nvSpPr>
          <p:cNvPr id="4" name="object 4"/>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606667"/>
                </a:solidFill>
                <a:latin typeface="Arial"/>
                <a:cs typeface="Arial"/>
              </a:rPr>
              <a:t>Module</a:t>
            </a:r>
            <a:r>
              <a:rPr sz="2000" b="1" spc="-20" dirty="0">
                <a:solidFill>
                  <a:srgbClr val="606667"/>
                </a:solidFill>
                <a:latin typeface="Arial"/>
                <a:cs typeface="Arial"/>
              </a:rPr>
              <a:t> </a:t>
            </a:r>
            <a:r>
              <a:rPr sz="2000" b="1" dirty="0">
                <a:solidFill>
                  <a:srgbClr val="606667"/>
                </a:solidFill>
                <a:latin typeface="Arial"/>
                <a:cs typeface="Arial"/>
              </a:rPr>
              <a:t>8:</a:t>
            </a:r>
            <a:r>
              <a:rPr sz="2000" b="1" spc="-15" dirty="0">
                <a:solidFill>
                  <a:srgbClr val="606667"/>
                </a:solidFill>
                <a:latin typeface="Arial"/>
                <a:cs typeface="Arial"/>
              </a:rPr>
              <a:t> </a:t>
            </a:r>
            <a:r>
              <a:rPr sz="2000" b="1" dirty="0">
                <a:solidFill>
                  <a:srgbClr val="606667"/>
                </a:solidFill>
                <a:latin typeface="Arial"/>
                <a:cs typeface="Arial"/>
              </a:rPr>
              <a:t>Respiration</a:t>
            </a:r>
            <a:r>
              <a:rPr sz="2000" b="1" spc="-45" dirty="0">
                <a:solidFill>
                  <a:srgbClr val="606667"/>
                </a:solidFill>
                <a:latin typeface="Arial"/>
                <a:cs typeface="Arial"/>
              </a:rPr>
              <a:t> </a:t>
            </a:r>
            <a:r>
              <a:rPr sz="2000" b="1" dirty="0">
                <a:solidFill>
                  <a:srgbClr val="606667"/>
                </a:solidFill>
                <a:latin typeface="Arial"/>
                <a:cs typeface="Arial"/>
              </a:rPr>
              <a:t>Assessment</a:t>
            </a:r>
            <a:r>
              <a:rPr sz="2000" b="1" spc="-30" dirty="0">
                <a:solidFill>
                  <a:srgbClr val="606667"/>
                </a:solidFill>
                <a:latin typeface="Arial"/>
                <a:cs typeface="Arial"/>
              </a:rPr>
              <a:t> </a:t>
            </a:r>
            <a:r>
              <a:rPr sz="2000" b="1" dirty="0">
                <a:solidFill>
                  <a:srgbClr val="606667"/>
                </a:solidFill>
                <a:latin typeface="Arial"/>
                <a:cs typeface="Arial"/>
              </a:rPr>
              <a:t>&amp;</a:t>
            </a:r>
            <a:r>
              <a:rPr sz="2000" b="1" spc="-15" dirty="0">
                <a:solidFill>
                  <a:srgbClr val="606667"/>
                </a:solidFill>
                <a:latin typeface="Arial"/>
                <a:cs typeface="Arial"/>
              </a:rPr>
              <a:t> </a:t>
            </a:r>
            <a:r>
              <a:rPr sz="2000" b="1" dirty="0">
                <a:solidFill>
                  <a:srgbClr val="606667"/>
                </a:solidFill>
                <a:latin typeface="Arial"/>
                <a:cs typeface="Arial"/>
              </a:rPr>
              <a:t>Management</a:t>
            </a:r>
            <a:r>
              <a:rPr sz="2000" b="1" spc="-25" dirty="0">
                <a:solidFill>
                  <a:srgbClr val="606667"/>
                </a:solidFill>
                <a:latin typeface="Arial"/>
                <a:cs typeface="Arial"/>
              </a:rPr>
              <a:t> </a:t>
            </a:r>
            <a:r>
              <a:rPr sz="2000" b="1" dirty="0">
                <a:solidFill>
                  <a:srgbClr val="606667"/>
                </a:solidFill>
                <a:latin typeface="Arial"/>
                <a:cs typeface="Arial"/>
              </a:rPr>
              <a:t>in</a:t>
            </a:r>
            <a:r>
              <a:rPr sz="2000" b="1" spc="-10" dirty="0">
                <a:solidFill>
                  <a:srgbClr val="606667"/>
                </a:solidFill>
                <a:latin typeface="Arial"/>
                <a:cs typeface="Arial"/>
              </a:rPr>
              <a:t> </a:t>
            </a:r>
            <a:r>
              <a:rPr sz="2000" b="1" dirty="0">
                <a:solidFill>
                  <a:srgbClr val="606667"/>
                </a:solidFill>
                <a:latin typeface="Arial"/>
                <a:cs typeface="Arial"/>
              </a:rPr>
              <a:t>TFC</a:t>
            </a:r>
            <a:endParaRPr sz="2000">
              <a:latin typeface="Arial"/>
              <a:cs typeface="Arial"/>
            </a:endParaRPr>
          </a:p>
        </p:txBody>
      </p:sp>
      <p:sp>
        <p:nvSpPr>
          <p:cNvPr id="5" name="object 5"/>
          <p:cNvSpPr txBox="1"/>
          <p:nvPr/>
        </p:nvSpPr>
        <p:spPr>
          <a:xfrm>
            <a:off x="4288028" y="1632330"/>
            <a:ext cx="4426585" cy="1854200"/>
          </a:xfrm>
          <a:prstGeom prst="rect">
            <a:avLst/>
          </a:prstGeom>
        </p:spPr>
        <p:txBody>
          <a:bodyPr vert="horz" wrap="square" lIns="0" tIns="12065" rIns="0" bIns="0" rtlCol="0">
            <a:spAutoFit/>
          </a:bodyPr>
          <a:lstStyle/>
          <a:p>
            <a:pPr marL="188595">
              <a:lnSpc>
                <a:spcPct val="100000"/>
              </a:lnSpc>
              <a:spcBef>
                <a:spcPts val="95"/>
              </a:spcBef>
            </a:pPr>
            <a:r>
              <a:rPr sz="2800" b="1" spc="-5" dirty="0">
                <a:solidFill>
                  <a:srgbClr val="FFFFFF"/>
                </a:solidFill>
                <a:latin typeface="Arial"/>
                <a:cs typeface="Arial"/>
              </a:rPr>
              <a:t>Respiration</a:t>
            </a:r>
            <a:r>
              <a:rPr sz="2800" b="1" dirty="0">
                <a:solidFill>
                  <a:srgbClr val="FFFFFF"/>
                </a:solidFill>
                <a:latin typeface="Arial"/>
                <a:cs typeface="Arial"/>
              </a:rPr>
              <a:t> </a:t>
            </a:r>
            <a:r>
              <a:rPr sz="2800" b="1" spc="-5" dirty="0">
                <a:solidFill>
                  <a:srgbClr val="FFFFFF"/>
                </a:solidFill>
                <a:latin typeface="Arial"/>
                <a:cs typeface="Arial"/>
              </a:rPr>
              <a:t>Skills</a:t>
            </a:r>
            <a:endParaRPr sz="2800">
              <a:latin typeface="Arial"/>
              <a:cs typeface="Arial"/>
            </a:endParaRPr>
          </a:p>
          <a:p>
            <a:pPr>
              <a:lnSpc>
                <a:spcPct val="100000"/>
              </a:lnSpc>
            </a:pPr>
            <a:endParaRPr sz="3100">
              <a:latin typeface="Arial"/>
              <a:cs typeface="Arial"/>
            </a:endParaRPr>
          </a:p>
          <a:p>
            <a:pPr>
              <a:lnSpc>
                <a:spcPct val="100000"/>
              </a:lnSpc>
              <a:spcBef>
                <a:spcPts val="15"/>
              </a:spcBef>
            </a:pPr>
            <a:endParaRPr sz="3150">
              <a:latin typeface="Arial"/>
              <a:cs typeface="Arial"/>
            </a:endParaRPr>
          </a:p>
          <a:p>
            <a:pPr marL="12700">
              <a:lnSpc>
                <a:spcPct val="100000"/>
              </a:lnSpc>
            </a:pPr>
            <a:r>
              <a:rPr sz="3200" b="1" dirty="0">
                <a:solidFill>
                  <a:srgbClr val="FFFFFF"/>
                </a:solidFill>
                <a:latin typeface="Arial"/>
                <a:cs typeface="Arial"/>
              </a:rPr>
              <a:t>Chest</a:t>
            </a:r>
            <a:r>
              <a:rPr sz="3200" b="1" spc="-55" dirty="0">
                <a:solidFill>
                  <a:srgbClr val="FFFFFF"/>
                </a:solidFill>
                <a:latin typeface="Arial"/>
                <a:cs typeface="Arial"/>
              </a:rPr>
              <a:t> </a:t>
            </a:r>
            <a:r>
              <a:rPr sz="3200" b="1" spc="-5" dirty="0">
                <a:solidFill>
                  <a:srgbClr val="FFFFFF"/>
                </a:solidFill>
                <a:latin typeface="Arial"/>
                <a:cs typeface="Arial"/>
              </a:rPr>
              <a:t>Seal</a:t>
            </a:r>
            <a:r>
              <a:rPr sz="3200" b="1" spc="-50" dirty="0">
                <a:solidFill>
                  <a:srgbClr val="FFFFFF"/>
                </a:solidFill>
                <a:latin typeface="Arial"/>
                <a:cs typeface="Arial"/>
              </a:rPr>
              <a:t> </a:t>
            </a:r>
            <a:r>
              <a:rPr sz="3200" b="1" dirty="0">
                <a:solidFill>
                  <a:srgbClr val="FFFFFF"/>
                </a:solidFill>
                <a:latin typeface="Arial"/>
                <a:cs typeface="Arial"/>
              </a:rPr>
              <a:t>Application</a:t>
            </a:r>
            <a:endParaRPr sz="3200">
              <a:latin typeface="Arial"/>
              <a:cs typeface="Arial"/>
            </a:endParaRPr>
          </a:p>
        </p:txBody>
      </p:sp>
      <p:sp>
        <p:nvSpPr>
          <p:cNvPr id="6" name="object 6"/>
          <p:cNvSpPr txBox="1">
            <a:spLocks noGrp="1"/>
          </p:cNvSpPr>
          <p:nvPr>
            <p:ph type="title"/>
          </p:nvPr>
        </p:nvSpPr>
        <p:spPr>
          <a:xfrm>
            <a:off x="4230751" y="957783"/>
            <a:ext cx="3479165" cy="574675"/>
          </a:xfrm>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rPr>
              <a:t>SKILL</a:t>
            </a:r>
            <a:r>
              <a:rPr spc="-70" dirty="0">
                <a:solidFill>
                  <a:srgbClr val="FFFFFF"/>
                </a:solidFill>
              </a:rPr>
              <a:t> </a:t>
            </a:r>
            <a:r>
              <a:rPr spc="-5" dirty="0">
                <a:solidFill>
                  <a:srgbClr val="FFFFFF"/>
                </a:solidFill>
              </a:rPr>
              <a:t>STATION</a:t>
            </a:r>
          </a:p>
        </p:txBody>
      </p:sp>
      <p:pic>
        <p:nvPicPr>
          <p:cNvPr id="7" name="object 7"/>
          <p:cNvPicPr/>
          <p:nvPr/>
        </p:nvPicPr>
        <p:blipFill>
          <a:blip r:embed="rId3" cstate="print"/>
          <a:stretch>
            <a:fillRect/>
          </a:stretch>
        </p:blipFill>
        <p:spPr>
          <a:xfrm>
            <a:off x="3243072" y="2785872"/>
            <a:ext cx="914400" cy="914400"/>
          </a:xfrm>
          <a:prstGeom prst="rect">
            <a:avLst/>
          </a:prstGeom>
        </p:spPr>
      </p:pic>
      <p:sp>
        <p:nvSpPr>
          <p:cNvPr id="8" name="object 8"/>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16</a:t>
            </a:fld>
            <a:endParaRPr spc="-5" dirty="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grpSp>
        <p:nvGrpSpPr>
          <p:cNvPr id="4" name="object 4"/>
          <p:cNvGrpSpPr/>
          <p:nvPr/>
        </p:nvGrpSpPr>
        <p:grpSpPr>
          <a:xfrm>
            <a:off x="158877" y="3906392"/>
            <a:ext cx="4813935" cy="1499235"/>
            <a:chOff x="158877" y="3906392"/>
            <a:chExt cx="4813935" cy="1499235"/>
          </a:xfrm>
        </p:grpSpPr>
        <p:sp>
          <p:nvSpPr>
            <p:cNvPr id="5" name="object 5"/>
            <p:cNvSpPr/>
            <p:nvPr/>
          </p:nvSpPr>
          <p:spPr>
            <a:xfrm>
              <a:off x="168402" y="3915917"/>
              <a:ext cx="4794885" cy="1480185"/>
            </a:xfrm>
            <a:custGeom>
              <a:avLst/>
              <a:gdLst/>
              <a:ahLst/>
              <a:cxnLst/>
              <a:rect l="l" t="t" r="r" b="b"/>
              <a:pathLst>
                <a:path w="4794885" h="1480185">
                  <a:moveTo>
                    <a:pt x="4624578" y="0"/>
                  </a:moveTo>
                  <a:lnTo>
                    <a:pt x="169900" y="0"/>
                  </a:lnTo>
                  <a:lnTo>
                    <a:pt x="124731" y="6069"/>
                  </a:lnTo>
                  <a:lnTo>
                    <a:pt x="84145" y="23198"/>
                  </a:lnTo>
                  <a:lnTo>
                    <a:pt x="49760" y="49768"/>
                  </a:lnTo>
                  <a:lnTo>
                    <a:pt x="23194" y="84158"/>
                  </a:lnTo>
                  <a:lnTo>
                    <a:pt x="6068" y="124751"/>
                  </a:lnTo>
                  <a:lnTo>
                    <a:pt x="0" y="169925"/>
                  </a:lnTo>
                  <a:lnTo>
                    <a:pt x="0" y="1309877"/>
                  </a:lnTo>
                  <a:lnTo>
                    <a:pt x="6068" y="1355052"/>
                  </a:lnTo>
                  <a:lnTo>
                    <a:pt x="23194" y="1395645"/>
                  </a:lnTo>
                  <a:lnTo>
                    <a:pt x="49760" y="1430035"/>
                  </a:lnTo>
                  <a:lnTo>
                    <a:pt x="84145" y="1456605"/>
                  </a:lnTo>
                  <a:lnTo>
                    <a:pt x="124731" y="1473734"/>
                  </a:lnTo>
                  <a:lnTo>
                    <a:pt x="169900" y="1479803"/>
                  </a:lnTo>
                  <a:lnTo>
                    <a:pt x="4624578" y="1479803"/>
                  </a:lnTo>
                  <a:lnTo>
                    <a:pt x="4669752" y="1473734"/>
                  </a:lnTo>
                  <a:lnTo>
                    <a:pt x="4710345" y="1456605"/>
                  </a:lnTo>
                  <a:lnTo>
                    <a:pt x="4744735" y="1430035"/>
                  </a:lnTo>
                  <a:lnTo>
                    <a:pt x="4771305" y="1395645"/>
                  </a:lnTo>
                  <a:lnTo>
                    <a:pt x="4788434" y="1355052"/>
                  </a:lnTo>
                  <a:lnTo>
                    <a:pt x="4794504" y="1309877"/>
                  </a:lnTo>
                  <a:lnTo>
                    <a:pt x="4794504" y="169925"/>
                  </a:lnTo>
                  <a:lnTo>
                    <a:pt x="4788434" y="124751"/>
                  </a:lnTo>
                  <a:lnTo>
                    <a:pt x="4771305" y="84158"/>
                  </a:lnTo>
                  <a:lnTo>
                    <a:pt x="4744735" y="49768"/>
                  </a:lnTo>
                  <a:lnTo>
                    <a:pt x="4710345" y="23198"/>
                  </a:lnTo>
                  <a:lnTo>
                    <a:pt x="4669752" y="6069"/>
                  </a:lnTo>
                  <a:lnTo>
                    <a:pt x="4624578" y="0"/>
                  </a:lnTo>
                  <a:close/>
                </a:path>
              </a:pathLst>
            </a:custGeom>
            <a:solidFill>
              <a:srgbClr val="FFF4D2"/>
            </a:solidFill>
          </p:spPr>
          <p:txBody>
            <a:bodyPr wrap="square" lIns="0" tIns="0" rIns="0" bIns="0" rtlCol="0"/>
            <a:lstStyle/>
            <a:p>
              <a:endParaRPr/>
            </a:p>
          </p:txBody>
        </p:sp>
        <p:sp>
          <p:nvSpPr>
            <p:cNvPr id="6" name="object 6"/>
            <p:cNvSpPr/>
            <p:nvPr/>
          </p:nvSpPr>
          <p:spPr>
            <a:xfrm>
              <a:off x="168402" y="3915917"/>
              <a:ext cx="4794885" cy="1480185"/>
            </a:xfrm>
            <a:custGeom>
              <a:avLst/>
              <a:gdLst/>
              <a:ahLst/>
              <a:cxnLst/>
              <a:rect l="l" t="t" r="r" b="b"/>
              <a:pathLst>
                <a:path w="4794885" h="1480185">
                  <a:moveTo>
                    <a:pt x="0" y="169925"/>
                  </a:moveTo>
                  <a:lnTo>
                    <a:pt x="6068" y="124751"/>
                  </a:lnTo>
                  <a:lnTo>
                    <a:pt x="23194" y="84158"/>
                  </a:lnTo>
                  <a:lnTo>
                    <a:pt x="49760" y="49768"/>
                  </a:lnTo>
                  <a:lnTo>
                    <a:pt x="84145" y="23198"/>
                  </a:lnTo>
                  <a:lnTo>
                    <a:pt x="124731" y="6069"/>
                  </a:lnTo>
                  <a:lnTo>
                    <a:pt x="169900" y="0"/>
                  </a:lnTo>
                  <a:lnTo>
                    <a:pt x="4624578" y="0"/>
                  </a:lnTo>
                  <a:lnTo>
                    <a:pt x="4669752" y="6069"/>
                  </a:lnTo>
                  <a:lnTo>
                    <a:pt x="4710345" y="23198"/>
                  </a:lnTo>
                  <a:lnTo>
                    <a:pt x="4744735" y="49768"/>
                  </a:lnTo>
                  <a:lnTo>
                    <a:pt x="4771305" y="84158"/>
                  </a:lnTo>
                  <a:lnTo>
                    <a:pt x="4788434" y="124751"/>
                  </a:lnTo>
                  <a:lnTo>
                    <a:pt x="4794504" y="169925"/>
                  </a:lnTo>
                  <a:lnTo>
                    <a:pt x="4794504" y="1309877"/>
                  </a:lnTo>
                  <a:lnTo>
                    <a:pt x="4788434" y="1355052"/>
                  </a:lnTo>
                  <a:lnTo>
                    <a:pt x="4771305" y="1395645"/>
                  </a:lnTo>
                  <a:lnTo>
                    <a:pt x="4744735" y="1430035"/>
                  </a:lnTo>
                  <a:lnTo>
                    <a:pt x="4710345" y="1456605"/>
                  </a:lnTo>
                  <a:lnTo>
                    <a:pt x="4669752" y="1473734"/>
                  </a:lnTo>
                  <a:lnTo>
                    <a:pt x="4624578" y="1479803"/>
                  </a:lnTo>
                  <a:lnTo>
                    <a:pt x="169900" y="1479803"/>
                  </a:lnTo>
                  <a:lnTo>
                    <a:pt x="124731" y="1473734"/>
                  </a:lnTo>
                  <a:lnTo>
                    <a:pt x="84145" y="1456605"/>
                  </a:lnTo>
                  <a:lnTo>
                    <a:pt x="49760" y="1430035"/>
                  </a:lnTo>
                  <a:lnTo>
                    <a:pt x="23194" y="1395645"/>
                  </a:lnTo>
                  <a:lnTo>
                    <a:pt x="6068" y="1355052"/>
                  </a:lnTo>
                  <a:lnTo>
                    <a:pt x="0" y="1309877"/>
                  </a:lnTo>
                  <a:lnTo>
                    <a:pt x="0" y="169925"/>
                  </a:lnTo>
                  <a:close/>
                </a:path>
              </a:pathLst>
            </a:custGeom>
            <a:ln w="19050">
              <a:solidFill>
                <a:srgbClr val="CD9146"/>
              </a:solidFill>
            </a:ln>
          </p:spPr>
          <p:txBody>
            <a:bodyPr wrap="square" lIns="0" tIns="0" rIns="0" bIns="0" rtlCol="0"/>
            <a:lstStyle/>
            <a:p>
              <a:endParaRPr/>
            </a:p>
          </p:txBody>
        </p:sp>
      </p:grpSp>
      <p:sp>
        <p:nvSpPr>
          <p:cNvPr id="7" name="object 7"/>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sp>
        <p:nvSpPr>
          <p:cNvPr id="8" name="object 8"/>
          <p:cNvSpPr txBox="1">
            <a:spLocks noGrp="1"/>
          </p:cNvSpPr>
          <p:nvPr>
            <p:ph type="title"/>
          </p:nvPr>
        </p:nvSpPr>
        <p:spPr>
          <a:xfrm>
            <a:off x="3034664" y="722121"/>
            <a:ext cx="6122670"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BB8542"/>
                </a:solidFill>
              </a:rPr>
              <a:t>TENSION</a:t>
            </a:r>
            <a:r>
              <a:rPr spc="-90" dirty="0">
                <a:solidFill>
                  <a:srgbClr val="BB8542"/>
                </a:solidFill>
              </a:rPr>
              <a:t> </a:t>
            </a:r>
            <a:r>
              <a:rPr dirty="0"/>
              <a:t>PNEUMOTHORAX</a:t>
            </a:r>
          </a:p>
        </p:txBody>
      </p:sp>
      <p:sp>
        <p:nvSpPr>
          <p:cNvPr id="9" name="object 9"/>
          <p:cNvSpPr txBox="1"/>
          <p:nvPr/>
        </p:nvSpPr>
        <p:spPr>
          <a:xfrm>
            <a:off x="325932" y="1370506"/>
            <a:ext cx="4400550" cy="2108835"/>
          </a:xfrm>
          <a:prstGeom prst="rect">
            <a:avLst/>
          </a:prstGeom>
        </p:spPr>
        <p:txBody>
          <a:bodyPr vert="horz" wrap="square" lIns="0" tIns="12065" rIns="0" bIns="0" rtlCol="0">
            <a:spAutoFit/>
          </a:bodyPr>
          <a:lstStyle/>
          <a:p>
            <a:pPr marL="12700" marR="130810">
              <a:lnSpc>
                <a:spcPct val="107000"/>
              </a:lnSpc>
              <a:spcBef>
                <a:spcPts val="95"/>
              </a:spcBef>
            </a:pPr>
            <a:r>
              <a:rPr sz="2000" dirty="0">
                <a:latin typeface="Arial MT"/>
                <a:cs typeface="Arial MT"/>
              </a:rPr>
              <a:t>As</a:t>
            </a:r>
            <a:r>
              <a:rPr sz="2000" spc="-10" dirty="0">
                <a:latin typeface="Arial MT"/>
                <a:cs typeface="Arial MT"/>
              </a:rPr>
              <a:t> </a:t>
            </a:r>
            <a:r>
              <a:rPr sz="2000" dirty="0">
                <a:latin typeface="Arial MT"/>
                <a:cs typeface="Arial MT"/>
              </a:rPr>
              <a:t>a</a:t>
            </a:r>
            <a:r>
              <a:rPr sz="2000" spc="-30" dirty="0">
                <a:latin typeface="Arial MT"/>
                <a:cs typeface="Arial MT"/>
              </a:rPr>
              <a:t> </a:t>
            </a:r>
            <a:r>
              <a:rPr sz="2000" dirty="0">
                <a:latin typeface="Arial MT"/>
                <a:cs typeface="Arial MT"/>
              </a:rPr>
              <a:t>tension</a:t>
            </a:r>
            <a:r>
              <a:rPr sz="2000" spc="-30" dirty="0">
                <a:latin typeface="Arial MT"/>
                <a:cs typeface="Arial MT"/>
              </a:rPr>
              <a:t> </a:t>
            </a:r>
            <a:r>
              <a:rPr sz="2000" dirty="0">
                <a:latin typeface="Arial MT"/>
                <a:cs typeface="Arial MT"/>
              </a:rPr>
              <a:t>pneumothorax</a:t>
            </a:r>
            <a:r>
              <a:rPr sz="2000" spc="-55" dirty="0">
                <a:latin typeface="Arial MT"/>
                <a:cs typeface="Arial MT"/>
              </a:rPr>
              <a:t> </a:t>
            </a:r>
            <a:r>
              <a:rPr sz="2000" dirty="0">
                <a:latin typeface="Arial MT"/>
                <a:cs typeface="Arial MT"/>
              </a:rPr>
              <a:t>develops, </a:t>
            </a:r>
            <a:r>
              <a:rPr sz="2000" spc="-540" dirty="0">
                <a:latin typeface="Arial MT"/>
                <a:cs typeface="Arial MT"/>
              </a:rPr>
              <a:t> </a:t>
            </a:r>
            <a:r>
              <a:rPr sz="2000" b="1" dirty="0">
                <a:latin typeface="Arial"/>
                <a:cs typeface="Arial"/>
              </a:rPr>
              <a:t>air enters </a:t>
            </a:r>
            <a:r>
              <a:rPr sz="2000" dirty="0">
                <a:latin typeface="Arial MT"/>
                <a:cs typeface="Arial MT"/>
              </a:rPr>
              <a:t>the chest cavity </a:t>
            </a:r>
            <a:r>
              <a:rPr sz="2000" b="1" dirty="0">
                <a:latin typeface="Arial"/>
                <a:cs typeface="Arial"/>
              </a:rPr>
              <a:t>through </a:t>
            </a:r>
            <a:r>
              <a:rPr sz="2000" b="1" spc="5" dirty="0">
                <a:latin typeface="Arial"/>
                <a:cs typeface="Arial"/>
              </a:rPr>
              <a:t> </a:t>
            </a:r>
            <a:r>
              <a:rPr sz="2000" b="1" dirty="0">
                <a:latin typeface="Arial"/>
                <a:cs typeface="Arial"/>
              </a:rPr>
              <a:t>the</a:t>
            </a:r>
            <a:r>
              <a:rPr sz="2000" b="1" spc="-35" dirty="0">
                <a:latin typeface="Arial"/>
                <a:cs typeface="Arial"/>
              </a:rPr>
              <a:t> </a:t>
            </a:r>
            <a:r>
              <a:rPr sz="2000" b="1" spc="5" dirty="0">
                <a:latin typeface="Arial"/>
                <a:cs typeface="Arial"/>
              </a:rPr>
              <a:t>wound</a:t>
            </a:r>
            <a:r>
              <a:rPr sz="2000" b="1" spc="-45" dirty="0">
                <a:latin typeface="Arial"/>
                <a:cs typeface="Arial"/>
              </a:rPr>
              <a:t> </a:t>
            </a:r>
            <a:r>
              <a:rPr sz="2000" b="1" dirty="0">
                <a:solidFill>
                  <a:srgbClr val="BB8542"/>
                </a:solidFill>
                <a:latin typeface="Arial"/>
                <a:cs typeface="Arial"/>
              </a:rPr>
              <a:t>WITH</a:t>
            </a:r>
            <a:r>
              <a:rPr sz="2000" b="1" spc="-20" dirty="0">
                <a:solidFill>
                  <a:srgbClr val="BB8542"/>
                </a:solidFill>
                <a:latin typeface="Arial"/>
                <a:cs typeface="Arial"/>
              </a:rPr>
              <a:t> </a:t>
            </a:r>
            <a:r>
              <a:rPr sz="2000" b="1" dirty="0">
                <a:solidFill>
                  <a:srgbClr val="BB8542"/>
                </a:solidFill>
                <a:latin typeface="Arial"/>
                <a:cs typeface="Arial"/>
              </a:rPr>
              <a:t>EVERY</a:t>
            </a:r>
            <a:r>
              <a:rPr sz="2000" b="1" spc="5" dirty="0">
                <a:solidFill>
                  <a:srgbClr val="BB8542"/>
                </a:solidFill>
                <a:latin typeface="Arial"/>
                <a:cs typeface="Arial"/>
              </a:rPr>
              <a:t> </a:t>
            </a:r>
            <a:r>
              <a:rPr sz="2000" b="1" dirty="0">
                <a:solidFill>
                  <a:srgbClr val="BB8542"/>
                </a:solidFill>
                <a:latin typeface="Arial"/>
                <a:cs typeface="Arial"/>
              </a:rPr>
              <a:t>BREATH</a:t>
            </a:r>
            <a:endParaRPr sz="2000">
              <a:latin typeface="Arial"/>
              <a:cs typeface="Arial"/>
            </a:endParaRPr>
          </a:p>
          <a:p>
            <a:pPr marL="12700" marR="5080">
              <a:lnSpc>
                <a:spcPct val="107000"/>
              </a:lnSpc>
              <a:spcBef>
                <a:spcPts val="994"/>
              </a:spcBef>
            </a:pPr>
            <a:r>
              <a:rPr sz="2000" dirty="0">
                <a:latin typeface="Arial MT"/>
                <a:cs typeface="Arial MT"/>
              </a:rPr>
              <a:t>Injured lung tissue acts as a </a:t>
            </a:r>
            <a:r>
              <a:rPr sz="2000" b="1" dirty="0">
                <a:latin typeface="Arial"/>
                <a:cs typeface="Arial"/>
              </a:rPr>
              <a:t>one-way </a:t>
            </a:r>
            <a:r>
              <a:rPr sz="2000" b="1" spc="5" dirty="0">
                <a:latin typeface="Arial"/>
                <a:cs typeface="Arial"/>
              </a:rPr>
              <a:t> </a:t>
            </a:r>
            <a:r>
              <a:rPr sz="2000" b="1" spc="-10" dirty="0">
                <a:latin typeface="Arial"/>
                <a:cs typeface="Arial"/>
              </a:rPr>
              <a:t>valve</a:t>
            </a:r>
            <a:r>
              <a:rPr sz="2000" spc="-10" dirty="0">
                <a:latin typeface="Arial MT"/>
                <a:cs typeface="Arial MT"/>
              </a:rPr>
              <a:t>,</a:t>
            </a:r>
            <a:r>
              <a:rPr sz="2000" spc="5" dirty="0">
                <a:latin typeface="Arial MT"/>
                <a:cs typeface="Arial MT"/>
              </a:rPr>
              <a:t> </a:t>
            </a:r>
            <a:r>
              <a:rPr sz="2000" b="1" u="heavy" dirty="0">
                <a:uFill>
                  <a:solidFill>
                    <a:srgbClr val="000000"/>
                  </a:solidFill>
                </a:uFill>
                <a:latin typeface="Arial"/>
                <a:cs typeface="Arial"/>
              </a:rPr>
              <a:t>TRAPPING</a:t>
            </a:r>
            <a:r>
              <a:rPr sz="2000" b="1" spc="-5" dirty="0">
                <a:latin typeface="Arial"/>
                <a:cs typeface="Arial"/>
              </a:rPr>
              <a:t> </a:t>
            </a:r>
            <a:r>
              <a:rPr sz="2000" b="1" dirty="0">
                <a:solidFill>
                  <a:srgbClr val="BB8542"/>
                </a:solidFill>
                <a:latin typeface="Arial"/>
                <a:cs typeface="Arial"/>
              </a:rPr>
              <a:t>more</a:t>
            </a:r>
            <a:r>
              <a:rPr sz="2000" b="1" spc="-25" dirty="0">
                <a:solidFill>
                  <a:srgbClr val="BB8542"/>
                </a:solidFill>
                <a:latin typeface="Arial"/>
                <a:cs typeface="Arial"/>
              </a:rPr>
              <a:t> </a:t>
            </a:r>
            <a:r>
              <a:rPr sz="2000" b="1" dirty="0">
                <a:solidFill>
                  <a:srgbClr val="BB8542"/>
                </a:solidFill>
                <a:latin typeface="Arial"/>
                <a:cs typeface="Arial"/>
              </a:rPr>
              <a:t>and</a:t>
            </a:r>
            <a:r>
              <a:rPr sz="2000" b="1" spc="-5" dirty="0">
                <a:solidFill>
                  <a:srgbClr val="BB8542"/>
                </a:solidFill>
                <a:latin typeface="Arial"/>
                <a:cs typeface="Arial"/>
              </a:rPr>
              <a:t> more</a:t>
            </a:r>
            <a:r>
              <a:rPr sz="2000" b="1" spc="-20" dirty="0">
                <a:solidFill>
                  <a:srgbClr val="BB8542"/>
                </a:solidFill>
                <a:latin typeface="Arial"/>
                <a:cs typeface="Arial"/>
              </a:rPr>
              <a:t> </a:t>
            </a:r>
            <a:r>
              <a:rPr sz="2000" b="1" dirty="0">
                <a:solidFill>
                  <a:srgbClr val="BB8542"/>
                </a:solidFill>
                <a:latin typeface="Arial"/>
                <a:cs typeface="Arial"/>
              </a:rPr>
              <a:t>air </a:t>
            </a:r>
            <a:r>
              <a:rPr sz="2000" b="1" spc="-540" dirty="0">
                <a:solidFill>
                  <a:srgbClr val="BB8542"/>
                </a:solidFill>
                <a:latin typeface="Arial"/>
                <a:cs typeface="Arial"/>
              </a:rPr>
              <a:t> </a:t>
            </a:r>
            <a:r>
              <a:rPr sz="2000" b="1" dirty="0">
                <a:solidFill>
                  <a:srgbClr val="BB8542"/>
                </a:solidFill>
                <a:latin typeface="Arial"/>
                <a:cs typeface="Arial"/>
              </a:rPr>
              <a:t>between</a:t>
            </a:r>
            <a:r>
              <a:rPr sz="2000" b="1" spc="-60" dirty="0">
                <a:solidFill>
                  <a:srgbClr val="BB8542"/>
                </a:solidFill>
                <a:latin typeface="Arial"/>
                <a:cs typeface="Arial"/>
              </a:rPr>
              <a:t> </a:t>
            </a:r>
            <a:r>
              <a:rPr sz="2000" b="1" dirty="0">
                <a:solidFill>
                  <a:srgbClr val="BB8542"/>
                </a:solidFill>
                <a:latin typeface="Arial"/>
                <a:cs typeface="Arial"/>
              </a:rPr>
              <a:t>the</a:t>
            </a:r>
            <a:r>
              <a:rPr sz="2000" b="1" spc="-15" dirty="0">
                <a:solidFill>
                  <a:srgbClr val="BB8542"/>
                </a:solidFill>
                <a:latin typeface="Arial"/>
                <a:cs typeface="Arial"/>
              </a:rPr>
              <a:t> </a:t>
            </a:r>
            <a:r>
              <a:rPr sz="2000" b="1" dirty="0">
                <a:solidFill>
                  <a:srgbClr val="BB8542"/>
                </a:solidFill>
                <a:latin typeface="Arial"/>
                <a:cs typeface="Arial"/>
              </a:rPr>
              <a:t>lung</a:t>
            </a:r>
            <a:r>
              <a:rPr sz="2000" b="1" spc="-10" dirty="0">
                <a:solidFill>
                  <a:srgbClr val="BB8542"/>
                </a:solidFill>
                <a:latin typeface="Arial"/>
                <a:cs typeface="Arial"/>
              </a:rPr>
              <a:t> </a:t>
            </a:r>
            <a:r>
              <a:rPr sz="2000" b="1" dirty="0">
                <a:solidFill>
                  <a:srgbClr val="BB8542"/>
                </a:solidFill>
                <a:latin typeface="Arial"/>
                <a:cs typeface="Arial"/>
              </a:rPr>
              <a:t>and</a:t>
            </a:r>
            <a:r>
              <a:rPr sz="2000" b="1" spc="-10" dirty="0">
                <a:solidFill>
                  <a:srgbClr val="BB8542"/>
                </a:solidFill>
                <a:latin typeface="Arial"/>
                <a:cs typeface="Arial"/>
              </a:rPr>
              <a:t> </a:t>
            </a:r>
            <a:r>
              <a:rPr sz="2000" b="1" dirty="0">
                <a:solidFill>
                  <a:srgbClr val="BB8542"/>
                </a:solidFill>
                <a:latin typeface="Arial"/>
                <a:cs typeface="Arial"/>
              </a:rPr>
              <a:t>the</a:t>
            </a:r>
            <a:r>
              <a:rPr sz="2000" b="1" spc="-15" dirty="0">
                <a:solidFill>
                  <a:srgbClr val="BB8542"/>
                </a:solidFill>
                <a:latin typeface="Arial"/>
                <a:cs typeface="Arial"/>
              </a:rPr>
              <a:t> </a:t>
            </a:r>
            <a:r>
              <a:rPr sz="2000" b="1" dirty="0">
                <a:solidFill>
                  <a:srgbClr val="BB8542"/>
                </a:solidFill>
                <a:latin typeface="Arial"/>
                <a:cs typeface="Arial"/>
              </a:rPr>
              <a:t>chest</a:t>
            </a:r>
            <a:r>
              <a:rPr sz="2000" b="1" spc="-25" dirty="0">
                <a:solidFill>
                  <a:srgbClr val="BB8542"/>
                </a:solidFill>
                <a:latin typeface="Arial"/>
                <a:cs typeface="Arial"/>
              </a:rPr>
              <a:t> </a:t>
            </a:r>
            <a:r>
              <a:rPr sz="2000" b="1" spc="5" dirty="0">
                <a:solidFill>
                  <a:srgbClr val="BB8542"/>
                </a:solidFill>
                <a:latin typeface="Arial"/>
                <a:cs typeface="Arial"/>
              </a:rPr>
              <a:t>wall</a:t>
            </a:r>
            <a:endParaRPr sz="2000">
              <a:latin typeface="Arial"/>
              <a:cs typeface="Arial"/>
            </a:endParaRPr>
          </a:p>
        </p:txBody>
      </p:sp>
      <p:sp>
        <p:nvSpPr>
          <p:cNvPr id="10" name="object 10"/>
          <p:cNvSpPr txBox="1"/>
          <p:nvPr/>
        </p:nvSpPr>
        <p:spPr>
          <a:xfrm>
            <a:off x="406704" y="4029583"/>
            <a:ext cx="4274185" cy="1197610"/>
          </a:xfrm>
          <a:prstGeom prst="rect">
            <a:avLst/>
          </a:prstGeom>
        </p:spPr>
        <p:txBody>
          <a:bodyPr vert="horz" wrap="square" lIns="0" tIns="11430" rIns="0" bIns="0" rtlCol="0">
            <a:spAutoFit/>
          </a:bodyPr>
          <a:lstStyle/>
          <a:p>
            <a:pPr marL="12700" marR="5080" indent="-1270" algn="ctr">
              <a:lnSpc>
                <a:spcPct val="106900"/>
              </a:lnSpc>
              <a:spcBef>
                <a:spcPts val="90"/>
              </a:spcBef>
            </a:pPr>
            <a:r>
              <a:rPr sz="2400" b="1" spc="-5" dirty="0">
                <a:latin typeface="Arial"/>
                <a:cs typeface="Arial"/>
              </a:rPr>
              <a:t>PRESSURE</a:t>
            </a:r>
            <a:r>
              <a:rPr sz="2400" b="1" spc="10" dirty="0">
                <a:latin typeface="Arial"/>
                <a:cs typeface="Arial"/>
              </a:rPr>
              <a:t> </a:t>
            </a:r>
            <a:r>
              <a:rPr sz="2400" b="1" spc="-5" dirty="0">
                <a:latin typeface="Arial"/>
                <a:cs typeface="Arial"/>
              </a:rPr>
              <a:t>BUILDS UP </a:t>
            </a:r>
            <a:r>
              <a:rPr sz="2400" b="1" spc="-10" dirty="0">
                <a:latin typeface="Arial"/>
                <a:cs typeface="Arial"/>
              </a:rPr>
              <a:t>AND </a:t>
            </a:r>
            <a:r>
              <a:rPr sz="2400" b="1" spc="-5" dirty="0">
                <a:latin typeface="Arial"/>
                <a:cs typeface="Arial"/>
              </a:rPr>
              <a:t> COMPRESSES BOTH</a:t>
            </a:r>
            <a:r>
              <a:rPr sz="2400" b="1" spc="-30" dirty="0">
                <a:latin typeface="Arial"/>
                <a:cs typeface="Arial"/>
              </a:rPr>
              <a:t> </a:t>
            </a:r>
            <a:r>
              <a:rPr sz="2400" b="1" spc="-5" dirty="0">
                <a:latin typeface="Arial"/>
                <a:cs typeface="Arial"/>
              </a:rPr>
              <a:t>LUNGS </a:t>
            </a:r>
            <a:r>
              <a:rPr sz="2400" b="1" spc="-650" dirty="0">
                <a:latin typeface="Arial"/>
                <a:cs typeface="Arial"/>
              </a:rPr>
              <a:t> </a:t>
            </a:r>
            <a:r>
              <a:rPr sz="2400" b="1" spc="-5" dirty="0">
                <a:latin typeface="Arial"/>
                <a:cs typeface="Arial"/>
              </a:rPr>
              <a:t>AND</a:t>
            </a:r>
            <a:r>
              <a:rPr sz="2400" b="1" spc="15" dirty="0">
                <a:latin typeface="Arial"/>
                <a:cs typeface="Arial"/>
              </a:rPr>
              <a:t> </a:t>
            </a:r>
            <a:r>
              <a:rPr sz="2400" b="1" spc="-5" dirty="0">
                <a:latin typeface="Arial"/>
                <a:cs typeface="Arial"/>
              </a:rPr>
              <a:t>THE HEART</a:t>
            </a:r>
            <a:endParaRPr sz="2400">
              <a:latin typeface="Arial"/>
              <a:cs typeface="Arial"/>
            </a:endParaRPr>
          </a:p>
        </p:txBody>
      </p:sp>
      <p:sp>
        <p:nvSpPr>
          <p:cNvPr id="11" name="object 11"/>
          <p:cNvSpPr txBox="1"/>
          <p:nvPr/>
        </p:nvSpPr>
        <p:spPr>
          <a:xfrm>
            <a:off x="5255767" y="1435735"/>
            <a:ext cx="5420360" cy="708660"/>
          </a:xfrm>
          <a:prstGeom prst="rect">
            <a:avLst/>
          </a:prstGeom>
        </p:spPr>
        <p:txBody>
          <a:bodyPr vert="horz" wrap="square" lIns="0" tIns="12700" rIns="0" bIns="0" rtlCol="0">
            <a:spAutoFit/>
          </a:bodyPr>
          <a:lstStyle/>
          <a:p>
            <a:pPr marL="12700" marR="5080">
              <a:lnSpc>
                <a:spcPct val="106700"/>
              </a:lnSpc>
              <a:spcBef>
                <a:spcPts val="100"/>
              </a:spcBef>
            </a:pPr>
            <a:r>
              <a:rPr sz="2100" b="1" dirty="0">
                <a:latin typeface="Arial"/>
                <a:cs typeface="Arial"/>
              </a:rPr>
              <a:t>TENSION</a:t>
            </a:r>
            <a:r>
              <a:rPr sz="2100" b="1" spc="-5" dirty="0">
                <a:latin typeface="Arial"/>
                <a:cs typeface="Arial"/>
              </a:rPr>
              <a:t> PNEUMOTHORAX</a:t>
            </a:r>
            <a:r>
              <a:rPr sz="2100" b="1" spc="5" dirty="0">
                <a:latin typeface="Arial"/>
                <a:cs typeface="Arial"/>
              </a:rPr>
              <a:t> </a:t>
            </a:r>
            <a:r>
              <a:rPr sz="2100" spc="-5" dirty="0">
                <a:latin typeface="Arial MT"/>
                <a:cs typeface="Arial MT"/>
              </a:rPr>
              <a:t>can</a:t>
            </a:r>
            <a:r>
              <a:rPr sz="2100" dirty="0">
                <a:latin typeface="Arial MT"/>
                <a:cs typeface="Arial MT"/>
              </a:rPr>
              <a:t> </a:t>
            </a:r>
            <a:r>
              <a:rPr sz="2100" spc="-5" dirty="0">
                <a:latin typeface="Arial MT"/>
                <a:cs typeface="Arial MT"/>
              </a:rPr>
              <a:t>result </a:t>
            </a:r>
            <a:r>
              <a:rPr sz="2100" dirty="0">
                <a:latin typeface="Arial MT"/>
                <a:cs typeface="Arial MT"/>
              </a:rPr>
              <a:t>from </a:t>
            </a:r>
            <a:r>
              <a:rPr sz="2100" spc="-565" dirty="0">
                <a:latin typeface="Arial MT"/>
                <a:cs typeface="Arial MT"/>
              </a:rPr>
              <a:t> </a:t>
            </a:r>
            <a:r>
              <a:rPr sz="2100" spc="-5" dirty="0">
                <a:latin typeface="Arial MT"/>
                <a:cs typeface="Arial MT"/>
              </a:rPr>
              <a:t>significant</a:t>
            </a:r>
            <a:r>
              <a:rPr sz="2100" spc="-25" dirty="0">
                <a:latin typeface="Arial MT"/>
                <a:cs typeface="Arial MT"/>
              </a:rPr>
              <a:t> </a:t>
            </a:r>
            <a:r>
              <a:rPr sz="2100" spc="-5" dirty="0">
                <a:latin typeface="Arial MT"/>
                <a:cs typeface="Arial MT"/>
              </a:rPr>
              <a:t>torso</a:t>
            </a:r>
            <a:r>
              <a:rPr sz="2100" spc="15" dirty="0">
                <a:latin typeface="Arial MT"/>
                <a:cs typeface="Arial MT"/>
              </a:rPr>
              <a:t> </a:t>
            </a:r>
            <a:r>
              <a:rPr sz="2100" spc="-5" dirty="0">
                <a:latin typeface="Arial MT"/>
                <a:cs typeface="Arial MT"/>
              </a:rPr>
              <a:t>trauma,</a:t>
            </a:r>
            <a:r>
              <a:rPr sz="2100" spc="15" dirty="0">
                <a:latin typeface="Arial MT"/>
                <a:cs typeface="Arial MT"/>
              </a:rPr>
              <a:t> </a:t>
            </a:r>
            <a:r>
              <a:rPr sz="2100" spc="-5" dirty="0">
                <a:latin typeface="Arial MT"/>
                <a:cs typeface="Arial MT"/>
              </a:rPr>
              <a:t>blunt</a:t>
            </a:r>
            <a:r>
              <a:rPr sz="2100" dirty="0">
                <a:latin typeface="Arial MT"/>
                <a:cs typeface="Arial MT"/>
              </a:rPr>
              <a:t> </a:t>
            </a:r>
            <a:r>
              <a:rPr sz="2100" spc="-5" dirty="0">
                <a:latin typeface="Arial MT"/>
                <a:cs typeface="Arial MT"/>
              </a:rPr>
              <a:t>trauma</a:t>
            </a:r>
            <a:r>
              <a:rPr sz="2100" spc="10" dirty="0">
                <a:latin typeface="Arial MT"/>
                <a:cs typeface="Arial MT"/>
              </a:rPr>
              <a:t> </a:t>
            </a:r>
            <a:r>
              <a:rPr sz="2100" spc="-5" dirty="0">
                <a:latin typeface="Arial MT"/>
                <a:cs typeface="Arial MT"/>
              </a:rPr>
              <a:t>or</a:t>
            </a:r>
            <a:r>
              <a:rPr sz="2100" spc="10" dirty="0">
                <a:latin typeface="Arial MT"/>
                <a:cs typeface="Arial MT"/>
              </a:rPr>
              <a:t> </a:t>
            </a:r>
            <a:r>
              <a:rPr sz="2100" spc="-5" dirty="0">
                <a:latin typeface="Arial MT"/>
                <a:cs typeface="Arial MT"/>
              </a:rPr>
              <a:t>blast</a:t>
            </a:r>
            <a:endParaRPr sz="2100">
              <a:latin typeface="Arial MT"/>
              <a:cs typeface="Arial MT"/>
            </a:endParaRPr>
          </a:p>
        </p:txBody>
      </p:sp>
      <p:grpSp>
        <p:nvGrpSpPr>
          <p:cNvPr id="12" name="object 12"/>
          <p:cNvGrpSpPr/>
          <p:nvPr/>
        </p:nvGrpSpPr>
        <p:grpSpPr>
          <a:xfrm>
            <a:off x="4995671" y="2179320"/>
            <a:ext cx="7118984" cy="3032760"/>
            <a:chOff x="4995671" y="2179320"/>
            <a:chExt cx="7118984" cy="3032760"/>
          </a:xfrm>
        </p:grpSpPr>
        <p:pic>
          <p:nvPicPr>
            <p:cNvPr id="13" name="object 13"/>
            <p:cNvPicPr/>
            <p:nvPr/>
          </p:nvPicPr>
          <p:blipFill>
            <a:blip r:embed="rId4" cstate="print"/>
            <a:stretch>
              <a:fillRect/>
            </a:stretch>
          </p:blipFill>
          <p:spPr>
            <a:xfrm>
              <a:off x="8473114" y="2206713"/>
              <a:ext cx="3641324" cy="2959557"/>
            </a:xfrm>
            <a:prstGeom prst="rect">
              <a:avLst/>
            </a:prstGeom>
          </p:spPr>
        </p:pic>
        <p:pic>
          <p:nvPicPr>
            <p:cNvPr id="14" name="object 14"/>
            <p:cNvPicPr/>
            <p:nvPr/>
          </p:nvPicPr>
          <p:blipFill>
            <a:blip r:embed="rId5" cstate="print"/>
            <a:stretch>
              <a:fillRect/>
            </a:stretch>
          </p:blipFill>
          <p:spPr>
            <a:xfrm>
              <a:off x="8595359" y="2365248"/>
              <a:ext cx="3180588" cy="2462784"/>
            </a:xfrm>
            <a:prstGeom prst="rect">
              <a:avLst/>
            </a:prstGeom>
          </p:spPr>
        </p:pic>
        <p:sp>
          <p:nvSpPr>
            <p:cNvPr id="15" name="object 15"/>
            <p:cNvSpPr/>
            <p:nvPr/>
          </p:nvSpPr>
          <p:spPr>
            <a:xfrm>
              <a:off x="9542525" y="3663696"/>
              <a:ext cx="0" cy="114300"/>
            </a:xfrm>
            <a:custGeom>
              <a:avLst/>
              <a:gdLst/>
              <a:ahLst/>
              <a:cxnLst/>
              <a:rect l="l" t="t" r="r" b="b"/>
              <a:pathLst>
                <a:path h="114300">
                  <a:moveTo>
                    <a:pt x="0" y="114299"/>
                  </a:moveTo>
                  <a:lnTo>
                    <a:pt x="0" y="0"/>
                  </a:lnTo>
                  <a:lnTo>
                    <a:pt x="0" y="114299"/>
                  </a:lnTo>
                  <a:close/>
                </a:path>
              </a:pathLst>
            </a:custGeom>
            <a:solidFill>
              <a:srgbClr val="921828"/>
            </a:solidFill>
          </p:spPr>
          <p:txBody>
            <a:bodyPr wrap="square" lIns="0" tIns="0" rIns="0" bIns="0" rtlCol="0"/>
            <a:lstStyle/>
            <a:p>
              <a:endParaRPr/>
            </a:p>
          </p:txBody>
        </p:sp>
        <p:pic>
          <p:nvPicPr>
            <p:cNvPr id="16" name="object 16"/>
            <p:cNvPicPr/>
            <p:nvPr/>
          </p:nvPicPr>
          <p:blipFill>
            <a:blip r:embed="rId6" cstate="print"/>
            <a:stretch>
              <a:fillRect/>
            </a:stretch>
          </p:blipFill>
          <p:spPr>
            <a:xfrm>
              <a:off x="4995671" y="2179320"/>
              <a:ext cx="3753612" cy="3032632"/>
            </a:xfrm>
            <a:prstGeom prst="rect">
              <a:avLst/>
            </a:prstGeom>
          </p:spPr>
        </p:pic>
        <p:pic>
          <p:nvPicPr>
            <p:cNvPr id="17" name="object 17"/>
            <p:cNvPicPr/>
            <p:nvPr/>
          </p:nvPicPr>
          <p:blipFill>
            <a:blip r:embed="rId7" cstate="print"/>
            <a:stretch>
              <a:fillRect/>
            </a:stretch>
          </p:blipFill>
          <p:spPr>
            <a:xfrm>
              <a:off x="5190743" y="2374392"/>
              <a:ext cx="3183636" cy="2462783"/>
            </a:xfrm>
            <a:prstGeom prst="rect">
              <a:avLst/>
            </a:prstGeom>
          </p:spPr>
        </p:pic>
      </p:grpSp>
      <p:sp>
        <p:nvSpPr>
          <p:cNvPr id="18" name="object 18"/>
          <p:cNvSpPr txBox="1"/>
          <p:nvPr/>
        </p:nvSpPr>
        <p:spPr>
          <a:xfrm>
            <a:off x="6672453" y="5011292"/>
            <a:ext cx="1243330" cy="386715"/>
          </a:xfrm>
          <a:prstGeom prst="rect">
            <a:avLst/>
          </a:prstGeom>
        </p:spPr>
        <p:txBody>
          <a:bodyPr vert="horz" wrap="square" lIns="0" tIns="22860" rIns="0" bIns="0" rtlCol="0">
            <a:spAutoFit/>
          </a:bodyPr>
          <a:lstStyle/>
          <a:p>
            <a:pPr marL="12700" marR="5080" indent="118745">
              <a:lnSpc>
                <a:spcPts val="1400"/>
              </a:lnSpc>
              <a:spcBef>
                <a:spcPts val="180"/>
              </a:spcBef>
            </a:pPr>
            <a:r>
              <a:rPr sz="1200" i="1" spc="-5" dirty="0">
                <a:latin typeface="Arial"/>
                <a:cs typeface="Arial"/>
              </a:rPr>
              <a:t>Right </a:t>
            </a:r>
            <a:r>
              <a:rPr sz="1200" i="1" dirty="0">
                <a:latin typeface="Arial"/>
                <a:cs typeface="Arial"/>
              </a:rPr>
              <a:t>lung </a:t>
            </a:r>
            <a:r>
              <a:rPr sz="1200" i="1" spc="-5" dirty="0">
                <a:latin typeface="Arial"/>
                <a:cs typeface="Arial"/>
              </a:rPr>
              <a:t>and </a:t>
            </a:r>
            <a:r>
              <a:rPr sz="1200" i="1" dirty="0">
                <a:latin typeface="Arial"/>
                <a:cs typeface="Arial"/>
              </a:rPr>
              <a:t> </a:t>
            </a:r>
            <a:r>
              <a:rPr sz="1200" i="1" spc="-5" dirty="0">
                <a:latin typeface="Arial"/>
                <a:cs typeface="Arial"/>
              </a:rPr>
              <a:t>heart</a:t>
            </a:r>
            <a:r>
              <a:rPr sz="1200" i="1" spc="-70" dirty="0">
                <a:latin typeface="Arial"/>
                <a:cs typeface="Arial"/>
              </a:rPr>
              <a:t> </a:t>
            </a:r>
            <a:r>
              <a:rPr sz="1200" i="1" spc="-5" dirty="0">
                <a:latin typeface="Arial"/>
                <a:cs typeface="Arial"/>
              </a:rPr>
              <a:t>compressed</a:t>
            </a:r>
            <a:endParaRPr sz="1200">
              <a:latin typeface="Arial"/>
              <a:cs typeface="Arial"/>
            </a:endParaRPr>
          </a:p>
        </p:txBody>
      </p:sp>
      <p:sp>
        <p:nvSpPr>
          <p:cNvPr id="19" name="object 19"/>
          <p:cNvSpPr txBox="1"/>
          <p:nvPr/>
        </p:nvSpPr>
        <p:spPr>
          <a:xfrm>
            <a:off x="7968488" y="2184653"/>
            <a:ext cx="1216025" cy="853440"/>
          </a:xfrm>
          <a:prstGeom prst="rect">
            <a:avLst/>
          </a:prstGeom>
        </p:spPr>
        <p:txBody>
          <a:bodyPr vert="horz" wrap="square" lIns="0" tIns="22860" rIns="0" bIns="0" rtlCol="0">
            <a:spAutoFit/>
          </a:bodyPr>
          <a:lstStyle/>
          <a:p>
            <a:pPr marL="267335" marR="13970" indent="-255270">
              <a:lnSpc>
                <a:spcPts val="1400"/>
              </a:lnSpc>
              <a:spcBef>
                <a:spcPts val="180"/>
              </a:spcBef>
            </a:pPr>
            <a:r>
              <a:rPr sz="1200" i="1" dirty="0">
                <a:latin typeface="Arial"/>
                <a:cs typeface="Arial"/>
              </a:rPr>
              <a:t>Tra</a:t>
            </a:r>
            <a:r>
              <a:rPr sz="1200" i="1" spc="-5" dirty="0">
                <a:latin typeface="Arial"/>
                <a:cs typeface="Arial"/>
              </a:rPr>
              <a:t>c</a:t>
            </a:r>
            <a:r>
              <a:rPr sz="1200" i="1" dirty="0">
                <a:latin typeface="Arial"/>
                <a:cs typeface="Arial"/>
              </a:rPr>
              <a:t>he</a:t>
            </a:r>
            <a:r>
              <a:rPr sz="1200" i="1" spc="-5" dirty="0">
                <a:latin typeface="Arial"/>
                <a:cs typeface="Arial"/>
              </a:rPr>
              <a:t>a</a:t>
            </a:r>
            <a:r>
              <a:rPr sz="1200" i="1" spc="-20" dirty="0">
                <a:latin typeface="Arial"/>
                <a:cs typeface="Arial"/>
              </a:rPr>
              <a:t> </a:t>
            </a:r>
            <a:r>
              <a:rPr sz="1200" i="1" dirty="0">
                <a:latin typeface="Arial"/>
                <a:cs typeface="Arial"/>
              </a:rPr>
              <a:t>de</a:t>
            </a:r>
            <a:r>
              <a:rPr sz="1200" i="1" spc="-5" dirty="0">
                <a:latin typeface="Arial"/>
                <a:cs typeface="Arial"/>
              </a:rPr>
              <a:t>vi</a:t>
            </a:r>
            <a:r>
              <a:rPr sz="1200" i="1" dirty="0">
                <a:latin typeface="Arial"/>
                <a:cs typeface="Arial"/>
              </a:rPr>
              <a:t>at</a:t>
            </a:r>
            <a:r>
              <a:rPr sz="1200" i="1" spc="5" dirty="0">
                <a:latin typeface="Arial"/>
                <a:cs typeface="Arial"/>
              </a:rPr>
              <a:t>e</a:t>
            </a:r>
            <a:r>
              <a:rPr sz="1200" i="1" spc="-5" dirty="0">
                <a:latin typeface="Arial"/>
                <a:cs typeface="Arial"/>
              </a:rPr>
              <a:t>d  (late</a:t>
            </a:r>
            <a:r>
              <a:rPr sz="1200" i="1" spc="-20" dirty="0">
                <a:latin typeface="Arial"/>
                <a:cs typeface="Arial"/>
              </a:rPr>
              <a:t> </a:t>
            </a:r>
            <a:r>
              <a:rPr sz="1200" i="1" dirty="0">
                <a:latin typeface="Arial"/>
                <a:cs typeface="Arial"/>
              </a:rPr>
              <a:t>sign)</a:t>
            </a:r>
            <a:endParaRPr sz="1200">
              <a:latin typeface="Arial"/>
              <a:cs typeface="Arial"/>
            </a:endParaRPr>
          </a:p>
          <a:p>
            <a:pPr marL="213360" marR="5080" indent="-160020">
              <a:lnSpc>
                <a:spcPts val="1400"/>
              </a:lnSpc>
              <a:spcBef>
                <a:spcPts val="869"/>
              </a:spcBef>
            </a:pPr>
            <a:r>
              <a:rPr sz="1200" i="1" dirty="0">
                <a:latin typeface="Arial"/>
                <a:cs typeface="Arial"/>
              </a:rPr>
              <a:t>Left</a:t>
            </a:r>
            <a:r>
              <a:rPr sz="1200" i="1" spc="-40" dirty="0">
                <a:latin typeface="Arial"/>
                <a:cs typeface="Arial"/>
              </a:rPr>
              <a:t> </a:t>
            </a:r>
            <a:r>
              <a:rPr sz="1200" i="1" dirty="0">
                <a:latin typeface="Arial"/>
                <a:cs typeface="Arial"/>
              </a:rPr>
              <a:t>lung</a:t>
            </a:r>
            <a:r>
              <a:rPr sz="1200" i="1" spc="-60" dirty="0">
                <a:latin typeface="Arial"/>
                <a:cs typeface="Arial"/>
              </a:rPr>
              <a:t> </a:t>
            </a:r>
            <a:r>
              <a:rPr sz="1200" i="1" spc="-5" dirty="0">
                <a:latin typeface="Arial"/>
                <a:cs typeface="Arial"/>
              </a:rPr>
              <a:t>partially </a:t>
            </a:r>
            <a:r>
              <a:rPr sz="1200" i="1" spc="-320" dirty="0">
                <a:latin typeface="Arial"/>
                <a:cs typeface="Arial"/>
              </a:rPr>
              <a:t> </a:t>
            </a:r>
            <a:r>
              <a:rPr sz="1200" i="1" spc="-5" dirty="0">
                <a:latin typeface="Arial"/>
                <a:cs typeface="Arial"/>
              </a:rPr>
              <a:t>compressed</a:t>
            </a:r>
            <a:endParaRPr sz="1200">
              <a:latin typeface="Arial"/>
              <a:cs typeface="Arial"/>
            </a:endParaRPr>
          </a:p>
        </p:txBody>
      </p:sp>
      <p:sp>
        <p:nvSpPr>
          <p:cNvPr id="20" name="object 20"/>
          <p:cNvSpPr/>
          <p:nvPr/>
        </p:nvSpPr>
        <p:spPr>
          <a:xfrm>
            <a:off x="7366254" y="2366010"/>
            <a:ext cx="2828290" cy="984885"/>
          </a:xfrm>
          <a:custGeom>
            <a:avLst/>
            <a:gdLst/>
            <a:ahLst/>
            <a:cxnLst/>
            <a:rect l="l" t="t" r="r" b="b"/>
            <a:pathLst>
              <a:path w="2828290" h="984885">
                <a:moveTo>
                  <a:pt x="2827909" y="452754"/>
                </a:moveTo>
                <a:lnTo>
                  <a:pt x="1842516" y="0"/>
                </a:lnTo>
              </a:path>
              <a:path w="2828290" h="984885">
                <a:moveTo>
                  <a:pt x="0" y="984885"/>
                </a:moveTo>
                <a:lnTo>
                  <a:pt x="664591" y="568451"/>
                </a:lnTo>
              </a:path>
            </a:pathLst>
          </a:custGeom>
          <a:ln w="19050">
            <a:solidFill>
              <a:srgbClr val="000000"/>
            </a:solidFill>
          </a:ln>
        </p:spPr>
        <p:txBody>
          <a:bodyPr wrap="square" lIns="0" tIns="0" rIns="0" bIns="0" rtlCol="0"/>
          <a:lstStyle/>
          <a:p>
            <a:endParaRPr/>
          </a:p>
        </p:txBody>
      </p:sp>
      <p:sp>
        <p:nvSpPr>
          <p:cNvPr id="21" name="object 21"/>
          <p:cNvSpPr txBox="1"/>
          <p:nvPr/>
        </p:nvSpPr>
        <p:spPr>
          <a:xfrm>
            <a:off x="5136896" y="2141346"/>
            <a:ext cx="986790" cy="712470"/>
          </a:xfrm>
          <a:prstGeom prst="rect">
            <a:avLst/>
          </a:prstGeom>
        </p:spPr>
        <p:txBody>
          <a:bodyPr vert="horz" wrap="square" lIns="0" tIns="12700" rIns="0" bIns="0" rtlCol="0">
            <a:spAutoFit/>
          </a:bodyPr>
          <a:lstStyle/>
          <a:p>
            <a:pPr marL="131445">
              <a:lnSpc>
                <a:spcPct val="100000"/>
              </a:lnSpc>
              <a:spcBef>
                <a:spcPts val="100"/>
              </a:spcBef>
            </a:pPr>
            <a:r>
              <a:rPr sz="2100" spc="-5" dirty="0">
                <a:latin typeface="Arial MT"/>
                <a:cs typeface="Arial MT"/>
              </a:rPr>
              <a:t>in</a:t>
            </a:r>
            <a:r>
              <a:rPr sz="2100" spc="-20" dirty="0">
                <a:latin typeface="Arial MT"/>
                <a:cs typeface="Arial MT"/>
              </a:rPr>
              <a:t>j</a:t>
            </a:r>
            <a:r>
              <a:rPr sz="2100" spc="-5" dirty="0">
                <a:latin typeface="Arial MT"/>
                <a:cs typeface="Arial MT"/>
              </a:rPr>
              <a:t>u</a:t>
            </a:r>
            <a:r>
              <a:rPr sz="2100" spc="-15" dirty="0">
                <a:latin typeface="Arial MT"/>
                <a:cs typeface="Arial MT"/>
              </a:rPr>
              <a:t>r</a:t>
            </a:r>
            <a:r>
              <a:rPr sz="2100" spc="-5" dirty="0">
                <a:latin typeface="Arial MT"/>
                <a:cs typeface="Arial MT"/>
              </a:rPr>
              <a:t>ies</a:t>
            </a:r>
            <a:endParaRPr sz="2100">
              <a:latin typeface="Arial MT"/>
              <a:cs typeface="Arial MT"/>
            </a:endParaRPr>
          </a:p>
          <a:p>
            <a:pPr marL="12700" marR="261620">
              <a:lnSpc>
                <a:spcPct val="100000"/>
              </a:lnSpc>
              <a:spcBef>
                <a:spcPts val="10"/>
              </a:spcBef>
            </a:pPr>
            <a:r>
              <a:rPr sz="1200" i="1" spc="-5" dirty="0">
                <a:latin typeface="Arial"/>
                <a:cs typeface="Arial"/>
              </a:rPr>
              <a:t>Ch</a:t>
            </a:r>
            <a:r>
              <a:rPr sz="1200" i="1" dirty="0">
                <a:latin typeface="Arial"/>
                <a:cs typeface="Arial"/>
              </a:rPr>
              <a:t>est</a:t>
            </a:r>
            <a:r>
              <a:rPr sz="1200" i="1" spc="-10" dirty="0">
                <a:latin typeface="Arial"/>
                <a:cs typeface="Arial"/>
              </a:rPr>
              <a:t> </a:t>
            </a:r>
            <a:r>
              <a:rPr sz="1200" i="1" dirty="0">
                <a:latin typeface="Arial"/>
                <a:cs typeface="Arial"/>
              </a:rPr>
              <a:t>w</a:t>
            </a:r>
            <a:r>
              <a:rPr sz="1200" i="1" spc="-5" dirty="0">
                <a:latin typeface="Arial"/>
                <a:cs typeface="Arial"/>
              </a:rPr>
              <a:t>all  </a:t>
            </a:r>
            <a:r>
              <a:rPr sz="1200" i="1" dirty="0">
                <a:latin typeface="Arial"/>
                <a:cs typeface="Arial"/>
              </a:rPr>
              <a:t>Injury</a:t>
            </a:r>
            <a:endParaRPr sz="1200">
              <a:latin typeface="Arial"/>
              <a:cs typeface="Arial"/>
            </a:endParaRPr>
          </a:p>
        </p:txBody>
      </p:sp>
      <p:sp>
        <p:nvSpPr>
          <p:cNvPr id="22" name="object 22"/>
          <p:cNvSpPr/>
          <p:nvPr/>
        </p:nvSpPr>
        <p:spPr>
          <a:xfrm>
            <a:off x="5752338" y="2783585"/>
            <a:ext cx="1369695" cy="2134235"/>
          </a:xfrm>
          <a:custGeom>
            <a:avLst/>
            <a:gdLst/>
            <a:ahLst/>
            <a:cxnLst/>
            <a:rect l="l" t="t" r="r" b="b"/>
            <a:pathLst>
              <a:path w="1369695" h="2134235">
                <a:moveTo>
                  <a:pt x="201040" y="813053"/>
                </a:moveTo>
                <a:lnTo>
                  <a:pt x="0" y="0"/>
                </a:lnTo>
              </a:path>
              <a:path w="1369695" h="2134235">
                <a:moveTo>
                  <a:pt x="1265173" y="2126234"/>
                </a:moveTo>
                <a:lnTo>
                  <a:pt x="906780" y="967739"/>
                </a:lnTo>
              </a:path>
              <a:path w="1369695" h="2134235">
                <a:moveTo>
                  <a:pt x="1369440" y="2133854"/>
                </a:moveTo>
                <a:lnTo>
                  <a:pt x="1357884" y="1132332"/>
                </a:lnTo>
              </a:path>
            </a:pathLst>
          </a:custGeom>
          <a:ln w="19050">
            <a:solidFill>
              <a:srgbClr val="000000"/>
            </a:solidFill>
          </a:ln>
        </p:spPr>
        <p:txBody>
          <a:bodyPr wrap="square" lIns="0" tIns="0" rIns="0" bIns="0" rtlCol="0"/>
          <a:lstStyle/>
          <a:p>
            <a:endParaRPr/>
          </a:p>
        </p:txBody>
      </p:sp>
      <p:sp>
        <p:nvSpPr>
          <p:cNvPr id="23" name="object 23"/>
          <p:cNvSpPr txBox="1"/>
          <p:nvPr/>
        </p:nvSpPr>
        <p:spPr>
          <a:xfrm>
            <a:off x="5101844" y="4977129"/>
            <a:ext cx="972185" cy="391160"/>
          </a:xfrm>
          <a:prstGeom prst="rect">
            <a:avLst/>
          </a:prstGeom>
        </p:spPr>
        <p:txBody>
          <a:bodyPr vert="horz" wrap="square" lIns="0" tIns="12700" rIns="0" bIns="0" rtlCol="0">
            <a:spAutoFit/>
          </a:bodyPr>
          <a:lstStyle/>
          <a:p>
            <a:pPr marL="12700">
              <a:lnSpc>
                <a:spcPct val="100000"/>
              </a:lnSpc>
              <a:spcBef>
                <a:spcPts val="100"/>
              </a:spcBef>
            </a:pPr>
            <a:r>
              <a:rPr sz="1200" i="1" spc="-5" dirty="0">
                <a:latin typeface="Arial"/>
                <a:cs typeface="Arial"/>
              </a:rPr>
              <a:t>Air</a:t>
            </a:r>
            <a:r>
              <a:rPr sz="1200" i="1" spc="-45" dirty="0">
                <a:latin typeface="Arial"/>
                <a:cs typeface="Arial"/>
              </a:rPr>
              <a:t> </a:t>
            </a:r>
            <a:r>
              <a:rPr sz="1200" i="1" spc="-5" dirty="0">
                <a:latin typeface="Arial"/>
                <a:cs typeface="Arial"/>
              </a:rPr>
              <a:t>in</a:t>
            </a:r>
            <a:endParaRPr sz="1200">
              <a:latin typeface="Arial"/>
              <a:cs typeface="Arial"/>
            </a:endParaRPr>
          </a:p>
          <a:p>
            <a:pPr marL="12700">
              <a:lnSpc>
                <a:spcPct val="100000"/>
              </a:lnSpc>
            </a:pPr>
            <a:r>
              <a:rPr sz="1200" i="1" dirty="0">
                <a:latin typeface="Arial"/>
                <a:cs typeface="Arial"/>
              </a:rPr>
              <a:t>P</a:t>
            </a:r>
            <a:r>
              <a:rPr sz="1200" i="1" spc="-5" dirty="0">
                <a:latin typeface="Arial"/>
                <a:cs typeface="Arial"/>
              </a:rPr>
              <a:t>le</a:t>
            </a:r>
            <a:r>
              <a:rPr sz="1200" i="1" dirty="0">
                <a:latin typeface="Arial"/>
                <a:cs typeface="Arial"/>
              </a:rPr>
              <a:t>u</a:t>
            </a:r>
            <a:r>
              <a:rPr sz="1200" i="1" spc="-5" dirty="0">
                <a:latin typeface="Arial"/>
                <a:cs typeface="Arial"/>
              </a:rPr>
              <a:t>ral</a:t>
            </a:r>
            <a:r>
              <a:rPr sz="1200" i="1" spc="-35" dirty="0">
                <a:latin typeface="Arial"/>
                <a:cs typeface="Arial"/>
              </a:rPr>
              <a:t> </a:t>
            </a:r>
            <a:r>
              <a:rPr sz="1200" i="1" dirty="0">
                <a:latin typeface="Arial"/>
                <a:cs typeface="Arial"/>
              </a:rPr>
              <a:t>S</a:t>
            </a:r>
            <a:r>
              <a:rPr sz="1200" i="1" spc="-5" dirty="0">
                <a:latin typeface="Arial"/>
                <a:cs typeface="Arial"/>
              </a:rPr>
              <a:t>pace</a:t>
            </a:r>
            <a:endParaRPr sz="1200">
              <a:latin typeface="Arial"/>
              <a:cs typeface="Arial"/>
            </a:endParaRPr>
          </a:p>
        </p:txBody>
      </p:sp>
      <p:sp>
        <p:nvSpPr>
          <p:cNvPr id="24" name="object 24"/>
          <p:cNvSpPr/>
          <p:nvPr/>
        </p:nvSpPr>
        <p:spPr>
          <a:xfrm>
            <a:off x="5647182" y="2355342"/>
            <a:ext cx="4921885" cy="2712085"/>
          </a:xfrm>
          <a:custGeom>
            <a:avLst/>
            <a:gdLst/>
            <a:ahLst/>
            <a:cxnLst/>
            <a:rect l="l" t="t" r="r" b="b"/>
            <a:pathLst>
              <a:path w="4921884" h="2712085">
                <a:moveTo>
                  <a:pt x="0" y="2711831"/>
                </a:moveTo>
                <a:lnTo>
                  <a:pt x="487933" y="2022348"/>
                </a:lnTo>
              </a:path>
              <a:path w="4921884" h="2712085">
                <a:moveTo>
                  <a:pt x="4921758" y="995553"/>
                </a:moveTo>
                <a:lnTo>
                  <a:pt x="3503675" y="579120"/>
                </a:lnTo>
              </a:path>
              <a:path w="4921884" h="2712085">
                <a:moveTo>
                  <a:pt x="1411223" y="525780"/>
                </a:moveTo>
                <a:lnTo>
                  <a:pt x="2289047" y="0"/>
                </a:lnTo>
              </a:path>
            </a:pathLst>
          </a:custGeom>
          <a:ln w="19050">
            <a:solidFill>
              <a:srgbClr val="000000"/>
            </a:solidFill>
          </a:ln>
        </p:spPr>
        <p:txBody>
          <a:bodyPr wrap="square" lIns="0" tIns="0" rIns="0" bIns="0" rtlCol="0"/>
          <a:lstStyle/>
          <a:p>
            <a:endParaRPr/>
          </a:p>
        </p:txBody>
      </p:sp>
      <p:sp>
        <p:nvSpPr>
          <p:cNvPr id="25" name="object 25"/>
          <p:cNvSpPr txBox="1"/>
          <p:nvPr/>
        </p:nvSpPr>
        <p:spPr>
          <a:xfrm>
            <a:off x="10494391" y="5011292"/>
            <a:ext cx="1243330" cy="386715"/>
          </a:xfrm>
          <a:prstGeom prst="rect">
            <a:avLst/>
          </a:prstGeom>
        </p:spPr>
        <p:txBody>
          <a:bodyPr vert="horz" wrap="square" lIns="0" tIns="22860" rIns="0" bIns="0" rtlCol="0">
            <a:spAutoFit/>
          </a:bodyPr>
          <a:lstStyle/>
          <a:p>
            <a:pPr marL="12700" marR="5080" indent="118745">
              <a:lnSpc>
                <a:spcPts val="1400"/>
              </a:lnSpc>
              <a:spcBef>
                <a:spcPts val="180"/>
              </a:spcBef>
            </a:pPr>
            <a:r>
              <a:rPr sz="1200" i="1" spc="-5" dirty="0">
                <a:latin typeface="Arial"/>
                <a:cs typeface="Arial"/>
              </a:rPr>
              <a:t>Right </a:t>
            </a:r>
            <a:r>
              <a:rPr sz="1200" i="1" dirty="0">
                <a:latin typeface="Arial"/>
                <a:cs typeface="Arial"/>
              </a:rPr>
              <a:t>lung </a:t>
            </a:r>
            <a:r>
              <a:rPr sz="1200" i="1" spc="-5" dirty="0">
                <a:latin typeface="Arial"/>
                <a:cs typeface="Arial"/>
              </a:rPr>
              <a:t>and </a:t>
            </a:r>
            <a:r>
              <a:rPr sz="1200" i="1" dirty="0">
                <a:latin typeface="Arial"/>
                <a:cs typeface="Arial"/>
              </a:rPr>
              <a:t> </a:t>
            </a:r>
            <a:r>
              <a:rPr sz="1200" i="1" spc="-5" dirty="0">
                <a:latin typeface="Arial"/>
                <a:cs typeface="Arial"/>
              </a:rPr>
              <a:t>heart</a:t>
            </a:r>
            <a:r>
              <a:rPr sz="1200" i="1" spc="-70" dirty="0">
                <a:latin typeface="Arial"/>
                <a:cs typeface="Arial"/>
              </a:rPr>
              <a:t> </a:t>
            </a:r>
            <a:r>
              <a:rPr sz="1200" i="1" spc="-5" dirty="0">
                <a:latin typeface="Arial"/>
                <a:cs typeface="Arial"/>
              </a:rPr>
              <a:t>compressed</a:t>
            </a:r>
            <a:endParaRPr sz="1200">
              <a:latin typeface="Arial"/>
              <a:cs typeface="Arial"/>
            </a:endParaRPr>
          </a:p>
        </p:txBody>
      </p:sp>
      <p:sp>
        <p:nvSpPr>
          <p:cNvPr id="26" name="object 26"/>
          <p:cNvSpPr/>
          <p:nvPr/>
        </p:nvSpPr>
        <p:spPr>
          <a:xfrm>
            <a:off x="10065257" y="3768090"/>
            <a:ext cx="803910" cy="1209040"/>
          </a:xfrm>
          <a:custGeom>
            <a:avLst/>
            <a:gdLst/>
            <a:ahLst/>
            <a:cxnLst/>
            <a:rect l="l" t="t" r="r" b="b"/>
            <a:pathLst>
              <a:path w="803909" h="1209039">
                <a:moveTo>
                  <a:pt x="734314" y="1208532"/>
                </a:moveTo>
                <a:lnTo>
                  <a:pt x="0" y="0"/>
                </a:lnTo>
              </a:path>
              <a:path w="803909" h="1209039">
                <a:moveTo>
                  <a:pt x="803528" y="1196721"/>
                </a:moveTo>
                <a:lnTo>
                  <a:pt x="390144" y="147828"/>
                </a:lnTo>
              </a:path>
            </a:pathLst>
          </a:custGeom>
          <a:ln w="19050">
            <a:solidFill>
              <a:srgbClr val="000000"/>
            </a:solidFill>
          </a:ln>
        </p:spPr>
        <p:txBody>
          <a:bodyPr wrap="square" lIns="0" tIns="0" rIns="0" bIns="0" rtlCol="0"/>
          <a:lstStyle/>
          <a:p>
            <a:endParaRPr/>
          </a:p>
        </p:txBody>
      </p:sp>
      <p:sp>
        <p:nvSpPr>
          <p:cNvPr id="27" name="object 27"/>
          <p:cNvSpPr txBox="1"/>
          <p:nvPr/>
        </p:nvSpPr>
        <p:spPr>
          <a:xfrm>
            <a:off x="8167878" y="4977129"/>
            <a:ext cx="889635" cy="391160"/>
          </a:xfrm>
          <a:prstGeom prst="rect">
            <a:avLst/>
          </a:prstGeom>
        </p:spPr>
        <p:txBody>
          <a:bodyPr vert="horz" wrap="square" lIns="0" tIns="12700" rIns="0" bIns="0" rtlCol="0">
            <a:spAutoFit/>
          </a:bodyPr>
          <a:lstStyle/>
          <a:p>
            <a:pPr marL="12700" marR="5080">
              <a:lnSpc>
                <a:spcPct val="100000"/>
              </a:lnSpc>
              <a:spcBef>
                <a:spcPts val="100"/>
              </a:spcBef>
            </a:pPr>
            <a:r>
              <a:rPr sz="1200" i="1" spc="-5" dirty="0">
                <a:latin typeface="Arial"/>
                <a:cs typeface="Arial"/>
              </a:rPr>
              <a:t>Air</a:t>
            </a:r>
            <a:r>
              <a:rPr sz="1200" i="1" spc="-45" dirty="0">
                <a:latin typeface="Arial"/>
                <a:cs typeface="Arial"/>
              </a:rPr>
              <a:t> </a:t>
            </a:r>
            <a:r>
              <a:rPr sz="1200" i="1" spc="-5" dirty="0">
                <a:latin typeface="Arial"/>
                <a:cs typeface="Arial"/>
              </a:rPr>
              <a:t>in</a:t>
            </a:r>
            <a:r>
              <a:rPr sz="1200" i="1" spc="-45" dirty="0">
                <a:latin typeface="Arial"/>
                <a:cs typeface="Arial"/>
              </a:rPr>
              <a:t> </a:t>
            </a:r>
            <a:r>
              <a:rPr sz="1200" i="1" dirty="0">
                <a:latin typeface="Arial"/>
                <a:cs typeface="Arial"/>
              </a:rPr>
              <a:t>Pleural </a:t>
            </a:r>
            <a:r>
              <a:rPr sz="1200" i="1" spc="-320" dirty="0">
                <a:latin typeface="Arial"/>
                <a:cs typeface="Arial"/>
              </a:rPr>
              <a:t> </a:t>
            </a:r>
            <a:r>
              <a:rPr sz="1200" i="1" spc="-5" dirty="0">
                <a:latin typeface="Arial"/>
                <a:cs typeface="Arial"/>
              </a:rPr>
              <a:t>Space</a:t>
            </a:r>
            <a:endParaRPr sz="1200">
              <a:latin typeface="Arial"/>
              <a:cs typeface="Arial"/>
            </a:endParaRPr>
          </a:p>
        </p:txBody>
      </p:sp>
      <p:sp>
        <p:nvSpPr>
          <p:cNvPr id="28" name="object 28"/>
          <p:cNvSpPr/>
          <p:nvPr/>
        </p:nvSpPr>
        <p:spPr>
          <a:xfrm>
            <a:off x="8817102" y="4415790"/>
            <a:ext cx="668020" cy="532130"/>
          </a:xfrm>
          <a:custGeom>
            <a:avLst/>
            <a:gdLst/>
            <a:ahLst/>
            <a:cxnLst/>
            <a:rect l="l" t="t" r="r" b="b"/>
            <a:pathLst>
              <a:path w="668020" h="532129">
                <a:moveTo>
                  <a:pt x="0" y="531876"/>
                </a:moveTo>
                <a:lnTo>
                  <a:pt x="667893" y="0"/>
                </a:lnTo>
              </a:path>
            </a:pathLst>
          </a:custGeom>
          <a:ln w="19050">
            <a:solidFill>
              <a:srgbClr val="000000"/>
            </a:solidFill>
          </a:ln>
        </p:spPr>
        <p:txBody>
          <a:bodyPr wrap="square" lIns="0" tIns="0" rIns="0" bIns="0" rtlCol="0"/>
          <a:lstStyle/>
          <a:p>
            <a:endParaRPr/>
          </a:p>
        </p:txBody>
      </p:sp>
      <p:sp>
        <p:nvSpPr>
          <p:cNvPr id="29" name="object 29"/>
          <p:cNvSpPr txBox="1"/>
          <p:nvPr/>
        </p:nvSpPr>
        <p:spPr>
          <a:xfrm>
            <a:off x="9497948" y="4977129"/>
            <a:ext cx="803275" cy="391160"/>
          </a:xfrm>
          <a:prstGeom prst="rect">
            <a:avLst/>
          </a:prstGeom>
        </p:spPr>
        <p:txBody>
          <a:bodyPr vert="horz" wrap="square" lIns="0" tIns="12700" rIns="0" bIns="0" rtlCol="0">
            <a:spAutoFit/>
          </a:bodyPr>
          <a:lstStyle/>
          <a:p>
            <a:pPr marL="12700" marR="5080">
              <a:lnSpc>
                <a:spcPct val="100000"/>
              </a:lnSpc>
              <a:spcBef>
                <a:spcPts val="100"/>
              </a:spcBef>
            </a:pPr>
            <a:r>
              <a:rPr sz="1200" i="1" spc="-5" dirty="0">
                <a:latin typeface="Arial"/>
                <a:cs typeface="Arial"/>
              </a:rPr>
              <a:t>Lung</a:t>
            </a:r>
            <a:r>
              <a:rPr sz="1200" i="1" spc="-30" dirty="0">
                <a:latin typeface="Arial"/>
                <a:cs typeface="Arial"/>
              </a:rPr>
              <a:t> </a:t>
            </a:r>
            <a:r>
              <a:rPr sz="1200" i="1" dirty="0">
                <a:latin typeface="Arial"/>
                <a:cs typeface="Arial"/>
              </a:rPr>
              <a:t>tissu</a:t>
            </a:r>
            <a:r>
              <a:rPr sz="1200" i="1" spc="-5" dirty="0">
                <a:latin typeface="Arial"/>
                <a:cs typeface="Arial"/>
              </a:rPr>
              <a:t>e  </a:t>
            </a:r>
            <a:r>
              <a:rPr sz="1200" i="1" dirty="0">
                <a:latin typeface="Arial"/>
                <a:cs typeface="Arial"/>
              </a:rPr>
              <a:t>Injury</a:t>
            </a:r>
            <a:endParaRPr sz="1200">
              <a:latin typeface="Arial"/>
              <a:cs typeface="Arial"/>
            </a:endParaRPr>
          </a:p>
        </p:txBody>
      </p:sp>
      <p:sp>
        <p:nvSpPr>
          <p:cNvPr id="30" name="object 30"/>
          <p:cNvSpPr/>
          <p:nvPr/>
        </p:nvSpPr>
        <p:spPr>
          <a:xfrm>
            <a:off x="9778745" y="3777234"/>
            <a:ext cx="154940" cy="1132205"/>
          </a:xfrm>
          <a:custGeom>
            <a:avLst/>
            <a:gdLst/>
            <a:ahLst/>
            <a:cxnLst/>
            <a:rect l="l" t="t" r="r" b="b"/>
            <a:pathLst>
              <a:path w="154940" h="1132204">
                <a:moveTo>
                  <a:pt x="0" y="1132205"/>
                </a:moveTo>
                <a:lnTo>
                  <a:pt x="154558" y="0"/>
                </a:lnTo>
              </a:path>
            </a:pathLst>
          </a:custGeom>
          <a:ln w="19050">
            <a:solidFill>
              <a:srgbClr val="000000"/>
            </a:solidFill>
          </a:ln>
        </p:spPr>
        <p:txBody>
          <a:bodyPr wrap="square" lIns="0" tIns="0" rIns="0" bIns="0" rtlCol="0"/>
          <a:lstStyle/>
          <a:p>
            <a:endParaRPr/>
          </a:p>
        </p:txBody>
      </p:sp>
      <p:sp>
        <p:nvSpPr>
          <p:cNvPr id="31" name="object 31"/>
          <p:cNvSpPr txBox="1"/>
          <p:nvPr/>
        </p:nvSpPr>
        <p:spPr>
          <a:xfrm>
            <a:off x="4838191" y="5295724"/>
            <a:ext cx="3610610" cy="1268095"/>
          </a:xfrm>
          <a:prstGeom prst="rect">
            <a:avLst/>
          </a:prstGeom>
        </p:spPr>
        <p:txBody>
          <a:bodyPr vert="horz" wrap="square" lIns="0" tIns="178435" rIns="0" bIns="0" rtlCol="0">
            <a:spAutoFit/>
          </a:bodyPr>
          <a:lstStyle/>
          <a:p>
            <a:pPr marL="736600">
              <a:lnSpc>
                <a:spcPct val="100000"/>
              </a:lnSpc>
              <a:spcBef>
                <a:spcPts val="1405"/>
              </a:spcBef>
            </a:pPr>
            <a:r>
              <a:rPr sz="2400" b="1" spc="-5" dirty="0">
                <a:latin typeface="Arial"/>
                <a:cs typeface="Arial"/>
              </a:rPr>
              <a:t>Penetrating</a:t>
            </a:r>
            <a:r>
              <a:rPr sz="2400" b="1" spc="-60" dirty="0">
                <a:latin typeface="Arial"/>
                <a:cs typeface="Arial"/>
              </a:rPr>
              <a:t> </a:t>
            </a:r>
            <a:r>
              <a:rPr sz="2400" b="1" dirty="0">
                <a:latin typeface="Arial"/>
                <a:cs typeface="Arial"/>
              </a:rPr>
              <a:t>Trauma</a:t>
            </a:r>
            <a:endParaRPr sz="2400">
              <a:latin typeface="Arial"/>
              <a:cs typeface="Arial"/>
            </a:endParaRPr>
          </a:p>
          <a:p>
            <a:pPr marL="12700">
              <a:lnSpc>
                <a:spcPct val="100000"/>
              </a:lnSpc>
              <a:spcBef>
                <a:spcPts val="1755"/>
              </a:spcBef>
              <a:tabLst>
                <a:tab pos="1165225" algn="l"/>
                <a:tab pos="1816735" algn="l"/>
              </a:tabLst>
            </a:pPr>
            <a:r>
              <a:rPr sz="3200" spc="5" dirty="0">
                <a:solidFill>
                  <a:srgbClr val="2D3334"/>
                </a:solidFill>
                <a:latin typeface="Arial Black"/>
                <a:cs typeface="Arial Black"/>
              </a:rPr>
              <a:t>M</a:t>
            </a:r>
            <a:r>
              <a:rPr sz="3200" dirty="0">
                <a:solidFill>
                  <a:srgbClr val="2D3334"/>
                </a:solidFill>
                <a:latin typeface="Arial Black"/>
                <a:cs typeface="Arial Black"/>
              </a:rPr>
              <a:t> </a:t>
            </a:r>
            <a:r>
              <a:rPr sz="3200" spc="5" dirty="0">
                <a:solidFill>
                  <a:srgbClr val="2D3334"/>
                </a:solidFill>
                <a:latin typeface="Arial Black"/>
                <a:cs typeface="Arial Black"/>
              </a:rPr>
              <a:t>A	</a:t>
            </a:r>
            <a:r>
              <a:rPr sz="4800" baseline="1736" dirty="0">
                <a:solidFill>
                  <a:srgbClr val="FFFFFF"/>
                </a:solidFill>
                <a:latin typeface="Arial Black"/>
                <a:cs typeface="Arial Black"/>
              </a:rPr>
              <a:t>R	</a:t>
            </a:r>
            <a:r>
              <a:rPr sz="3200" spc="5" dirty="0">
                <a:solidFill>
                  <a:srgbClr val="2D3334"/>
                </a:solidFill>
                <a:latin typeface="Arial Black"/>
                <a:cs typeface="Arial Black"/>
              </a:rPr>
              <a:t>C</a:t>
            </a:r>
            <a:r>
              <a:rPr sz="3200" spc="-50" dirty="0">
                <a:solidFill>
                  <a:srgbClr val="2D3334"/>
                </a:solidFill>
                <a:latin typeface="Arial Black"/>
                <a:cs typeface="Arial Black"/>
              </a:rPr>
              <a:t> </a:t>
            </a:r>
            <a:r>
              <a:rPr sz="3200" spc="5" dirty="0">
                <a:solidFill>
                  <a:srgbClr val="2D3334"/>
                </a:solidFill>
                <a:latin typeface="Arial Black"/>
                <a:cs typeface="Arial Black"/>
              </a:rPr>
              <a:t>H</a:t>
            </a:r>
            <a:endParaRPr sz="3200">
              <a:latin typeface="Arial Black"/>
              <a:cs typeface="Arial Black"/>
            </a:endParaRPr>
          </a:p>
        </p:txBody>
      </p:sp>
      <p:sp>
        <p:nvSpPr>
          <p:cNvPr id="32" name="object 32"/>
          <p:cNvSpPr txBox="1"/>
          <p:nvPr/>
        </p:nvSpPr>
        <p:spPr>
          <a:xfrm>
            <a:off x="9456546" y="5444744"/>
            <a:ext cx="1718945"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Blunt</a:t>
            </a:r>
            <a:r>
              <a:rPr sz="2400" b="1" spc="-95" dirty="0">
                <a:latin typeface="Arial"/>
                <a:cs typeface="Arial"/>
              </a:rPr>
              <a:t> </a:t>
            </a:r>
            <a:r>
              <a:rPr sz="2400" b="1" dirty="0">
                <a:latin typeface="Arial"/>
                <a:cs typeface="Arial"/>
              </a:rPr>
              <a:t>Injury</a:t>
            </a:r>
            <a:endParaRPr sz="2400">
              <a:latin typeface="Arial"/>
              <a:cs typeface="Arial"/>
            </a:endParaRPr>
          </a:p>
        </p:txBody>
      </p:sp>
      <p:grpSp>
        <p:nvGrpSpPr>
          <p:cNvPr id="33" name="object 33"/>
          <p:cNvGrpSpPr/>
          <p:nvPr/>
        </p:nvGrpSpPr>
        <p:grpSpPr>
          <a:xfrm>
            <a:off x="411861" y="5782436"/>
            <a:ext cx="3378200" cy="639445"/>
            <a:chOff x="411861" y="5782436"/>
            <a:chExt cx="3378200" cy="639445"/>
          </a:xfrm>
        </p:grpSpPr>
        <p:sp>
          <p:nvSpPr>
            <p:cNvPr id="34" name="object 34"/>
            <p:cNvSpPr/>
            <p:nvPr/>
          </p:nvSpPr>
          <p:spPr>
            <a:xfrm>
              <a:off x="421386" y="5791961"/>
              <a:ext cx="3359150" cy="620395"/>
            </a:xfrm>
            <a:custGeom>
              <a:avLst/>
              <a:gdLst/>
              <a:ahLst/>
              <a:cxnLst/>
              <a:rect l="l" t="t" r="r" b="b"/>
              <a:pathLst>
                <a:path w="3359150" h="620395">
                  <a:moveTo>
                    <a:pt x="3287649" y="0"/>
                  </a:moveTo>
                  <a:lnTo>
                    <a:pt x="71208" y="0"/>
                  </a:lnTo>
                  <a:lnTo>
                    <a:pt x="43489" y="5595"/>
                  </a:lnTo>
                  <a:lnTo>
                    <a:pt x="20854" y="20854"/>
                  </a:lnTo>
                  <a:lnTo>
                    <a:pt x="5595" y="43489"/>
                  </a:lnTo>
                  <a:lnTo>
                    <a:pt x="0" y="71208"/>
                  </a:lnTo>
                  <a:lnTo>
                    <a:pt x="0" y="549059"/>
                  </a:lnTo>
                  <a:lnTo>
                    <a:pt x="5595" y="576778"/>
                  </a:lnTo>
                  <a:lnTo>
                    <a:pt x="20854" y="599413"/>
                  </a:lnTo>
                  <a:lnTo>
                    <a:pt x="43489" y="614672"/>
                  </a:lnTo>
                  <a:lnTo>
                    <a:pt x="71208" y="620268"/>
                  </a:lnTo>
                  <a:lnTo>
                    <a:pt x="3287649" y="620268"/>
                  </a:lnTo>
                  <a:lnTo>
                    <a:pt x="3315390" y="614672"/>
                  </a:lnTo>
                  <a:lnTo>
                    <a:pt x="3338036" y="599413"/>
                  </a:lnTo>
                  <a:lnTo>
                    <a:pt x="3353300" y="576778"/>
                  </a:lnTo>
                  <a:lnTo>
                    <a:pt x="3358896" y="549059"/>
                  </a:lnTo>
                  <a:lnTo>
                    <a:pt x="3358896" y="71208"/>
                  </a:lnTo>
                  <a:lnTo>
                    <a:pt x="3353300" y="43489"/>
                  </a:lnTo>
                  <a:lnTo>
                    <a:pt x="3338036" y="20854"/>
                  </a:lnTo>
                  <a:lnTo>
                    <a:pt x="3315390" y="5595"/>
                  </a:lnTo>
                  <a:lnTo>
                    <a:pt x="3287649" y="0"/>
                  </a:lnTo>
                  <a:close/>
                </a:path>
              </a:pathLst>
            </a:custGeom>
            <a:solidFill>
              <a:srgbClr val="A0C1E7">
                <a:alpha val="74508"/>
              </a:srgbClr>
            </a:solidFill>
          </p:spPr>
          <p:txBody>
            <a:bodyPr wrap="square" lIns="0" tIns="0" rIns="0" bIns="0" rtlCol="0"/>
            <a:lstStyle/>
            <a:p>
              <a:endParaRPr/>
            </a:p>
          </p:txBody>
        </p:sp>
        <p:sp>
          <p:nvSpPr>
            <p:cNvPr id="35" name="object 35"/>
            <p:cNvSpPr/>
            <p:nvPr/>
          </p:nvSpPr>
          <p:spPr>
            <a:xfrm>
              <a:off x="421386" y="5791961"/>
              <a:ext cx="3359150" cy="620395"/>
            </a:xfrm>
            <a:custGeom>
              <a:avLst/>
              <a:gdLst/>
              <a:ahLst/>
              <a:cxnLst/>
              <a:rect l="l" t="t" r="r" b="b"/>
              <a:pathLst>
                <a:path w="3359150" h="620395">
                  <a:moveTo>
                    <a:pt x="0" y="71208"/>
                  </a:moveTo>
                  <a:lnTo>
                    <a:pt x="5595" y="43489"/>
                  </a:lnTo>
                  <a:lnTo>
                    <a:pt x="20854" y="20854"/>
                  </a:lnTo>
                  <a:lnTo>
                    <a:pt x="43489" y="5595"/>
                  </a:lnTo>
                  <a:lnTo>
                    <a:pt x="71208" y="0"/>
                  </a:lnTo>
                  <a:lnTo>
                    <a:pt x="3287649" y="0"/>
                  </a:lnTo>
                  <a:lnTo>
                    <a:pt x="3315390" y="5595"/>
                  </a:lnTo>
                  <a:lnTo>
                    <a:pt x="3338036" y="20854"/>
                  </a:lnTo>
                  <a:lnTo>
                    <a:pt x="3353300" y="43489"/>
                  </a:lnTo>
                  <a:lnTo>
                    <a:pt x="3358896" y="71208"/>
                  </a:lnTo>
                  <a:lnTo>
                    <a:pt x="3358896" y="549059"/>
                  </a:lnTo>
                  <a:lnTo>
                    <a:pt x="3353300" y="576778"/>
                  </a:lnTo>
                  <a:lnTo>
                    <a:pt x="3338036" y="599413"/>
                  </a:lnTo>
                  <a:lnTo>
                    <a:pt x="3315390" y="614672"/>
                  </a:lnTo>
                  <a:lnTo>
                    <a:pt x="3287649" y="620268"/>
                  </a:lnTo>
                  <a:lnTo>
                    <a:pt x="71208" y="620268"/>
                  </a:lnTo>
                  <a:lnTo>
                    <a:pt x="43489" y="614672"/>
                  </a:lnTo>
                  <a:lnTo>
                    <a:pt x="20854" y="599413"/>
                  </a:lnTo>
                  <a:lnTo>
                    <a:pt x="5595" y="576778"/>
                  </a:lnTo>
                  <a:lnTo>
                    <a:pt x="0" y="549059"/>
                  </a:lnTo>
                  <a:lnTo>
                    <a:pt x="0" y="71208"/>
                  </a:lnTo>
                  <a:close/>
                </a:path>
              </a:pathLst>
            </a:custGeom>
            <a:ln w="19050">
              <a:solidFill>
                <a:srgbClr val="A0C1E7"/>
              </a:solidFill>
            </a:ln>
          </p:spPr>
          <p:txBody>
            <a:bodyPr wrap="square" lIns="0" tIns="0" rIns="0" bIns="0" rtlCol="0"/>
            <a:lstStyle/>
            <a:p>
              <a:endParaRPr/>
            </a:p>
          </p:txBody>
        </p:sp>
      </p:grpSp>
      <p:sp>
        <p:nvSpPr>
          <p:cNvPr id="36" name="object 36"/>
          <p:cNvSpPr txBox="1"/>
          <p:nvPr/>
        </p:nvSpPr>
        <p:spPr>
          <a:xfrm>
            <a:off x="1223873" y="5965647"/>
            <a:ext cx="2374265" cy="269240"/>
          </a:xfrm>
          <a:prstGeom prst="rect">
            <a:avLst/>
          </a:prstGeom>
        </p:spPr>
        <p:txBody>
          <a:bodyPr vert="horz" wrap="square" lIns="0" tIns="12065" rIns="0" bIns="0" rtlCol="0">
            <a:spAutoFit/>
          </a:bodyPr>
          <a:lstStyle/>
          <a:p>
            <a:pPr marL="12700">
              <a:lnSpc>
                <a:spcPct val="100000"/>
              </a:lnSpc>
              <a:spcBef>
                <a:spcPts val="95"/>
              </a:spcBef>
            </a:pPr>
            <a:r>
              <a:rPr sz="1600" b="1" spc="-15" dirty="0">
                <a:latin typeface="Arial"/>
                <a:cs typeface="Arial"/>
              </a:rPr>
              <a:t>Level</a:t>
            </a:r>
            <a:r>
              <a:rPr sz="1600" b="1" spc="30" dirty="0">
                <a:latin typeface="Arial"/>
                <a:cs typeface="Arial"/>
              </a:rPr>
              <a:t> </a:t>
            </a:r>
            <a:r>
              <a:rPr sz="1600" b="1" spc="-5" dirty="0">
                <a:latin typeface="Arial"/>
                <a:cs typeface="Arial"/>
              </a:rPr>
              <a:t>of</a:t>
            </a:r>
            <a:r>
              <a:rPr sz="1600" b="1" spc="5" dirty="0">
                <a:latin typeface="Arial"/>
                <a:cs typeface="Arial"/>
              </a:rPr>
              <a:t> </a:t>
            </a:r>
            <a:r>
              <a:rPr sz="1600" b="1" spc="-10" dirty="0">
                <a:latin typeface="Arial"/>
                <a:cs typeface="Arial"/>
              </a:rPr>
              <a:t>Evidence:</a:t>
            </a:r>
            <a:r>
              <a:rPr sz="1600" b="1" spc="35" dirty="0">
                <a:latin typeface="Arial"/>
                <a:cs typeface="Arial"/>
              </a:rPr>
              <a:t> </a:t>
            </a:r>
            <a:r>
              <a:rPr sz="1600" spc="-5" dirty="0">
                <a:latin typeface="Arial MT"/>
                <a:cs typeface="Arial MT"/>
              </a:rPr>
              <a:t>C-EO</a:t>
            </a:r>
            <a:endParaRPr sz="1600">
              <a:latin typeface="Arial MT"/>
              <a:cs typeface="Arial MT"/>
            </a:endParaRPr>
          </a:p>
        </p:txBody>
      </p:sp>
      <p:grpSp>
        <p:nvGrpSpPr>
          <p:cNvPr id="37" name="object 37"/>
          <p:cNvGrpSpPr/>
          <p:nvPr/>
        </p:nvGrpSpPr>
        <p:grpSpPr>
          <a:xfrm>
            <a:off x="464819" y="5731764"/>
            <a:ext cx="970915" cy="962025"/>
            <a:chOff x="464819" y="5731764"/>
            <a:chExt cx="970915" cy="962025"/>
          </a:xfrm>
        </p:grpSpPr>
        <p:pic>
          <p:nvPicPr>
            <p:cNvPr id="38" name="object 38"/>
            <p:cNvPicPr/>
            <p:nvPr/>
          </p:nvPicPr>
          <p:blipFill>
            <a:blip r:embed="rId8" cstate="print"/>
            <a:stretch>
              <a:fillRect/>
            </a:stretch>
          </p:blipFill>
          <p:spPr>
            <a:xfrm>
              <a:off x="464819" y="5731764"/>
              <a:ext cx="970762" cy="961783"/>
            </a:xfrm>
            <a:prstGeom prst="rect">
              <a:avLst/>
            </a:prstGeom>
          </p:spPr>
        </p:pic>
        <p:pic>
          <p:nvPicPr>
            <p:cNvPr id="39" name="object 39"/>
            <p:cNvPicPr/>
            <p:nvPr/>
          </p:nvPicPr>
          <p:blipFill>
            <a:blip r:embed="rId9" cstate="print"/>
            <a:stretch>
              <a:fillRect/>
            </a:stretch>
          </p:blipFill>
          <p:spPr>
            <a:xfrm>
              <a:off x="659891" y="5926836"/>
              <a:ext cx="400811" cy="391667"/>
            </a:xfrm>
            <a:prstGeom prst="rect">
              <a:avLst/>
            </a:prstGeom>
          </p:spPr>
        </p:pic>
      </p:grpSp>
      <p:sp>
        <p:nvSpPr>
          <p:cNvPr id="40" name="object 40"/>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41" name="object 4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17</a:t>
            </a:fld>
            <a:endParaRPr spc="-5" dirty="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p:nvPr/>
        </p:nvSpPr>
        <p:spPr>
          <a:xfrm>
            <a:off x="1174191" y="5615127"/>
            <a:ext cx="1728470" cy="574675"/>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JUGULAR</a:t>
            </a:r>
            <a:r>
              <a:rPr sz="1800" b="1" spc="-20" dirty="0">
                <a:latin typeface="Arial"/>
                <a:cs typeface="Arial"/>
              </a:rPr>
              <a:t> </a:t>
            </a:r>
            <a:r>
              <a:rPr sz="1800" b="1" dirty="0">
                <a:latin typeface="Arial"/>
                <a:cs typeface="Arial"/>
              </a:rPr>
              <a:t>VEIN</a:t>
            </a:r>
            <a:endParaRPr sz="1800">
              <a:latin typeface="Arial"/>
              <a:cs typeface="Arial"/>
            </a:endParaRPr>
          </a:p>
          <a:p>
            <a:pPr marL="12700">
              <a:lnSpc>
                <a:spcPct val="100000"/>
              </a:lnSpc>
              <a:spcBef>
                <a:spcPts val="5"/>
              </a:spcBef>
            </a:pPr>
            <a:r>
              <a:rPr sz="1800" b="1" dirty="0">
                <a:latin typeface="Arial"/>
                <a:cs typeface="Arial"/>
              </a:rPr>
              <a:t>DISTENTION</a:t>
            </a:r>
            <a:endParaRPr sz="1800">
              <a:latin typeface="Arial"/>
              <a:cs typeface="Arial"/>
            </a:endParaRPr>
          </a:p>
        </p:txBody>
      </p:sp>
      <p:sp>
        <p:nvSpPr>
          <p:cNvPr id="5" name="object 5"/>
          <p:cNvSpPr txBox="1"/>
          <p:nvPr/>
        </p:nvSpPr>
        <p:spPr>
          <a:xfrm>
            <a:off x="1174191" y="4854320"/>
            <a:ext cx="1274445" cy="574040"/>
          </a:xfrm>
          <a:prstGeom prst="rect">
            <a:avLst/>
          </a:prstGeom>
        </p:spPr>
        <p:txBody>
          <a:bodyPr vert="horz" wrap="square" lIns="0" tIns="12700" rIns="0" bIns="0" rtlCol="0">
            <a:spAutoFit/>
          </a:bodyPr>
          <a:lstStyle/>
          <a:p>
            <a:pPr marL="12700" marR="5080">
              <a:lnSpc>
                <a:spcPct val="100000"/>
              </a:lnSpc>
              <a:spcBef>
                <a:spcPts val="100"/>
              </a:spcBef>
            </a:pPr>
            <a:r>
              <a:rPr sz="1800" b="1" spc="-5" dirty="0">
                <a:latin typeface="Arial"/>
                <a:cs typeface="Arial"/>
              </a:rPr>
              <a:t>TR</a:t>
            </a:r>
            <a:r>
              <a:rPr sz="1800" b="1" spc="-60" dirty="0">
                <a:latin typeface="Arial"/>
                <a:cs typeface="Arial"/>
              </a:rPr>
              <a:t>A</a:t>
            </a:r>
            <a:r>
              <a:rPr sz="1800" b="1" spc="-5" dirty="0">
                <a:latin typeface="Arial"/>
                <a:cs typeface="Arial"/>
              </a:rPr>
              <a:t>C</a:t>
            </a:r>
            <a:r>
              <a:rPr sz="1800" b="1" spc="-15" dirty="0">
                <a:latin typeface="Arial"/>
                <a:cs typeface="Arial"/>
              </a:rPr>
              <a:t>H</a:t>
            </a:r>
            <a:r>
              <a:rPr sz="1800" b="1" spc="5" dirty="0">
                <a:latin typeface="Arial"/>
                <a:cs typeface="Arial"/>
              </a:rPr>
              <a:t>E</a:t>
            </a:r>
            <a:r>
              <a:rPr sz="1800" b="1" spc="-25" dirty="0">
                <a:latin typeface="Arial"/>
                <a:cs typeface="Arial"/>
              </a:rPr>
              <a:t>A</a:t>
            </a:r>
            <a:r>
              <a:rPr sz="1800" b="1" dirty="0">
                <a:latin typeface="Arial"/>
                <a:cs typeface="Arial"/>
              </a:rPr>
              <a:t>L  </a:t>
            </a:r>
            <a:r>
              <a:rPr sz="1800" b="1" spc="-10" dirty="0">
                <a:latin typeface="Arial"/>
                <a:cs typeface="Arial"/>
              </a:rPr>
              <a:t>DEVIATION</a:t>
            </a:r>
            <a:endParaRPr sz="1800">
              <a:latin typeface="Arial"/>
              <a:cs typeface="Arial"/>
            </a:endParaRPr>
          </a:p>
        </p:txBody>
      </p:sp>
      <p:sp>
        <p:nvSpPr>
          <p:cNvPr id="6" name="object 6"/>
          <p:cNvSpPr txBox="1"/>
          <p:nvPr/>
        </p:nvSpPr>
        <p:spPr>
          <a:xfrm>
            <a:off x="1179677" y="3082289"/>
            <a:ext cx="1766570" cy="788035"/>
          </a:xfrm>
          <a:prstGeom prst="rect">
            <a:avLst/>
          </a:prstGeom>
        </p:spPr>
        <p:txBody>
          <a:bodyPr vert="horz" wrap="square" lIns="0" tIns="13335" rIns="0" bIns="0" rtlCol="0">
            <a:spAutoFit/>
          </a:bodyPr>
          <a:lstStyle/>
          <a:p>
            <a:pPr algn="ctr">
              <a:lnSpc>
                <a:spcPts val="1680"/>
              </a:lnSpc>
              <a:spcBef>
                <a:spcPts val="105"/>
              </a:spcBef>
            </a:pPr>
            <a:r>
              <a:rPr sz="1400" spc="-5" dirty="0">
                <a:latin typeface="Arial MT"/>
                <a:cs typeface="Arial MT"/>
              </a:rPr>
              <a:t>Severe</a:t>
            </a:r>
            <a:r>
              <a:rPr sz="1400" spc="-25" dirty="0">
                <a:latin typeface="Arial MT"/>
                <a:cs typeface="Arial MT"/>
              </a:rPr>
              <a:t> </a:t>
            </a:r>
            <a:r>
              <a:rPr sz="1400" dirty="0">
                <a:latin typeface="Arial MT"/>
                <a:cs typeface="Arial MT"/>
              </a:rPr>
              <a:t>or</a:t>
            </a:r>
            <a:r>
              <a:rPr sz="1400" spc="-45" dirty="0">
                <a:latin typeface="Arial MT"/>
                <a:cs typeface="Arial MT"/>
              </a:rPr>
              <a:t> </a:t>
            </a:r>
            <a:r>
              <a:rPr sz="1400" dirty="0">
                <a:latin typeface="Arial MT"/>
                <a:cs typeface="Arial MT"/>
              </a:rPr>
              <a:t>progressive</a:t>
            </a:r>
            <a:endParaRPr sz="1400">
              <a:latin typeface="Arial MT"/>
              <a:cs typeface="Arial MT"/>
            </a:endParaRPr>
          </a:p>
          <a:p>
            <a:pPr algn="ctr">
              <a:lnSpc>
                <a:spcPts val="2160"/>
              </a:lnSpc>
            </a:pPr>
            <a:r>
              <a:rPr sz="1800" b="1" spc="-10" dirty="0">
                <a:latin typeface="Arial"/>
                <a:cs typeface="Arial"/>
              </a:rPr>
              <a:t>RESPIRATORY</a:t>
            </a:r>
            <a:endParaRPr sz="1800">
              <a:latin typeface="Arial"/>
              <a:cs typeface="Arial"/>
            </a:endParaRPr>
          </a:p>
          <a:p>
            <a:pPr algn="ctr">
              <a:lnSpc>
                <a:spcPct val="100000"/>
              </a:lnSpc>
            </a:pPr>
            <a:r>
              <a:rPr sz="1800" b="1" dirty="0">
                <a:latin typeface="Arial"/>
                <a:cs typeface="Arial"/>
              </a:rPr>
              <a:t>DISTRESS</a:t>
            </a:r>
            <a:endParaRPr sz="1800">
              <a:latin typeface="Arial"/>
              <a:cs typeface="Arial"/>
            </a:endParaRPr>
          </a:p>
        </p:txBody>
      </p:sp>
      <p:sp>
        <p:nvSpPr>
          <p:cNvPr id="7" name="object 7"/>
          <p:cNvSpPr txBox="1"/>
          <p:nvPr/>
        </p:nvSpPr>
        <p:spPr>
          <a:xfrm>
            <a:off x="6507606" y="3082290"/>
            <a:ext cx="2029460" cy="788670"/>
          </a:xfrm>
          <a:prstGeom prst="rect">
            <a:avLst/>
          </a:prstGeom>
        </p:spPr>
        <p:txBody>
          <a:bodyPr vert="horz" wrap="square" lIns="0" tIns="12700" rIns="0" bIns="0" rtlCol="0">
            <a:spAutoFit/>
          </a:bodyPr>
          <a:lstStyle/>
          <a:p>
            <a:pPr marL="12700" marR="5080" indent="36195" algn="just">
              <a:lnSpc>
                <a:spcPct val="100000"/>
              </a:lnSpc>
              <a:spcBef>
                <a:spcPts val="100"/>
              </a:spcBef>
            </a:pPr>
            <a:r>
              <a:rPr sz="1800" b="1" spc="-15" dirty="0">
                <a:latin typeface="Arial"/>
                <a:cs typeface="Arial"/>
              </a:rPr>
              <a:t>ABSENT </a:t>
            </a:r>
            <a:r>
              <a:rPr sz="1400" dirty="0">
                <a:latin typeface="Arial MT"/>
                <a:cs typeface="Arial MT"/>
              </a:rPr>
              <a:t>or markedly </a:t>
            </a:r>
            <a:r>
              <a:rPr sz="1400" spc="-375" dirty="0">
                <a:latin typeface="Arial MT"/>
                <a:cs typeface="Arial MT"/>
              </a:rPr>
              <a:t> </a:t>
            </a:r>
            <a:r>
              <a:rPr sz="1800" b="1" spc="-10" dirty="0">
                <a:latin typeface="Arial"/>
                <a:cs typeface="Arial"/>
              </a:rPr>
              <a:t>DECREASED </a:t>
            </a:r>
            <a:r>
              <a:rPr sz="1400" dirty="0">
                <a:latin typeface="Arial MT"/>
                <a:cs typeface="Arial MT"/>
              </a:rPr>
              <a:t>breath </a:t>
            </a:r>
            <a:r>
              <a:rPr sz="1400" spc="-375" dirty="0">
                <a:latin typeface="Arial MT"/>
                <a:cs typeface="Arial MT"/>
              </a:rPr>
              <a:t> </a:t>
            </a:r>
            <a:r>
              <a:rPr sz="1400" dirty="0">
                <a:latin typeface="Arial MT"/>
                <a:cs typeface="Arial MT"/>
              </a:rPr>
              <a:t>sounds</a:t>
            </a:r>
            <a:r>
              <a:rPr sz="1400" spc="-55" dirty="0">
                <a:latin typeface="Arial MT"/>
                <a:cs typeface="Arial MT"/>
              </a:rPr>
              <a:t> </a:t>
            </a:r>
            <a:r>
              <a:rPr sz="1400" dirty="0">
                <a:latin typeface="Arial MT"/>
                <a:cs typeface="Arial MT"/>
              </a:rPr>
              <a:t>one</a:t>
            </a:r>
            <a:r>
              <a:rPr sz="1400" spc="-30" dirty="0">
                <a:latin typeface="Arial MT"/>
                <a:cs typeface="Arial MT"/>
              </a:rPr>
              <a:t> </a:t>
            </a:r>
            <a:r>
              <a:rPr sz="1400" dirty="0">
                <a:latin typeface="Arial MT"/>
                <a:cs typeface="Arial MT"/>
              </a:rPr>
              <a:t>side</a:t>
            </a:r>
            <a:r>
              <a:rPr sz="1400" spc="-35" dirty="0">
                <a:latin typeface="Arial MT"/>
                <a:cs typeface="Arial MT"/>
              </a:rPr>
              <a:t> </a:t>
            </a:r>
            <a:r>
              <a:rPr sz="1400" dirty="0">
                <a:latin typeface="Arial MT"/>
                <a:cs typeface="Arial MT"/>
              </a:rPr>
              <a:t>of</a:t>
            </a:r>
            <a:r>
              <a:rPr sz="1400" spc="-30" dirty="0">
                <a:latin typeface="Arial MT"/>
                <a:cs typeface="Arial MT"/>
              </a:rPr>
              <a:t> </a:t>
            </a:r>
            <a:r>
              <a:rPr sz="1400" dirty="0">
                <a:latin typeface="Arial MT"/>
                <a:cs typeface="Arial MT"/>
              </a:rPr>
              <a:t>chest</a:t>
            </a:r>
            <a:endParaRPr sz="1400">
              <a:latin typeface="Arial MT"/>
              <a:cs typeface="Arial MT"/>
            </a:endParaRPr>
          </a:p>
        </p:txBody>
      </p:sp>
      <p:sp>
        <p:nvSpPr>
          <p:cNvPr id="8" name="object 8"/>
          <p:cNvSpPr txBox="1"/>
          <p:nvPr/>
        </p:nvSpPr>
        <p:spPr>
          <a:xfrm>
            <a:off x="3877436" y="3232150"/>
            <a:ext cx="1762760" cy="513715"/>
          </a:xfrm>
          <a:prstGeom prst="rect">
            <a:avLst/>
          </a:prstGeom>
        </p:spPr>
        <p:txBody>
          <a:bodyPr vert="horz" wrap="square" lIns="0" tIns="13335" rIns="0" bIns="0" rtlCol="0">
            <a:spAutoFit/>
          </a:bodyPr>
          <a:lstStyle/>
          <a:p>
            <a:pPr algn="ctr">
              <a:lnSpc>
                <a:spcPts val="1680"/>
              </a:lnSpc>
              <a:spcBef>
                <a:spcPts val="105"/>
              </a:spcBef>
            </a:pPr>
            <a:r>
              <a:rPr sz="1400" spc="-5" dirty="0">
                <a:latin typeface="Arial MT"/>
                <a:cs typeface="Arial MT"/>
              </a:rPr>
              <a:t>Severe</a:t>
            </a:r>
            <a:r>
              <a:rPr sz="1400" spc="-20" dirty="0">
                <a:latin typeface="Arial MT"/>
                <a:cs typeface="Arial MT"/>
              </a:rPr>
              <a:t> </a:t>
            </a:r>
            <a:r>
              <a:rPr sz="1400" dirty="0">
                <a:latin typeface="Arial MT"/>
                <a:cs typeface="Arial MT"/>
              </a:rPr>
              <a:t>or</a:t>
            </a:r>
            <a:r>
              <a:rPr sz="1400" spc="-30" dirty="0">
                <a:latin typeface="Arial MT"/>
                <a:cs typeface="Arial MT"/>
              </a:rPr>
              <a:t> </a:t>
            </a:r>
            <a:r>
              <a:rPr sz="1400" spc="-5" dirty="0">
                <a:latin typeface="Arial MT"/>
                <a:cs typeface="Arial MT"/>
              </a:rPr>
              <a:t>progressive</a:t>
            </a:r>
            <a:endParaRPr sz="1400">
              <a:latin typeface="Arial MT"/>
              <a:cs typeface="Arial MT"/>
            </a:endParaRPr>
          </a:p>
          <a:p>
            <a:pPr marL="1905" algn="ctr">
              <a:lnSpc>
                <a:spcPct val="100000"/>
              </a:lnSpc>
            </a:pPr>
            <a:r>
              <a:rPr sz="1800" b="1" spc="-10" dirty="0">
                <a:latin typeface="Arial"/>
                <a:cs typeface="Arial"/>
              </a:rPr>
              <a:t>TACHYPNEA</a:t>
            </a:r>
            <a:endParaRPr sz="1800">
              <a:latin typeface="Arial"/>
              <a:cs typeface="Arial"/>
            </a:endParaRPr>
          </a:p>
        </p:txBody>
      </p:sp>
      <p:sp>
        <p:nvSpPr>
          <p:cNvPr id="9" name="object 9"/>
          <p:cNvSpPr txBox="1">
            <a:spLocks noGrp="1"/>
          </p:cNvSpPr>
          <p:nvPr>
            <p:ph type="title"/>
          </p:nvPr>
        </p:nvSpPr>
        <p:spPr>
          <a:prstGeom prst="rect">
            <a:avLst/>
          </a:prstGeom>
        </p:spPr>
        <p:txBody>
          <a:bodyPr vert="horz" wrap="square" lIns="0" tIns="107746" rIns="0" bIns="0" rtlCol="0">
            <a:spAutoFit/>
          </a:bodyPr>
          <a:lstStyle/>
          <a:p>
            <a:pPr algn="ctr">
              <a:lnSpc>
                <a:spcPts val="4240"/>
              </a:lnSpc>
              <a:spcBef>
                <a:spcPts val="100"/>
              </a:spcBef>
            </a:pPr>
            <a:r>
              <a:rPr spc="-5" dirty="0"/>
              <a:t>IDENTIFYING</a:t>
            </a:r>
            <a:r>
              <a:rPr spc="-10" dirty="0"/>
              <a:t> </a:t>
            </a:r>
            <a:r>
              <a:rPr spc="-5" dirty="0">
                <a:solidFill>
                  <a:srgbClr val="BB8542"/>
                </a:solidFill>
              </a:rPr>
              <a:t>TENSION</a:t>
            </a:r>
            <a:r>
              <a:rPr spc="-10" dirty="0">
                <a:solidFill>
                  <a:srgbClr val="BB8542"/>
                </a:solidFill>
              </a:rPr>
              <a:t> </a:t>
            </a:r>
            <a:r>
              <a:rPr dirty="0">
                <a:solidFill>
                  <a:srgbClr val="BB8542"/>
                </a:solidFill>
              </a:rPr>
              <a:t>PNEUMOTHORAX</a:t>
            </a:r>
          </a:p>
          <a:p>
            <a:pPr algn="ctr">
              <a:lnSpc>
                <a:spcPts val="2800"/>
              </a:lnSpc>
            </a:pPr>
            <a:r>
              <a:rPr sz="2400" u="heavy" spc="-5" dirty="0">
                <a:uFill>
                  <a:solidFill>
                    <a:srgbClr val="000000"/>
                  </a:solidFill>
                </a:uFill>
              </a:rPr>
              <a:t>EARLY</a:t>
            </a:r>
            <a:r>
              <a:rPr sz="2400" spc="5" dirty="0"/>
              <a:t> </a:t>
            </a:r>
            <a:r>
              <a:rPr sz="2400" b="0" spc="-5" dirty="0">
                <a:latin typeface="Arial MT"/>
                <a:cs typeface="Arial MT"/>
              </a:rPr>
              <a:t>signs</a:t>
            </a:r>
            <a:r>
              <a:rPr sz="2400" b="0" spc="10" dirty="0">
                <a:latin typeface="Arial MT"/>
                <a:cs typeface="Arial MT"/>
              </a:rPr>
              <a:t> </a:t>
            </a:r>
            <a:r>
              <a:rPr sz="2400" b="0" dirty="0">
                <a:latin typeface="Arial MT"/>
                <a:cs typeface="Arial MT"/>
              </a:rPr>
              <a:t>of </a:t>
            </a:r>
            <a:r>
              <a:rPr sz="2400" b="0" spc="-5" dirty="0">
                <a:latin typeface="Arial MT"/>
                <a:cs typeface="Arial MT"/>
              </a:rPr>
              <a:t>a</a:t>
            </a:r>
            <a:r>
              <a:rPr sz="2400" b="0" spc="5" dirty="0">
                <a:latin typeface="Arial MT"/>
                <a:cs typeface="Arial MT"/>
              </a:rPr>
              <a:t> </a:t>
            </a:r>
            <a:r>
              <a:rPr sz="2400" spc="-5" dirty="0"/>
              <a:t>Tension</a:t>
            </a:r>
            <a:r>
              <a:rPr sz="2400" spc="-10" dirty="0"/>
              <a:t> </a:t>
            </a:r>
            <a:r>
              <a:rPr sz="2400" spc="-5" dirty="0"/>
              <a:t>Pneumothorax</a:t>
            </a:r>
            <a:endParaRPr sz="2400">
              <a:latin typeface="Arial MT"/>
              <a:cs typeface="Arial MT"/>
            </a:endParaRPr>
          </a:p>
        </p:txBody>
      </p:sp>
      <p:sp>
        <p:nvSpPr>
          <p:cNvPr id="10" name="object 10"/>
          <p:cNvSpPr txBox="1"/>
          <p:nvPr/>
        </p:nvSpPr>
        <p:spPr>
          <a:xfrm>
            <a:off x="9400793" y="3082289"/>
            <a:ext cx="1705610" cy="788035"/>
          </a:xfrm>
          <a:prstGeom prst="rect">
            <a:avLst/>
          </a:prstGeom>
        </p:spPr>
        <p:txBody>
          <a:bodyPr vert="horz" wrap="square" lIns="0" tIns="13335" rIns="0" bIns="0" rtlCol="0">
            <a:spAutoFit/>
          </a:bodyPr>
          <a:lstStyle/>
          <a:p>
            <a:pPr algn="ctr">
              <a:lnSpc>
                <a:spcPts val="1680"/>
              </a:lnSpc>
              <a:spcBef>
                <a:spcPts val="105"/>
              </a:spcBef>
            </a:pPr>
            <a:r>
              <a:rPr sz="1400" spc="-5" dirty="0">
                <a:latin typeface="Arial MT"/>
                <a:cs typeface="Arial MT"/>
              </a:rPr>
              <a:t>Hemoglobin</a:t>
            </a:r>
            <a:r>
              <a:rPr sz="1400" spc="-60" dirty="0">
                <a:latin typeface="Arial MT"/>
                <a:cs typeface="Arial MT"/>
              </a:rPr>
              <a:t> </a:t>
            </a:r>
            <a:r>
              <a:rPr sz="1400" spc="-5" dirty="0">
                <a:latin typeface="Arial MT"/>
                <a:cs typeface="Arial MT"/>
              </a:rPr>
              <a:t>oxygen</a:t>
            </a:r>
            <a:endParaRPr sz="1400">
              <a:latin typeface="Arial MT"/>
              <a:cs typeface="Arial MT"/>
            </a:endParaRPr>
          </a:p>
          <a:p>
            <a:pPr algn="ctr">
              <a:lnSpc>
                <a:spcPts val="2160"/>
              </a:lnSpc>
            </a:pPr>
            <a:r>
              <a:rPr sz="1400" dirty="0">
                <a:latin typeface="Arial MT"/>
                <a:cs typeface="Arial MT"/>
              </a:rPr>
              <a:t>saturation</a:t>
            </a:r>
            <a:r>
              <a:rPr sz="1400" spc="-65" dirty="0">
                <a:latin typeface="Arial MT"/>
                <a:cs typeface="Arial MT"/>
              </a:rPr>
              <a:t> </a:t>
            </a:r>
            <a:r>
              <a:rPr sz="1800" b="1" spc="-5" dirty="0">
                <a:latin typeface="Arial"/>
                <a:cs typeface="Arial"/>
              </a:rPr>
              <a:t>&lt;90%</a:t>
            </a:r>
            <a:r>
              <a:rPr sz="1800" b="1" spc="-35" dirty="0">
                <a:latin typeface="Arial"/>
                <a:cs typeface="Arial"/>
              </a:rPr>
              <a:t> </a:t>
            </a:r>
            <a:r>
              <a:rPr sz="1400" spc="-5" dirty="0">
                <a:latin typeface="Arial MT"/>
                <a:cs typeface="Arial MT"/>
              </a:rPr>
              <a:t>on</a:t>
            </a:r>
            <a:endParaRPr sz="1400">
              <a:latin typeface="Arial MT"/>
              <a:cs typeface="Arial MT"/>
            </a:endParaRPr>
          </a:p>
          <a:p>
            <a:pPr algn="ctr">
              <a:lnSpc>
                <a:spcPct val="100000"/>
              </a:lnSpc>
            </a:pPr>
            <a:r>
              <a:rPr sz="1800" b="1" dirty="0">
                <a:latin typeface="Arial"/>
                <a:cs typeface="Arial"/>
              </a:rPr>
              <a:t>PULSE</a:t>
            </a:r>
            <a:r>
              <a:rPr sz="1800" b="1" spc="-120" dirty="0">
                <a:latin typeface="Arial"/>
                <a:cs typeface="Arial"/>
              </a:rPr>
              <a:t> </a:t>
            </a:r>
            <a:r>
              <a:rPr sz="1800" b="1" dirty="0">
                <a:latin typeface="Arial"/>
                <a:cs typeface="Arial"/>
              </a:rPr>
              <a:t>OX</a:t>
            </a:r>
            <a:endParaRPr sz="1800">
              <a:latin typeface="Arial"/>
              <a:cs typeface="Arial"/>
            </a:endParaRPr>
          </a:p>
        </p:txBody>
      </p:sp>
      <p:sp>
        <p:nvSpPr>
          <p:cNvPr id="11" name="object 11"/>
          <p:cNvSpPr txBox="1"/>
          <p:nvPr/>
        </p:nvSpPr>
        <p:spPr>
          <a:xfrm>
            <a:off x="950467" y="4259326"/>
            <a:ext cx="4741545" cy="330835"/>
          </a:xfrm>
          <a:prstGeom prst="rect">
            <a:avLst/>
          </a:prstGeom>
        </p:spPr>
        <p:txBody>
          <a:bodyPr vert="horz" wrap="square" lIns="0" tIns="12700" rIns="0" bIns="0" rtlCol="0">
            <a:spAutoFit/>
          </a:bodyPr>
          <a:lstStyle/>
          <a:p>
            <a:pPr marL="12700">
              <a:lnSpc>
                <a:spcPct val="100000"/>
              </a:lnSpc>
              <a:spcBef>
                <a:spcPts val="100"/>
              </a:spcBef>
            </a:pPr>
            <a:r>
              <a:rPr sz="2000" b="1" u="heavy" dirty="0">
                <a:uFill>
                  <a:solidFill>
                    <a:srgbClr val="000000"/>
                  </a:solidFill>
                </a:uFill>
                <a:latin typeface="Arial"/>
                <a:cs typeface="Arial"/>
              </a:rPr>
              <a:t>LATE</a:t>
            </a:r>
            <a:r>
              <a:rPr sz="2000" b="1" spc="-15" dirty="0">
                <a:latin typeface="Arial"/>
                <a:cs typeface="Arial"/>
              </a:rPr>
              <a:t> </a:t>
            </a:r>
            <a:r>
              <a:rPr sz="2000" dirty="0">
                <a:latin typeface="Arial MT"/>
                <a:cs typeface="Arial MT"/>
              </a:rPr>
              <a:t>signs</a:t>
            </a:r>
            <a:r>
              <a:rPr sz="2000" spc="-25" dirty="0">
                <a:latin typeface="Arial MT"/>
                <a:cs typeface="Arial MT"/>
              </a:rPr>
              <a:t> </a:t>
            </a:r>
            <a:r>
              <a:rPr sz="2000" dirty="0">
                <a:latin typeface="Arial MT"/>
                <a:cs typeface="Arial MT"/>
              </a:rPr>
              <a:t>of</a:t>
            </a:r>
            <a:r>
              <a:rPr sz="2000" spc="-25" dirty="0">
                <a:latin typeface="Arial MT"/>
                <a:cs typeface="Arial MT"/>
              </a:rPr>
              <a:t> </a:t>
            </a:r>
            <a:r>
              <a:rPr sz="2000" dirty="0">
                <a:latin typeface="Arial MT"/>
                <a:cs typeface="Arial MT"/>
              </a:rPr>
              <a:t>a</a:t>
            </a:r>
            <a:r>
              <a:rPr sz="2000" spc="-5" dirty="0">
                <a:latin typeface="Arial MT"/>
                <a:cs typeface="Arial MT"/>
              </a:rPr>
              <a:t> </a:t>
            </a:r>
            <a:r>
              <a:rPr sz="2000" b="1" dirty="0">
                <a:latin typeface="Arial"/>
                <a:cs typeface="Arial"/>
              </a:rPr>
              <a:t>Tension</a:t>
            </a:r>
            <a:r>
              <a:rPr sz="2000" b="1" spc="-25" dirty="0">
                <a:latin typeface="Arial"/>
                <a:cs typeface="Arial"/>
              </a:rPr>
              <a:t> </a:t>
            </a:r>
            <a:r>
              <a:rPr sz="2000" b="1" dirty="0">
                <a:latin typeface="Arial"/>
                <a:cs typeface="Arial"/>
              </a:rPr>
              <a:t>Pneumothorax</a:t>
            </a:r>
            <a:endParaRPr sz="2000">
              <a:latin typeface="Arial"/>
              <a:cs typeface="Arial"/>
            </a:endParaRPr>
          </a:p>
        </p:txBody>
      </p:sp>
      <p:grpSp>
        <p:nvGrpSpPr>
          <p:cNvPr id="12" name="object 12"/>
          <p:cNvGrpSpPr/>
          <p:nvPr/>
        </p:nvGrpSpPr>
        <p:grpSpPr>
          <a:xfrm>
            <a:off x="3570985" y="1748282"/>
            <a:ext cx="2442845" cy="2240280"/>
            <a:chOff x="3570985" y="1748282"/>
            <a:chExt cx="2442845" cy="2240280"/>
          </a:xfrm>
        </p:grpSpPr>
        <p:pic>
          <p:nvPicPr>
            <p:cNvPr id="13" name="object 13"/>
            <p:cNvPicPr/>
            <p:nvPr/>
          </p:nvPicPr>
          <p:blipFill>
            <a:blip r:embed="rId4" cstate="print"/>
            <a:stretch>
              <a:fillRect/>
            </a:stretch>
          </p:blipFill>
          <p:spPr>
            <a:xfrm>
              <a:off x="3957878" y="1940182"/>
              <a:ext cx="1290731" cy="1065015"/>
            </a:xfrm>
            <a:prstGeom prst="rect">
              <a:avLst/>
            </a:prstGeom>
          </p:spPr>
        </p:pic>
        <p:sp>
          <p:nvSpPr>
            <p:cNvPr id="14" name="object 14"/>
            <p:cNvSpPr/>
            <p:nvPr/>
          </p:nvSpPr>
          <p:spPr>
            <a:xfrm>
              <a:off x="3602735" y="1780032"/>
              <a:ext cx="2379345" cy="2176780"/>
            </a:xfrm>
            <a:custGeom>
              <a:avLst/>
              <a:gdLst/>
              <a:ahLst/>
              <a:cxnLst/>
              <a:rect l="l" t="t" r="r" b="b"/>
              <a:pathLst>
                <a:path w="2379345" h="2176779">
                  <a:moveTo>
                    <a:pt x="0" y="249808"/>
                  </a:moveTo>
                  <a:lnTo>
                    <a:pt x="4026" y="204917"/>
                  </a:lnTo>
                  <a:lnTo>
                    <a:pt x="15633" y="162660"/>
                  </a:lnTo>
                  <a:lnTo>
                    <a:pt x="34115" y="123745"/>
                  </a:lnTo>
                  <a:lnTo>
                    <a:pt x="58766" y="88878"/>
                  </a:lnTo>
                  <a:lnTo>
                    <a:pt x="88878" y="58766"/>
                  </a:lnTo>
                  <a:lnTo>
                    <a:pt x="123745" y="34115"/>
                  </a:lnTo>
                  <a:lnTo>
                    <a:pt x="162660" y="15633"/>
                  </a:lnTo>
                  <a:lnTo>
                    <a:pt x="204917" y="4026"/>
                  </a:lnTo>
                  <a:lnTo>
                    <a:pt x="249809" y="0"/>
                  </a:lnTo>
                  <a:lnTo>
                    <a:pt x="2129154" y="0"/>
                  </a:lnTo>
                  <a:lnTo>
                    <a:pt x="2174046" y="4026"/>
                  </a:lnTo>
                  <a:lnTo>
                    <a:pt x="2216303" y="15633"/>
                  </a:lnTo>
                  <a:lnTo>
                    <a:pt x="2255218" y="34115"/>
                  </a:lnTo>
                  <a:lnTo>
                    <a:pt x="2290085" y="58766"/>
                  </a:lnTo>
                  <a:lnTo>
                    <a:pt x="2320197" y="88878"/>
                  </a:lnTo>
                  <a:lnTo>
                    <a:pt x="2344848" y="123745"/>
                  </a:lnTo>
                  <a:lnTo>
                    <a:pt x="2363330" y="162660"/>
                  </a:lnTo>
                  <a:lnTo>
                    <a:pt x="2374937" y="204917"/>
                  </a:lnTo>
                  <a:lnTo>
                    <a:pt x="2378964" y="249808"/>
                  </a:lnTo>
                  <a:lnTo>
                    <a:pt x="2378964" y="1926462"/>
                  </a:lnTo>
                  <a:lnTo>
                    <a:pt x="2374937" y="1971354"/>
                  </a:lnTo>
                  <a:lnTo>
                    <a:pt x="2363330" y="2013611"/>
                  </a:lnTo>
                  <a:lnTo>
                    <a:pt x="2344848" y="2052526"/>
                  </a:lnTo>
                  <a:lnTo>
                    <a:pt x="2320197" y="2087393"/>
                  </a:lnTo>
                  <a:lnTo>
                    <a:pt x="2290085" y="2117505"/>
                  </a:lnTo>
                  <a:lnTo>
                    <a:pt x="2255218" y="2142156"/>
                  </a:lnTo>
                  <a:lnTo>
                    <a:pt x="2216303" y="2160638"/>
                  </a:lnTo>
                  <a:lnTo>
                    <a:pt x="2174046" y="2172245"/>
                  </a:lnTo>
                  <a:lnTo>
                    <a:pt x="2129154" y="2176272"/>
                  </a:lnTo>
                  <a:lnTo>
                    <a:pt x="249809" y="2176272"/>
                  </a:lnTo>
                  <a:lnTo>
                    <a:pt x="204917" y="2172245"/>
                  </a:lnTo>
                  <a:lnTo>
                    <a:pt x="162660" y="2160638"/>
                  </a:lnTo>
                  <a:lnTo>
                    <a:pt x="123745" y="2142156"/>
                  </a:lnTo>
                  <a:lnTo>
                    <a:pt x="88878" y="2117505"/>
                  </a:lnTo>
                  <a:lnTo>
                    <a:pt x="58766" y="2087393"/>
                  </a:lnTo>
                  <a:lnTo>
                    <a:pt x="34115" y="2052526"/>
                  </a:lnTo>
                  <a:lnTo>
                    <a:pt x="15633" y="2013611"/>
                  </a:lnTo>
                  <a:lnTo>
                    <a:pt x="4026" y="1971354"/>
                  </a:lnTo>
                  <a:lnTo>
                    <a:pt x="0" y="1926462"/>
                  </a:lnTo>
                  <a:lnTo>
                    <a:pt x="0" y="249808"/>
                  </a:lnTo>
                  <a:close/>
                </a:path>
              </a:pathLst>
            </a:custGeom>
            <a:ln w="63500">
              <a:solidFill>
                <a:srgbClr val="BB8542"/>
              </a:solidFill>
            </a:ln>
          </p:spPr>
          <p:txBody>
            <a:bodyPr wrap="square" lIns="0" tIns="0" rIns="0" bIns="0" rtlCol="0"/>
            <a:lstStyle/>
            <a:p>
              <a:endParaRPr/>
            </a:p>
          </p:txBody>
        </p:sp>
      </p:grpSp>
      <p:grpSp>
        <p:nvGrpSpPr>
          <p:cNvPr id="15" name="object 15"/>
          <p:cNvGrpSpPr/>
          <p:nvPr/>
        </p:nvGrpSpPr>
        <p:grpSpPr>
          <a:xfrm>
            <a:off x="839977" y="1748282"/>
            <a:ext cx="2440940" cy="2240280"/>
            <a:chOff x="839977" y="1748282"/>
            <a:chExt cx="2440940" cy="2240280"/>
          </a:xfrm>
        </p:grpSpPr>
        <p:pic>
          <p:nvPicPr>
            <p:cNvPr id="16" name="object 16"/>
            <p:cNvPicPr/>
            <p:nvPr/>
          </p:nvPicPr>
          <p:blipFill>
            <a:blip r:embed="rId5" cstate="print"/>
            <a:stretch>
              <a:fillRect/>
            </a:stretch>
          </p:blipFill>
          <p:spPr>
            <a:xfrm>
              <a:off x="1359461" y="1944723"/>
              <a:ext cx="1089552" cy="1049836"/>
            </a:xfrm>
            <a:prstGeom prst="rect">
              <a:avLst/>
            </a:prstGeom>
          </p:spPr>
        </p:pic>
        <p:sp>
          <p:nvSpPr>
            <p:cNvPr id="17" name="object 17"/>
            <p:cNvSpPr/>
            <p:nvPr/>
          </p:nvSpPr>
          <p:spPr>
            <a:xfrm>
              <a:off x="871727" y="1780032"/>
              <a:ext cx="2377440" cy="2176780"/>
            </a:xfrm>
            <a:custGeom>
              <a:avLst/>
              <a:gdLst/>
              <a:ahLst/>
              <a:cxnLst/>
              <a:rect l="l" t="t" r="r" b="b"/>
              <a:pathLst>
                <a:path w="2377440" h="2176779">
                  <a:moveTo>
                    <a:pt x="0" y="249808"/>
                  </a:moveTo>
                  <a:lnTo>
                    <a:pt x="4025" y="204917"/>
                  </a:lnTo>
                  <a:lnTo>
                    <a:pt x="15631" y="162660"/>
                  </a:lnTo>
                  <a:lnTo>
                    <a:pt x="34112" y="123745"/>
                  </a:lnTo>
                  <a:lnTo>
                    <a:pt x="58762" y="88878"/>
                  </a:lnTo>
                  <a:lnTo>
                    <a:pt x="88876" y="58766"/>
                  </a:lnTo>
                  <a:lnTo>
                    <a:pt x="123748" y="34115"/>
                  </a:lnTo>
                  <a:lnTo>
                    <a:pt x="162673" y="15633"/>
                  </a:lnTo>
                  <a:lnTo>
                    <a:pt x="204946" y="4026"/>
                  </a:lnTo>
                  <a:lnTo>
                    <a:pt x="249859" y="0"/>
                  </a:lnTo>
                  <a:lnTo>
                    <a:pt x="2127630" y="0"/>
                  </a:lnTo>
                  <a:lnTo>
                    <a:pt x="2172522" y="4026"/>
                  </a:lnTo>
                  <a:lnTo>
                    <a:pt x="2214779" y="15633"/>
                  </a:lnTo>
                  <a:lnTo>
                    <a:pt x="2253694" y="34115"/>
                  </a:lnTo>
                  <a:lnTo>
                    <a:pt x="2288561" y="58766"/>
                  </a:lnTo>
                  <a:lnTo>
                    <a:pt x="2318673" y="88878"/>
                  </a:lnTo>
                  <a:lnTo>
                    <a:pt x="2343324" y="123745"/>
                  </a:lnTo>
                  <a:lnTo>
                    <a:pt x="2361806" y="162660"/>
                  </a:lnTo>
                  <a:lnTo>
                    <a:pt x="2373413" y="204917"/>
                  </a:lnTo>
                  <a:lnTo>
                    <a:pt x="2377440" y="249808"/>
                  </a:lnTo>
                  <a:lnTo>
                    <a:pt x="2377440" y="1926462"/>
                  </a:lnTo>
                  <a:lnTo>
                    <a:pt x="2373413" y="1971354"/>
                  </a:lnTo>
                  <a:lnTo>
                    <a:pt x="2361806" y="2013611"/>
                  </a:lnTo>
                  <a:lnTo>
                    <a:pt x="2343324" y="2052526"/>
                  </a:lnTo>
                  <a:lnTo>
                    <a:pt x="2318673" y="2087393"/>
                  </a:lnTo>
                  <a:lnTo>
                    <a:pt x="2288561" y="2117505"/>
                  </a:lnTo>
                  <a:lnTo>
                    <a:pt x="2253694" y="2142156"/>
                  </a:lnTo>
                  <a:lnTo>
                    <a:pt x="2214779" y="2160638"/>
                  </a:lnTo>
                  <a:lnTo>
                    <a:pt x="2172522" y="2172245"/>
                  </a:lnTo>
                  <a:lnTo>
                    <a:pt x="2127630" y="2176272"/>
                  </a:lnTo>
                  <a:lnTo>
                    <a:pt x="249859" y="2176272"/>
                  </a:lnTo>
                  <a:lnTo>
                    <a:pt x="204946" y="2172245"/>
                  </a:lnTo>
                  <a:lnTo>
                    <a:pt x="162673" y="2160638"/>
                  </a:lnTo>
                  <a:lnTo>
                    <a:pt x="123748" y="2142156"/>
                  </a:lnTo>
                  <a:lnTo>
                    <a:pt x="88876" y="2117505"/>
                  </a:lnTo>
                  <a:lnTo>
                    <a:pt x="58762" y="2087393"/>
                  </a:lnTo>
                  <a:lnTo>
                    <a:pt x="34112" y="2052526"/>
                  </a:lnTo>
                  <a:lnTo>
                    <a:pt x="15631" y="2013611"/>
                  </a:lnTo>
                  <a:lnTo>
                    <a:pt x="4025" y="1971354"/>
                  </a:lnTo>
                  <a:lnTo>
                    <a:pt x="0" y="1926462"/>
                  </a:lnTo>
                  <a:lnTo>
                    <a:pt x="0" y="249808"/>
                  </a:lnTo>
                  <a:close/>
                </a:path>
              </a:pathLst>
            </a:custGeom>
            <a:ln w="63500">
              <a:solidFill>
                <a:srgbClr val="BB8542"/>
              </a:solidFill>
            </a:ln>
          </p:spPr>
          <p:txBody>
            <a:bodyPr wrap="square" lIns="0" tIns="0" rIns="0" bIns="0" rtlCol="0"/>
            <a:lstStyle/>
            <a:p>
              <a:endParaRPr/>
            </a:p>
          </p:txBody>
        </p:sp>
      </p:grpSp>
      <p:grpSp>
        <p:nvGrpSpPr>
          <p:cNvPr id="18" name="object 18"/>
          <p:cNvGrpSpPr/>
          <p:nvPr/>
        </p:nvGrpSpPr>
        <p:grpSpPr>
          <a:xfrm>
            <a:off x="9034526" y="1559433"/>
            <a:ext cx="2440940" cy="2428875"/>
            <a:chOff x="9034526" y="1559433"/>
            <a:chExt cx="2440940" cy="2428875"/>
          </a:xfrm>
        </p:grpSpPr>
        <p:pic>
          <p:nvPicPr>
            <p:cNvPr id="19" name="object 19"/>
            <p:cNvPicPr/>
            <p:nvPr/>
          </p:nvPicPr>
          <p:blipFill>
            <a:blip r:embed="rId6" cstate="print"/>
            <a:stretch>
              <a:fillRect/>
            </a:stretch>
          </p:blipFill>
          <p:spPr>
            <a:xfrm>
              <a:off x="9171457" y="1559433"/>
              <a:ext cx="1786483" cy="1786508"/>
            </a:xfrm>
            <a:prstGeom prst="rect">
              <a:avLst/>
            </a:prstGeom>
          </p:spPr>
        </p:pic>
        <p:sp>
          <p:nvSpPr>
            <p:cNvPr id="20" name="object 20"/>
            <p:cNvSpPr/>
            <p:nvPr/>
          </p:nvSpPr>
          <p:spPr>
            <a:xfrm>
              <a:off x="9066276" y="1780032"/>
              <a:ext cx="2377440" cy="2176780"/>
            </a:xfrm>
            <a:custGeom>
              <a:avLst/>
              <a:gdLst/>
              <a:ahLst/>
              <a:cxnLst/>
              <a:rect l="l" t="t" r="r" b="b"/>
              <a:pathLst>
                <a:path w="2377440" h="2176779">
                  <a:moveTo>
                    <a:pt x="0" y="249808"/>
                  </a:moveTo>
                  <a:lnTo>
                    <a:pt x="4026" y="204917"/>
                  </a:lnTo>
                  <a:lnTo>
                    <a:pt x="15633" y="162660"/>
                  </a:lnTo>
                  <a:lnTo>
                    <a:pt x="34115" y="123745"/>
                  </a:lnTo>
                  <a:lnTo>
                    <a:pt x="58766" y="88878"/>
                  </a:lnTo>
                  <a:lnTo>
                    <a:pt x="88878" y="58766"/>
                  </a:lnTo>
                  <a:lnTo>
                    <a:pt x="123745" y="34115"/>
                  </a:lnTo>
                  <a:lnTo>
                    <a:pt x="162660" y="15633"/>
                  </a:lnTo>
                  <a:lnTo>
                    <a:pt x="204917" y="4026"/>
                  </a:lnTo>
                  <a:lnTo>
                    <a:pt x="249808" y="0"/>
                  </a:lnTo>
                  <a:lnTo>
                    <a:pt x="2127630" y="0"/>
                  </a:lnTo>
                  <a:lnTo>
                    <a:pt x="2172522" y="4026"/>
                  </a:lnTo>
                  <a:lnTo>
                    <a:pt x="2214779" y="15633"/>
                  </a:lnTo>
                  <a:lnTo>
                    <a:pt x="2253694" y="34115"/>
                  </a:lnTo>
                  <a:lnTo>
                    <a:pt x="2288561" y="58766"/>
                  </a:lnTo>
                  <a:lnTo>
                    <a:pt x="2318673" y="88878"/>
                  </a:lnTo>
                  <a:lnTo>
                    <a:pt x="2343324" y="123745"/>
                  </a:lnTo>
                  <a:lnTo>
                    <a:pt x="2361806" y="162660"/>
                  </a:lnTo>
                  <a:lnTo>
                    <a:pt x="2373413" y="204917"/>
                  </a:lnTo>
                  <a:lnTo>
                    <a:pt x="2377440" y="249808"/>
                  </a:lnTo>
                  <a:lnTo>
                    <a:pt x="2377440" y="1926462"/>
                  </a:lnTo>
                  <a:lnTo>
                    <a:pt x="2373413" y="1971354"/>
                  </a:lnTo>
                  <a:lnTo>
                    <a:pt x="2361806" y="2013611"/>
                  </a:lnTo>
                  <a:lnTo>
                    <a:pt x="2343324" y="2052526"/>
                  </a:lnTo>
                  <a:lnTo>
                    <a:pt x="2318673" y="2087393"/>
                  </a:lnTo>
                  <a:lnTo>
                    <a:pt x="2288561" y="2117505"/>
                  </a:lnTo>
                  <a:lnTo>
                    <a:pt x="2253694" y="2142156"/>
                  </a:lnTo>
                  <a:lnTo>
                    <a:pt x="2214779" y="2160638"/>
                  </a:lnTo>
                  <a:lnTo>
                    <a:pt x="2172522" y="2172245"/>
                  </a:lnTo>
                  <a:lnTo>
                    <a:pt x="2127630" y="2176272"/>
                  </a:lnTo>
                  <a:lnTo>
                    <a:pt x="249808" y="2176272"/>
                  </a:lnTo>
                  <a:lnTo>
                    <a:pt x="204917" y="2172245"/>
                  </a:lnTo>
                  <a:lnTo>
                    <a:pt x="162660" y="2160638"/>
                  </a:lnTo>
                  <a:lnTo>
                    <a:pt x="123745" y="2142156"/>
                  </a:lnTo>
                  <a:lnTo>
                    <a:pt x="88878" y="2117505"/>
                  </a:lnTo>
                  <a:lnTo>
                    <a:pt x="58766" y="2087393"/>
                  </a:lnTo>
                  <a:lnTo>
                    <a:pt x="34115" y="2052526"/>
                  </a:lnTo>
                  <a:lnTo>
                    <a:pt x="15633" y="2013611"/>
                  </a:lnTo>
                  <a:lnTo>
                    <a:pt x="4026" y="1971354"/>
                  </a:lnTo>
                  <a:lnTo>
                    <a:pt x="0" y="1926462"/>
                  </a:lnTo>
                  <a:lnTo>
                    <a:pt x="0" y="249808"/>
                  </a:lnTo>
                  <a:close/>
                </a:path>
              </a:pathLst>
            </a:custGeom>
            <a:ln w="63500">
              <a:solidFill>
                <a:srgbClr val="BB8542"/>
              </a:solidFill>
            </a:ln>
          </p:spPr>
          <p:txBody>
            <a:bodyPr wrap="square" lIns="0" tIns="0" rIns="0" bIns="0" rtlCol="0"/>
            <a:lstStyle/>
            <a:p>
              <a:endParaRPr/>
            </a:p>
          </p:txBody>
        </p:sp>
      </p:grpSp>
      <p:grpSp>
        <p:nvGrpSpPr>
          <p:cNvPr id="21" name="object 21"/>
          <p:cNvGrpSpPr/>
          <p:nvPr/>
        </p:nvGrpSpPr>
        <p:grpSpPr>
          <a:xfrm>
            <a:off x="6301994" y="1748282"/>
            <a:ext cx="2442845" cy="2240280"/>
            <a:chOff x="6301994" y="1748282"/>
            <a:chExt cx="2442845" cy="2240280"/>
          </a:xfrm>
        </p:grpSpPr>
        <p:sp>
          <p:nvSpPr>
            <p:cNvPr id="22" name="object 22"/>
            <p:cNvSpPr/>
            <p:nvPr/>
          </p:nvSpPr>
          <p:spPr>
            <a:xfrm>
              <a:off x="6333744" y="1780032"/>
              <a:ext cx="2379345" cy="2176780"/>
            </a:xfrm>
            <a:custGeom>
              <a:avLst/>
              <a:gdLst/>
              <a:ahLst/>
              <a:cxnLst/>
              <a:rect l="l" t="t" r="r" b="b"/>
              <a:pathLst>
                <a:path w="2379345" h="2176779">
                  <a:moveTo>
                    <a:pt x="0" y="249808"/>
                  </a:moveTo>
                  <a:lnTo>
                    <a:pt x="4026" y="204917"/>
                  </a:lnTo>
                  <a:lnTo>
                    <a:pt x="15633" y="162660"/>
                  </a:lnTo>
                  <a:lnTo>
                    <a:pt x="34115" y="123745"/>
                  </a:lnTo>
                  <a:lnTo>
                    <a:pt x="58766" y="88878"/>
                  </a:lnTo>
                  <a:lnTo>
                    <a:pt x="88878" y="58766"/>
                  </a:lnTo>
                  <a:lnTo>
                    <a:pt x="123745" y="34115"/>
                  </a:lnTo>
                  <a:lnTo>
                    <a:pt x="162660" y="15633"/>
                  </a:lnTo>
                  <a:lnTo>
                    <a:pt x="204917" y="4026"/>
                  </a:lnTo>
                  <a:lnTo>
                    <a:pt x="249808" y="0"/>
                  </a:lnTo>
                  <a:lnTo>
                    <a:pt x="2129154" y="0"/>
                  </a:lnTo>
                  <a:lnTo>
                    <a:pt x="2174046" y="4026"/>
                  </a:lnTo>
                  <a:lnTo>
                    <a:pt x="2216303" y="15633"/>
                  </a:lnTo>
                  <a:lnTo>
                    <a:pt x="2255218" y="34115"/>
                  </a:lnTo>
                  <a:lnTo>
                    <a:pt x="2290085" y="58766"/>
                  </a:lnTo>
                  <a:lnTo>
                    <a:pt x="2320197" y="88878"/>
                  </a:lnTo>
                  <a:lnTo>
                    <a:pt x="2344848" y="123745"/>
                  </a:lnTo>
                  <a:lnTo>
                    <a:pt x="2363330" y="162660"/>
                  </a:lnTo>
                  <a:lnTo>
                    <a:pt x="2374937" y="204917"/>
                  </a:lnTo>
                  <a:lnTo>
                    <a:pt x="2378963" y="249808"/>
                  </a:lnTo>
                  <a:lnTo>
                    <a:pt x="2378963" y="1926462"/>
                  </a:lnTo>
                  <a:lnTo>
                    <a:pt x="2374937" y="1971354"/>
                  </a:lnTo>
                  <a:lnTo>
                    <a:pt x="2363330" y="2013611"/>
                  </a:lnTo>
                  <a:lnTo>
                    <a:pt x="2344848" y="2052526"/>
                  </a:lnTo>
                  <a:lnTo>
                    <a:pt x="2320197" y="2087393"/>
                  </a:lnTo>
                  <a:lnTo>
                    <a:pt x="2290085" y="2117505"/>
                  </a:lnTo>
                  <a:lnTo>
                    <a:pt x="2255218" y="2142156"/>
                  </a:lnTo>
                  <a:lnTo>
                    <a:pt x="2216303" y="2160638"/>
                  </a:lnTo>
                  <a:lnTo>
                    <a:pt x="2174046" y="2172245"/>
                  </a:lnTo>
                  <a:lnTo>
                    <a:pt x="2129154" y="2176272"/>
                  </a:lnTo>
                  <a:lnTo>
                    <a:pt x="249808" y="2176272"/>
                  </a:lnTo>
                  <a:lnTo>
                    <a:pt x="204917" y="2172245"/>
                  </a:lnTo>
                  <a:lnTo>
                    <a:pt x="162660" y="2160638"/>
                  </a:lnTo>
                  <a:lnTo>
                    <a:pt x="123745" y="2142156"/>
                  </a:lnTo>
                  <a:lnTo>
                    <a:pt x="88878" y="2117505"/>
                  </a:lnTo>
                  <a:lnTo>
                    <a:pt x="58766" y="2087393"/>
                  </a:lnTo>
                  <a:lnTo>
                    <a:pt x="34115" y="2052526"/>
                  </a:lnTo>
                  <a:lnTo>
                    <a:pt x="15633" y="2013611"/>
                  </a:lnTo>
                  <a:lnTo>
                    <a:pt x="4026" y="1971354"/>
                  </a:lnTo>
                  <a:lnTo>
                    <a:pt x="0" y="1926462"/>
                  </a:lnTo>
                  <a:lnTo>
                    <a:pt x="0" y="249808"/>
                  </a:lnTo>
                  <a:close/>
                </a:path>
              </a:pathLst>
            </a:custGeom>
            <a:ln w="63500">
              <a:solidFill>
                <a:srgbClr val="BB8542"/>
              </a:solidFill>
            </a:ln>
          </p:spPr>
          <p:txBody>
            <a:bodyPr wrap="square" lIns="0" tIns="0" rIns="0" bIns="0" rtlCol="0"/>
            <a:lstStyle/>
            <a:p>
              <a:endParaRPr/>
            </a:p>
          </p:txBody>
        </p:sp>
        <p:pic>
          <p:nvPicPr>
            <p:cNvPr id="23" name="object 23"/>
            <p:cNvPicPr/>
            <p:nvPr/>
          </p:nvPicPr>
          <p:blipFill>
            <a:blip r:embed="rId7" cstate="print"/>
            <a:stretch>
              <a:fillRect/>
            </a:stretch>
          </p:blipFill>
          <p:spPr>
            <a:xfrm>
              <a:off x="6996684" y="1906537"/>
              <a:ext cx="1060703" cy="1048498"/>
            </a:xfrm>
            <a:prstGeom prst="rect">
              <a:avLst/>
            </a:prstGeom>
          </p:spPr>
        </p:pic>
      </p:grpSp>
      <p:sp>
        <p:nvSpPr>
          <p:cNvPr id="24" name="object 24"/>
          <p:cNvSpPr txBox="1"/>
          <p:nvPr/>
        </p:nvSpPr>
        <p:spPr>
          <a:xfrm>
            <a:off x="3792092" y="5615127"/>
            <a:ext cx="1579880" cy="574675"/>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MEDIASTINAL</a:t>
            </a:r>
            <a:endParaRPr sz="1800">
              <a:latin typeface="Arial"/>
              <a:cs typeface="Arial"/>
            </a:endParaRPr>
          </a:p>
          <a:p>
            <a:pPr marL="12700">
              <a:lnSpc>
                <a:spcPct val="100000"/>
              </a:lnSpc>
              <a:spcBef>
                <a:spcPts val="5"/>
              </a:spcBef>
            </a:pPr>
            <a:r>
              <a:rPr sz="1800" b="1" dirty="0">
                <a:latin typeface="Arial"/>
                <a:cs typeface="Arial"/>
              </a:rPr>
              <a:t>SHIFT</a:t>
            </a:r>
            <a:endParaRPr sz="1800">
              <a:latin typeface="Arial"/>
              <a:cs typeface="Arial"/>
            </a:endParaRPr>
          </a:p>
        </p:txBody>
      </p:sp>
      <p:sp>
        <p:nvSpPr>
          <p:cNvPr id="25" name="object 25"/>
          <p:cNvSpPr txBox="1"/>
          <p:nvPr/>
        </p:nvSpPr>
        <p:spPr>
          <a:xfrm>
            <a:off x="3762502" y="4859223"/>
            <a:ext cx="2165985" cy="574675"/>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HYPER-RESONANT</a:t>
            </a:r>
            <a:endParaRPr sz="1800">
              <a:latin typeface="Arial"/>
              <a:cs typeface="Arial"/>
            </a:endParaRPr>
          </a:p>
          <a:p>
            <a:pPr marL="12700">
              <a:lnSpc>
                <a:spcPct val="100000"/>
              </a:lnSpc>
              <a:spcBef>
                <a:spcPts val="5"/>
              </a:spcBef>
            </a:pPr>
            <a:r>
              <a:rPr sz="1800" b="1" spc="-10" dirty="0">
                <a:latin typeface="Arial"/>
                <a:cs typeface="Arial"/>
              </a:rPr>
              <a:t>HEMOTHORAX</a:t>
            </a:r>
            <a:endParaRPr sz="1800">
              <a:latin typeface="Arial"/>
              <a:cs typeface="Arial"/>
            </a:endParaRPr>
          </a:p>
        </p:txBody>
      </p:sp>
      <p:sp>
        <p:nvSpPr>
          <p:cNvPr id="26" name="object 26"/>
          <p:cNvSpPr/>
          <p:nvPr/>
        </p:nvSpPr>
        <p:spPr>
          <a:xfrm>
            <a:off x="954024" y="4898897"/>
            <a:ext cx="114300" cy="504190"/>
          </a:xfrm>
          <a:custGeom>
            <a:avLst/>
            <a:gdLst/>
            <a:ahLst/>
            <a:cxnLst/>
            <a:rect l="l" t="t" r="r" b="b"/>
            <a:pathLst>
              <a:path w="114300" h="504189">
                <a:moveTo>
                  <a:pt x="0" y="504063"/>
                </a:moveTo>
                <a:lnTo>
                  <a:pt x="114300" y="504063"/>
                </a:lnTo>
                <a:lnTo>
                  <a:pt x="114300" y="0"/>
                </a:lnTo>
                <a:lnTo>
                  <a:pt x="0" y="0"/>
                </a:lnTo>
                <a:lnTo>
                  <a:pt x="0" y="504063"/>
                </a:lnTo>
                <a:close/>
              </a:path>
            </a:pathLst>
          </a:custGeom>
          <a:solidFill>
            <a:srgbClr val="BB8542"/>
          </a:solidFill>
        </p:spPr>
        <p:txBody>
          <a:bodyPr wrap="square" lIns="0" tIns="0" rIns="0" bIns="0" rtlCol="0"/>
          <a:lstStyle/>
          <a:p>
            <a:endParaRPr/>
          </a:p>
        </p:txBody>
      </p:sp>
      <p:sp>
        <p:nvSpPr>
          <p:cNvPr id="27" name="object 27"/>
          <p:cNvSpPr/>
          <p:nvPr/>
        </p:nvSpPr>
        <p:spPr>
          <a:xfrm>
            <a:off x="954024" y="5647182"/>
            <a:ext cx="114300" cy="504190"/>
          </a:xfrm>
          <a:custGeom>
            <a:avLst/>
            <a:gdLst/>
            <a:ahLst/>
            <a:cxnLst/>
            <a:rect l="l" t="t" r="r" b="b"/>
            <a:pathLst>
              <a:path w="114300" h="504189">
                <a:moveTo>
                  <a:pt x="0" y="503999"/>
                </a:moveTo>
                <a:lnTo>
                  <a:pt x="114300" y="503999"/>
                </a:lnTo>
                <a:lnTo>
                  <a:pt x="114300" y="0"/>
                </a:lnTo>
                <a:lnTo>
                  <a:pt x="0" y="0"/>
                </a:lnTo>
                <a:lnTo>
                  <a:pt x="0" y="503999"/>
                </a:lnTo>
                <a:close/>
              </a:path>
            </a:pathLst>
          </a:custGeom>
          <a:solidFill>
            <a:srgbClr val="BB8542"/>
          </a:solidFill>
        </p:spPr>
        <p:txBody>
          <a:bodyPr wrap="square" lIns="0" tIns="0" rIns="0" bIns="0" rtlCol="0"/>
          <a:lstStyle/>
          <a:p>
            <a:endParaRPr/>
          </a:p>
        </p:txBody>
      </p:sp>
      <p:sp>
        <p:nvSpPr>
          <p:cNvPr id="28" name="object 28"/>
          <p:cNvSpPr/>
          <p:nvPr/>
        </p:nvSpPr>
        <p:spPr>
          <a:xfrm>
            <a:off x="3471671" y="4882134"/>
            <a:ext cx="114300" cy="504190"/>
          </a:xfrm>
          <a:custGeom>
            <a:avLst/>
            <a:gdLst/>
            <a:ahLst/>
            <a:cxnLst/>
            <a:rect l="l" t="t" r="r" b="b"/>
            <a:pathLst>
              <a:path w="114300" h="504189">
                <a:moveTo>
                  <a:pt x="0" y="504063"/>
                </a:moveTo>
                <a:lnTo>
                  <a:pt x="114300" y="504063"/>
                </a:lnTo>
                <a:lnTo>
                  <a:pt x="114300" y="0"/>
                </a:lnTo>
                <a:lnTo>
                  <a:pt x="0" y="0"/>
                </a:lnTo>
                <a:lnTo>
                  <a:pt x="0" y="504063"/>
                </a:lnTo>
                <a:close/>
              </a:path>
            </a:pathLst>
          </a:custGeom>
          <a:solidFill>
            <a:srgbClr val="BB8542"/>
          </a:solidFill>
        </p:spPr>
        <p:txBody>
          <a:bodyPr wrap="square" lIns="0" tIns="0" rIns="0" bIns="0" rtlCol="0"/>
          <a:lstStyle/>
          <a:p>
            <a:endParaRPr/>
          </a:p>
        </p:txBody>
      </p:sp>
      <p:sp>
        <p:nvSpPr>
          <p:cNvPr id="29" name="object 29"/>
          <p:cNvSpPr/>
          <p:nvPr/>
        </p:nvSpPr>
        <p:spPr>
          <a:xfrm>
            <a:off x="3471671" y="5647182"/>
            <a:ext cx="114300" cy="504190"/>
          </a:xfrm>
          <a:custGeom>
            <a:avLst/>
            <a:gdLst/>
            <a:ahLst/>
            <a:cxnLst/>
            <a:rect l="l" t="t" r="r" b="b"/>
            <a:pathLst>
              <a:path w="114300" h="504189">
                <a:moveTo>
                  <a:pt x="0" y="503999"/>
                </a:moveTo>
                <a:lnTo>
                  <a:pt x="114300" y="503999"/>
                </a:lnTo>
                <a:lnTo>
                  <a:pt x="114300" y="0"/>
                </a:lnTo>
                <a:lnTo>
                  <a:pt x="0" y="0"/>
                </a:lnTo>
                <a:lnTo>
                  <a:pt x="0" y="503999"/>
                </a:lnTo>
                <a:close/>
              </a:path>
            </a:pathLst>
          </a:custGeom>
          <a:solidFill>
            <a:srgbClr val="BB8542"/>
          </a:solidFill>
        </p:spPr>
        <p:txBody>
          <a:bodyPr wrap="square" lIns="0" tIns="0" rIns="0" bIns="0" rtlCol="0"/>
          <a:lstStyle/>
          <a:p>
            <a:endParaRPr/>
          </a:p>
        </p:txBody>
      </p:sp>
      <p:sp>
        <p:nvSpPr>
          <p:cNvPr id="30" name="object 30"/>
          <p:cNvSpPr/>
          <p:nvPr/>
        </p:nvSpPr>
        <p:spPr>
          <a:xfrm>
            <a:off x="6347459" y="4158996"/>
            <a:ext cx="2377440" cy="2176780"/>
          </a:xfrm>
          <a:custGeom>
            <a:avLst/>
            <a:gdLst/>
            <a:ahLst/>
            <a:cxnLst/>
            <a:rect l="l" t="t" r="r" b="b"/>
            <a:pathLst>
              <a:path w="2377440" h="2176779">
                <a:moveTo>
                  <a:pt x="0" y="249808"/>
                </a:moveTo>
                <a:lnTo>
                  <a:pt x="4026" y="204917"/>
                </a:lnTo>
                <a:lnTo>
                  <a:pt x="15633" y="162660"/>
                </a:lnTo>
                <a:lnTo>
                  <a:pt x="34115" y="123745"/>
                </a:lnTo>
                <a:lnTo>
                  <a:pt x="58766" y="88878"/>
                </a:lnTo>
                <a:lnTo>
                  <a:pt x="88878" y="58766"/>
                </a:lnTo>
                <a:lnTo>
                  <a:pt x="123745" y="34115"/>
                </a:lnTo>
                <a:lnTo>
                  <a:pt x="162660" y="15633"/>
                </a:lnTo>
                <a:lnTo>
                  <a:pt x="204917" y="4026"/>
                </a:lnTo>
                <a:lnTo>
                  <a:pt x="249809" y="0"/>
                </a:lnTo>
                <a:lnTo>
                  <a:pt x="2127631" y="0"/>
                </a:lnTo>
                <a:lnTo>
                  <a:pt x="2172522" y="4026"/>
                </a:lnTo>
                <a:lnTo>
                  <a:pt x="2214779" y="15633"/>
                </a:lnTo>
                <a:lnTo>
                  <a:pt x="2253694" y="34115"/>
                </a:lnTo>
                <a:lnTo>
                  <a:pt x="2288561" y="58766"/>
                </a:lnTo>
                <a:lnTo>
                  <a:pt x="2318673" y="88878"/>
                </a:lnTo>
                <a:lnTo>
                  <a:pt x="2343324" y="123745"/>
                </a:lnTo>
                <a:lnTo>
                  <a:pt x="2361806" y="162660"/>
                </a:lnTo>
                <a:lnTo>
                  <a:pt x="2373413" y="204917"/>
                </a:lnTo>
                <a:lnTo>
                  <a:pt x="2377440" y="249808"/>
                </a:lnTo>
                <a:lnTo>
                  <a:pt x="2377440" y="1926412"/>
                </a:lnTo>
                <a:lnTo>
                  <a:pt x="2373413" y="1971325"/>
                </a:lnTo>
                <a:lnTo>
                  <a:pt x="2361806" y="2013598"/>
                </a:lnTo>
                <a:lnTo>
                  <a:pt x="2343324" y="2052523"/>
                </a:lnTo>
                <a:lnTo>
                  <a:pt x="2318673" y="2087395"/>
                </a:lnTo>
                <a:lnTo>
                  <a:pt x="2288561" y="2117509"/>
                </a:lnTo>
                <a:lnTo>
                  <a:pt x="2253694" y="2142159"/>
                </a:lnTo>
                <a:lnTo>
                  <a:pt x="2214779" y="2160640"/>
                </a:lnTo>
                <a:lnTo>
                  <a:pt x="2172522" y="2172246"/>
                </a:lnTo>
                <a:lnTo>
                  <a:pt x="2127631" y="2176272"/>
                </a:lnTo>
                <a:lnTo>
                  <a:pt x="249809" y="2176272"/>
                </a:lnTo>
                <a:lnTo>
                  <a:pt x="204917" y="2172246"/>
                </a:lnTo>
                <a:lnTo>
                  <a:pt x="162660" y="2160640"/>
                </a:lnTo>
                <a:lnTo>
                  <a:pt x="123745" y="2142159"/>
                </a:lnTo>
                <a:lnTo>
                  <a:pt x="88878" y="2117509"/>
                </a:lnTo>
                <a:lnTo>
                  <a:pt x="58766" y="2087395"/>
                </a:lnTo>
                <a:lnTo>
                  <a:pt x="34115" y="2052523"/>
                </a:lnTo>
                <a:lnTo>
                  <a:pt x="15633" y="2013598"/>
                </a:lnTo>
                <a:lnTo>
                  <a:pt x="4026" y="1971325"/>
                </a:lnTo>
                <a:lnTo>
                  <a:pt x="0" y="1926412"/>
                </a:lnTo>
                <a:lnTo>
                  <a:pt x="0" y="249808"/>
                </a:lnTo>
                <a:close/>
              </a:path>
            </a:pathLst>
          </a:custGeom>
          <a:ln w="63500">
            <a:solidFill>
              <a:srgbClr val="BB8542"/>
            </a:solidFill>
          </a:ln>
        </p:spPr>
        <p:txBody>
          <a:bodyPr wrap="square" lIns="0" tIns="0" rIns="0" bIns="0" rtlCol="0"/>
          <a:lstStyle/>
          <a:p>
            <a:endParaRPr/>
          </a:p>
        </p:txBody>
      </p:sp>
      <p:sp>
        <p:nvSpPr>
          <p:cNvPr id="31" name="object 31"/>
          <p:cNvSpPr/>
          <p:nvPr/>
        </p:nvSpPr>
        <p:spPr>
          <a:xfrm>
            <a:off x="9038843" y="4133088"/>
            <a:ext cx="2377440" cy="2176780"/>
          </a:xfrm>
          <a:custGeom>
            <a:avLst/>
            <a:gdLst/>
            <a:ahLst/>
            <a:cxnLst/>
            <a:rect l="l" t="t" r="r" b="b"/>
            <a:pathLst>
              <a:path w="2377440" h="2176779">
                <a:moveTo>
                  <a:pt x="0" y="249809"/>
                </a:moveTo>
                <a:lnTo>
                  <a:pt x="4026" y="204917"/>
                </a:lnTo>
                <a:lnTo>
                  <a:pt x="15633" y="162660"/>
                </a:lnTo>
                <a:lnTo>
                  <a:pt x="34115" y="123745"/>
                </a:lnTo>
                <a:lnTo>
                  <a:pt x="58766" y="88878"/>
                </a:lnTo>
                <a:lnTo>
                  <a:pt x="88878" y="58766"/>
                </a:lnTo>
                <a:lnTo>
                  <a:pt x="123745" y="34115"/>
                </a:lnTo>
                <a:lnTo>
                  <a:pt x="162660" y="15633"/>
                </a:lnTo>
                <a:lnTo>
                  <a:pt x="204917" y="4026"/>
                </a:lnTo>
                <a:lnTo>
                  <a:pt x="249808" y="0"/>
                </a:lnTo>
                <a:lnTo>
                  <a:pt x="2127630" y="0"/>
                </a:lnTo>
                <a:lnTo>
                  <a:pt x="2172522" y="4026"/>
                </a:lnTo>
                <a:lnTo>
                  <a:pt x="2214779" y="15633"/>
                </a:lnTo>
                <a:lnTo>
                  <a:pt x="2253694" y="34115"/>
                </a:lnTo>
                <a:lnTo>
                  <a:pt x="2288561" y="58766"/>
                </a:lnTo>
                <a:lnTo>
                  <a:pt x="2318673" y="88878"/>
                </a:lnTo>
                <a:lnTo>
                  <a:pt x="2343324" y="123745"/>
                </a:lnTo>
                <a:lnTo>
                  <a:pt x="2361806" y="162660"/>
                </a:lnTo>
                <a:lnTo>
                  <a:pt x="2373413" y="204917"/>
                </a:lnTo>
                <a:lnTo>
                  <a:pt x="2377439" y="249809"/>
                </a:lnTo>
                <a:lnTo>
                  <a:pt x="2377439" y="1926412"/>
                </a:lnTo>
                <a:lnTo>
                  <a:pt x="2373413" y="1971325"/>
                </a:lnTo>
                <a:lnTo>
                  <a:pt x="2361806" y="2013598"/>
                </a:lnTo>
                <a:lnTo>
                  <a:pt x="2343324" y="2052523"/>
                </a:lnTo>
                <a:lnTo>
                  <a:pt x="2318673" y="2087395"/>
                </a:lnTo>
                <a:lnTo>
                  <a:pt x="2288561" y="2117509"/>
                </a:lnTo>
                <a:lnTo>
                  <a:pt x="2253694" y="2142159"/>
                </a:lnTo>
                <a:lnTo>
                  <a:pt x="2214779" y="2160640"/>
                </a:lnTo>
                <a:lnTo>
                  <a:pt x="2172522" y="2172246"/>
                </a:lnTo>
                <a:lnTo>
                  <a:pt x="2127630" y="2176272"/>
                </a:lnTo>
                <a:lnTo>
                  <a:pt x="249808" y="2176272"/>
                </a:lnTo>
                <a:lnTo>
                  <a:pt x="204917" y="2172246"/>
                </a:lnTo>
                <a:lnTo>
                  <a:pt x="162660" y="2160640"/>
                </a:lnTo>
                <a:lnTo>
                  <a:pt x="123745" y="2142159"/>
                </a:lnTo>
                <a:lnTo>
                  <a:pt x="88878" y="2117509"/>
                </a:lnTo>
                <a:lnTo>
                  <a:pt x="58766" y="2087395"/>
                </a:lnTo>
                <a:lnTo>
                  <a:pt x="34115" y="2052523"/>
                </a:lnTo>
                <a:lnTo>
                  <a:pt x="15633" y="2013598"/>
                </a:lnTo>
                <a:lnTo>
                  <a:pt x="4026" y="1971325"/>
                </a:lnTo>
                <a:lnTo>
                  <a:pt x="0" y="1926412"/>
                </a:lnTo>
                <a:lnTo>
                  <a:pt x="0" y="249809"/>
                </a:lnTo>
                <a:close/>
              </a:path>
            </a:pathLst>
          </a:custGeom>
          <a:ln w="63500">
            <a:solidFill>
              <a:srgbClr val="BB8542"/>
            </a:solidFill>
          </a:ln>
        </p:spPr>
        <p:txBody>
          <a:bodyPr wrap="square" lIns="0" tIns="0" rIns="0" bIns="0" rtlCol="0"/>
          <a:lstStyle/>
          <a:p>
            <a:endParaRPr/>
          </a:p>
        </p:txBody>
      </p:sp>
      <p:sp>
        <p:nvSpPr>
          <p:cNvPr id="32" name="object 32"/>
          <p:cNvSpPr txBox="1"/>
          <p:nvPr/>
        </p:nvSpPr>
        <p:spPr>
          <a:xfrm>
            <a:off x="9207500" y="5370372"/>
            <a:ext cx="2083435" cy="788035"/>
          </a:xfrm>
          <a:prstGeom prst="rect">
            <a:avLst/>
          </a:prstGeom>
        </p:spPr>
        <p:txBody>
          <a:bodyPr vert="horz" wrap="square" lIns="0" tIns="12700" rIns="0" bIns="0" rtlCol="0">
            <a:spAutoFit/>
          </a:bodyPr>
          <a:lstStyle/>
          <a:p>
            <a:pPr marL="12700" marR="5080" indent="1270" algn="ctr">
              <a:lnSpc>
                <a:spcPct val="100000"/>
              </a:lnSpc>
              <a:spcBef>
                <a:spcPts val="100"/>
              </a:spcBef>
            </a:pPr>
            <a:r>
              <a:rPr sz="1400" spc="-5" dirty="0">
                <a:latin typeface="Arial MT"/>
                <a:cs typeface="Arial MT"/>
              </a:rPr>
              <a:t>Traumatic </a:t>
            </a:r>
            <a:r>
              <a:rPr sz="1800" b="1" spc="-10" dirty="0">
                <a:latin typeface="Arial"/>
                <a:cs typeface="Arial"/>
              </a:rPr>
              <a:t>CARDIAC </a:t>
            </a:r>
            <a:r>
              <a:rPr sz="1800" b="1" spc="-5" dirty="0">
                <a:latin typeface="Arial"/>
                <a:cs typeface="Arial"/>
              </a:rPr>
              <a:t> </a:t>
            </a:r>
            <a:r>
              <a:rPr sz="1800" b="1" spc="-60" dirty="0">
                <a:latin typeface="Arial"/>
                <a:cs typeface="Arial"/>
              </a:rPr>
              <a:t>A</a:t>
            </a:r>
            <a:r>
              <a:rPr sz="1800" b="1" spc="-5" dirty="0">
                <a:latin typeface="Arial"/>
                <a:cs typeface="Arial"/>
              </a:rPr>
              <a:t>R</a:t>
            </a:r>
            <a:r>
              <a:rPr sz="1800" b="1" spc="-15" dirty="0">
                <a:latin typeface="Arial"/>
                <a:cs typeface="Arial"/>
              </a:rPr>
              <a:t>R</a:t>
            </a:r>
            <a:r>
              <a:rPr sz="1800" b="1" dirty="0">
                <a:latin typeface="Arial"/>
                <a:cs typeface="Arial"/>
              </a:rPr>
              <a:t>EST</a:t>
            </a:r>
            <a:r>
              <a:rPr sz="1800" b="1" spc="-55" dirty="0">
                <a:latin typeface="Arial"/>
                <a:cs typeface="Arial"/>
              </a:rPr>
              <a:t> </a:t>
            </a:r>
            <a:r>
              <a:rPr sz="1800" b="1" spc="5" dirty="0">
                <a:latin typeface="Arial"/>
                <a:cs typeface="Arial"/>
              </a:rPr>
              <a:t>W</a:t>
            </a:r>
            <a:r>
              <a:rPr sz="1800" b="1" dirty="0">
                <a:latin typeface="Arial"/>
                <a:cs typeface="Arial"/>
              </a:rPr>
              <a:t>I</a:t>
            </a:r>
            <a:r>
              <a:rPr sz="1800" b="1" spc="5" dirty="0">
                <a:latin typeface="Arial"/>
                <a:cs typeface="Arial"/>
              </a:rPr>
              <a:t>T</a:t>
            </a:r>
            <a:r>
              <a:rPr sz="1800" b="1" dirty="0">
                <a:latin typeface="Arial"/>
                <a:cs typeface="Arial"/>
              </a:rPr>
              <a:t>HOUT</a:t>
            </a:r>
            <a:endParaRPr sz="1800">
              <a:latin typeface="Arial"/>
              <a:cs typeface="Arial"/>
            </a:endParaRPr>
          </a:p>
          <a:p>
            <a:pPr algn="ctr">
              <a:lnSpc>
                <a:spcPct val="100000"/>
              </a:lnSpc>
              <a:spcBef>
                <a:spcPts val="5"/>
              </a:spcBef>
            </a:pPr>
            <a:r>
              <a:rPr sz="1400" spc="-5" dirty="0">
                <a:latin typeface="Arial MT"/>
                <a:cs typeface="Arial MT"/>
              </a:rPr>
              <a:t>obviously</a:t>
            </a:r>
            <a:r>
              <a:rPr sz="1400" spc="-25" dirty="0">
                <a:latin typeface="Arial MT"/>
                <a:cs typeface="Arial MT"/>
              </a:rPr>
              <a:t> </a:t>
            </a:r>
            <a:r>
              <a:rPr sz="1400" dirty="0">
                <a:latin typeface="Arial MT"/>
                <a:cs typeface="Arial MT"/>
              </a:rPr>
              <a:t>fatal</a:t>
            </a:r>
            <a:r>
              <a:rPr sz="1400" spc="-40" dirty="0">
                <a:latin typeface="Arial MT"/>
                <a:cs typeface="Arial MT"/>
              </a:rPr>
              <a:t> </a:t>
            </a:r>
            <a:r>
              <a:rPr sz="1400" spc="-5" dirty="0">
                <a:latin typeface="Arial MT"/>
                <a:cs typeface="Arial MT"/>
              </a:rPr>
              <a:t>wounds</a:t>
            </a:r>
            <a:endParaRPr sz="1400">
              <a:latin typeface="Arial MT"/>
              <a:cs typeface="Arial MT"/>
            </a:endParaRPr>
          </a:p>
        </p:txBody>
      </p:sp>
      <p:pic>
        <p:nvPicPr>
          <p:cNvPr id="33" name="object 33"/>
          <p:cNvPicPr/>
          <p:nvPr/>
        </p:nvPicPr>
        <p:blipFill>
          <a:blip r:embed="rId8" cstate="print"/>
          <a:stretch>
            <a:fillRect/>
          </a:stretch>
        </p:blipFill>
        <p:spPr>
          <a:xfrm>
            <a:off x="9387840" y="4346447"/>
            <a:ext cx="1717548" cy="972311"/>
          </a:xfrm>
          <a:prstGeom prst="rect">
            <a:avLst/>
          </a:prstGeom>
        </p:spPr>
      </p:pic>
      <p:sp>
        <p:nvSpPr>
          <p:cNvPr id="34" name="object 34"/>
          <p:cNvSpPr txBox="1"/>
          <p:nvPr/>
        </p:nvSpPr>
        <p:spPr>
          <a:xfrm>
            <a:off x="7131811" y="5637682"/>
            <a:ext cx="85090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SHOCK</a:t>
            </a:r>
            <a:endParaRPr sz="1800">
              <a:latin typeface="Arial"/>
              <a:cs typeface="Arial"/>
            </a:endParaRPr>
          </a:p>
        </p:txBody>
      </p:sp>
      <p:pic>
        <p:nvPicPr>
          <p:cNvPr id="35" name="object 35"/>
          <p:cNvPicPr/>
          <p:nvPr/>
        </p:nvPicPr>
        <p:blipFill>
          <a:blip r:embed="rId9" cstate="print"/>
          <a:stretch>
            <a:fillRect/>
          </a:stretch>
        </p:blipFill>
        <p:spPr>
          <a:xfrm>
            <a:off x="6914453" y="4363268"/>
            <a:ext cx="1241951" cy="1135266"/>
          </a:xfrm>
          <a:prstGeom prst="rect">
            <a:avLst/>
          </a:prstGeom>
        </p:spPr>
      </p:pic>
      <p:sp>
        <p:nvSpPr>
          <p:cNvPr id="36" name="object 36"/>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37" name="object 37"/>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18</a:t>
            </a:fld>
            <a:endParaRPr spc="-5" dirty="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grpSp>
        <p:nvGrpSpPr>
          <p:cNvPr id="4" name="object 4"/>
          <p:cNvGrpSpPr/>
          <p:nvPr/>
        </p:nvGrpSpPr>
        <p:grpSpPr>
          <a:xfrm>
            <a:off x="402145" y="4446841"/>
            <a:ext cx="11475085" cy="1349375"/>
            <a:chOff x="402145" y="4446841"/>
            <a:chExt cx="11475085" cy="1349375"/>
          </a:xfrm>
        </p:grpSpPr>
        <p:sp>
          <p:nvSpPr>
            <p:cNvPr id="5" name="object 5"/>
            <p:cNvSpPr/>
            <p:nvPr/>
          </p:nvSpPr>
          <p:spPr>
            <a:xfrm>
              <a:off x="406908" y="4451603"/>
              <a:ext cx="2578735" cy="1186180"/>
            </a:xfrm>
            <a:custGeom>
              <a:avLst/>
              <a:gdLst/>
              <a:ahLst/>
              <a:cxnLst/>
              <a:rect l="l" t="t" r="r" b="b"/>
              <a:pathLst>
                <a:path w="2578735" h="1186179">
                  <a:moveTo>
                    <a:pt x="2442464" y="0"/>
                  </a:moveTo>
                  <a:lnTo>
                    <a:pt x="136131" y="0"/>
                  </a:lnTo>
                  <a:lnTo>
                    <a:pt x="93102" y="6941"/>
                  </a:lnTo>
                  <a:lnTo>
                    <a:pt x="55733" y="26269"/>
                  </a:lnTo>
                  <a:lnTo>
                    <a:pt x="26265" y="55741"/>
                  </a:lnTo>
                  <a:lnTo>
                    <a:pt x="6939" y="93114"/>
                  </a:lnTo>
                  <a:lnTo>
                    <a:pt x="0" y="136144"/>
                  </a:lnTo>
                  <a:lnTo>
                    <a:pt x="0" y="1049528"/>
                  </a:lnTo>
                  <a:lnTo>
                    <a:pt x="6939" y="1092557"/>
                  </a:lnTo>
                  <a:lnTo>
                    <a:pt x="26265" y="1129930"/>
                  </a:lnTo>
                  <a:lnTo>
                    <a:pt x="55733" y="1159402"/>
                  </a:lnTo>
                  <a:lnTo>
                    <a:pt x="93102" y="1178730"/>
                  </a:lnTo>
                  <a:lnTo>
                    <a:pt x="136131" y="1185672"/>
                  </a:lnTo>
                  <a:lnTo>
                    <a:pt x="2442464" y="1185672"/>
                  </a:lnTo>
                  <a:lnTo>
                    <a:pt x="2485493" y="1178730"/>
                  </a:lnTo>
                  <a:lnTo>
                    <a:pt x="2522866" y="1159402"/>
                  </a:lnTo>
                  <a:lnTo>
                    <a:pt x="2552338" y="1129930"/>
                  </a:lnTo>
                  <a:lnTo>
                    <a:pt x="2571666" y="1092557"/>
                  </a:lnTo>
                  <a:lnTo>
                    <a:pt x="2578608" y="1049528"/>
                  </a:lnTo>
                  <a:lnTo>
                    <a:pt x="2578608" y="136144"/>
                  </a:lnTo>
                  <a:lnTo>
                    <a:pt x="2571666" y="93114"/>
                  </a:lnTo>
                  <a:lnTo>
                    <a:pt x="2552338" y="55741"/>
                  </a:lnTo>
                  <a:lnTo>
                    <a:pt x="2522866" y="26269"/>
                  </a:lnTo>
                  <a:lnTo>
                    <a:pt x="2485493" y="6941"/>
                  </a:lnTo>
                  <a:lnTo>
                    <a:pt x="2442464" y="0"/>
                  </a:lnTo>
                  <a:close/>
                </a:path>
              </a:pathLst>
            </a:custGeom>
            <a:solidFill>
              <a:srgbClr val="FFF4D2"/>
            </a:solidFill>
          </p:spPr>
          <p:txBody>
            <a:bodyPr wrap="square" lIns="0" tIns="0" rIns="0" bIns="0" rtlCol="0"/>
            <a:lstStyle/>
            <a:p>
              <a:endParaRPr/>
            </a:p>
          </p:txBody>
        </p:sp>
        <p:sp>
          <p:nvSpPr>
            <p:cNvPr id="6" name="object 6"/>
            <p:cNvSpPr/>
            <p:nvPr/>
          </p:nvSpPr>
          <p:spPr>
            <a:xfrm>
              <a:off x="406908" y="4451603"/>
              <a:ext cx="2578735" cy="1186180"/>
            </a:xfrm>
            <a:custGeom>
              <a:avLst/>
              <a:gdLst/>
              <a:ahLst/>
              <a:cxnLst/>
              <a:rect l="l" t="t" r="r" b="b"/>
              <a:pathLst>
                <a:path w="2578735" h="1186179">
                  <a:moveTo>
                    <a:pt x="0" y="136144"/>
                  </a:moveTo>
                  <a:lnTo>
                    <a:pt x="6939" y="93114"/>
                  </a:lnTo>
                  <a:lnTo>
                    <a:pt x="26265" y="55741"/>
                  </a:lnTo>
                  <a:lnTo>
                    <a:pt x="55733" y="26269"/>
                  </a:lnTo>
                  <a:lnTo>
                    <a:pt x="93102" y="6941"/>
                  </a:lnTo>
                  <a:lnTo>
                    <a:pt x="136131" y="0"/>
                  </a:lnTo>
                  <a:lnTo>
                    <a:pt x="2442464" y="0"/>
                  </a:lnTo>
                  <a:lnTo>
                    <a:pt x="2485493" y="6941"/>
                  </a:lnTo>
                  <a:lnTo>
                    <a:pt x="2522866" y="26269"/>
                  </a:lnTo>
                  <a:lnTo>
                    <a:pt x="2552338" y="55741"/>
                  </a:lnTo>
                  <a:lnTo>
                    <a:pt x="2571666" y="93114"/>
                  </a:lnTo>
                  <a:lnTo>
                    <a:pt x="2578608" y="136144"/>
                  </a:lnTo>
                  <a:lnTo>
                    <a:pt x="2578608" y="1049528"/>
                  </a:lnTo>
                  <a:lnTo>
                    <a:pt x="2571666" y="1092557"/>
                  </a:lnTo>
                  <a:lnTo>
                    <a:pt x="2552338" y="1129930"/>
                  </a:lnTo>
                  <a:lnTo>
                    <a:pt x="2522866" y="1159402"/>
                  </a:lnTo>
                  <a:lnTo>
                    <a:pt x="2485493" y="1178730"/>
                  </a:lnTo>
                  <a:lnTo>
                    <a:pt x="2442464" y="1185672"/>
                  </a:lnTo>
                  <a:lnTo>
                    <a:pt x="136131" y="1185672"/>
                  </a:lnTo>
                  <a:lnTo>
                    <a:pt x="93102" y="1178730"/>
                  </a:lnTo>
                  <a:lnTo>
                    <a:pt x="55733" y="1159402"/>
                  </a:lnTo>
                  <a:lnTo>
                    <a:pt x="26265" y="1129930"/>
                  </a:lnTo>
                  <a:lnTo>
                    <a:pt x="6939" y="1092557"/>
                  </a:lnTo>
                  <a:lnTo>
                    <a:pt x="0" y="1049528"/>
                  </a:lnTo>
                  <a:lnTo>
                    <a:pt x="0" y="136144"/>
                  </a:lnTo>
                  <a:close/>
                </a:path>
              </a:pathLst>
            </a:custGeom>
            <a:ln w="9525">
              <a:solidFill>
                <a:srgbClr val="CD9146"/>
              </a:solidFill>
            </a:ln>
          </p:spPr>
          <p:txBody>
            <a:bodyPr wrap="square" lIns="0" tIns="0" rIns="0" bIns="0" rtlCol="0"/>
            <a:lstStyle/>
            <a:p>
              <a:endParaRPr/>
            </a:p>
          </p:txBody>
        </p:sp>
        <p:sp>
          <p:nvSpPr>
            <p:cNvPr id="7" name="object 7"/>
            <p:cNvSpPr/>
            <p:nvPr/>
          </p:nvSpPr>
          <p:spPr>
            <a:xfrm>
              <a:off x="3233928" y="4539995"/>
              <a:ext cx="2578735" cy="1097280"/>
            </a:xfrm>
            <a:custGeom>
              <a:avLst/>
              <a:gdLst/>
              <a:ahLst/>
              <a:cxnLst/>
              <a:rect l="l" t="t" r="r" b="b"/>
              <a:pathLst>
                <a:path w="2578735" h="1097279">
                  <a:moveTo>
                    <a:pt x="2452624" y="0"/>
                  </a:moveTo>
                  <a:lnTo>
                    <a:pt x="125984" y="0"/>
                  </a:lnTo>
                  <a:lnTo>
                    <a:pt x="76938" y="9898"/>
                  </a:lnTo>
                  <a:lnTo>
                    <a:pt x="36893" y="36893"/>
                  </a:lnTo>
                  <a:lnTo>
                    <a:pt x="9898" y="76938"/>
                  </a:lnTo>
                  <a:lnTo>
                    <a:pt x="0" y="125983"/>
                  </a:lnTo>
                  <a:lnTo>
                    <a:pt x="0" y="971295"/>
                  </a:lnTo>
                  <a:lnTo>
                    <a:pt x="9898" y="1020341"/>
                  </a:lnTo>
                  <a:lnTo>
                    <a:pt x="36893" y="1060386"/>
                  </a:lnTo>
                  <a:lnTo>
                    <a:pt x="76938" y="1087381"/>
                  </a:lnTo>
                  <a:lnTo>
                    <a:pt x="125984" y="1097279"/>
                  </a:lnTo>
                  <a:lnTo>
                    <a:pt x="2452624" y="1097279"/>
                  </a:lnTo>
                  <a:lnTo>
                    <a:pt x="2501669" y="1087381"/>
                  </a:lnTo>
                  <a:lnTo>
                    <a:pt x="2541714" y="1060386"/>
                  </a:lnTo>
                  <a:lnTo>
                    <a:pt x="2568709" y="1020341"/>
                  </a:lnTo>
                  <a:lnTo>
                    <a:pt x="2578608" y="971295"/>
                  </a:lnTo>
                  <a:lnTo>
                    <a:pt x="2578608" y="125983"/>
                  </a:lnTo>
                  <a:lnTo>
                    <a:pt x="2568709" y="76938"/>
                  </a:lnTo>
                  <a:lnTo>
                    <a:pt x="2541714" y="36893"/>
                  </a:lnTo>
                  <a:lnTo>
                    <a:pt x="2501669" y="9898"/>
                  </a:lnTo>
                  <a:lnTo>
                    <a:pt x="2452624" y="0"/>
                  </a:lnTo>
                  <a:close/>
                </a:path>
              </a:pathLst>
            </a:custGeom>
            <a:solidFill>
              <a:srgbClr val="FFF4D2"/>
            </a:solidFill>
          </p:spPr>
          <p:txBody>
            <a:bodyPr wrap="square" lIns="0" tIns="0" rIns="0" bIns="0" rtlCol="0"/>
            <a:lstStyle/>
            <a:p>
              <a:endParaRPr/>
            </a:p>
          </p:txBody>
        </p:sp>
        <p:sp>
          <p:nvSpPr>
            <p:cNvPr id="8" name="object 8"/>
            <p:cNvSpPr/>
            <p:nvPr/>
          </p:nvSpPr>
          <p:spPr>
            <a:xfrm>
              <a:off x="3233928" y="4539995"/>
              <a:ext cx="2578735" cy="1097280"/>
            </a:xfrm>
            <a:custGeom>
              <a:avLst/>
              <a:gdLst/>
              <a:ahLst/>
              <a:cxnLst/>
              <a:rect l="l" t="t" r="r" b="b"/>
              <a:pathLst>
                <a:path w="2578735" h="1097279">
                  <a:moveTo>
                    <a:pt x="0" y="125983"/>
                  </a:moveTo>
                  <a:lnTo>
                    <a:pt x="9898" y="76938"/>
                  </a:lnTo>
                  <a:lnTo>
                    <a:pt x="36893" y="36893"/>
                  </a:lnTo>
                  <a:lnTo>
                    <a:pt x="76938" y="9898"/>
                  </a:lnTo>
                  <a:lnTo>
                    <a:pt x="125984" y="0"/>
                  </a:lnTo>
                  <a:lnTo>
                    <a:pt x="2452624" y="0"/>
                  </a:lnTo>
                  <a:lnTo>
                    <a:pt x="2501669" y="9898"/>
                  </a:lnTo>
                  <a:lnTo>
                    <a:pt x="2541714" y="36893"/>
                  </a:lnTo>
                  <a:lnTo>
                    <a:pt x="2568709" y="76938"/>
                  </a:lnTo>
                  <a:lnTo>
                    <a:pt x="2578608" y="125983"/>
                  </a:lnTo>
                  <a:lnTo>
                    <a:pt x="2578608" y="971295"/>
                  </a:lnTo>
                  <a:lnTo>
                    <a:pt x="2568709" y="1020341"/>
                  </a:lnTo>
                  <a:lnTo>
                    <a:pt x="2541714" y="1060386"/>
                  </a:lnTo>
                  <a:lnTo>
                    <a:pt x="2501669" y="1087381"/>
                  </a:lnTo>
                  <a:lnTo>
                    <a:pt x="2452624" y="1097279"/>
                  </a:lnTo>
                  <a:lnTo>
                    <a:pt x="125984" y="1097279"/>
                  </a:lnTo>
                  <a:lnTo>
                    <a:pt x="76938" y="1087381"/>
                  </a:lnTo>
                  <a:lnTo>
                    <a:pt x="36893" y="1060386"/>
                  </a:lnTo>
                  <a:lnTo>
                    <a:pt x="9898" y="1020341"/>
                  </a:lnTo>
                  <a:lnTo>
                    <a:pt x="0" y="971295"/>
                  </a:lnTo>
                  <a:lnTo>
                    <a:pt x="0" y="125983"/>
                  </a:lnTo>
                  <a:close/>
                </a:path>
              </a:pathLst>
            </a:custGeom>
            <a:ln w="9525">
              <a:solidFill>
                <a:srgbClr val="CD9146"/>
              </a:solidFill>
            </a:ln>
          </p:spPr>
          <p:txBody>
            <a:bodyPr wrap="square" lIns="0" tIns="0" rIns="0" bIns="0" rtlCol="0"/>
            <a:lstStyle/>
            <a:p>
              <a:endParaRPr/>
            </a:p>
          </p:txBody>
        </p:sp>
        <p:sp>
          <p:nvSpPr>
            <p:cNvPr id="9" name="object 9"/>
            <p:cNvSpPr/>
            <p:nvPr/>
          </p:nvSpPr>
          <p:spPr>
            <a:xfrm>
              <a:off x="6198108" y="4517135"/>
              <a:ext cx="2578735" cy="1120140"/>
            </a:xfrm>
            <a:custGeom>
              <a:avLst/>
              <a:gdLst/>
              <a:ahLst/>
              <a:cxnLst/>
              <a:rect l="l" t="t" r="r" b="b"/>
              <a:pathLst>
                <a:path w="2578734" h="1120139">
                  <a:moveTo>
                    <a:pt x="2449957" y="0"/>
                  </a:moveTo>
                  <a:lnTo>
                    <a:pt x="128650" y="0"/>
                  </a:lnTo>
                  <a:lnTo>
                    <a:pt x="78545" y="10100"/>
                  </a:lnTo>
                  <a:lnTo>
                    <a:pt x="37655" y="37655"/>
                  </a:lnTo>
                  <a:lnTo>
                    <a:pt x="10100" y="78545"/>
                  </a:lnTo>
                  <a:lnTo>
                    <a:pt x="0" y="128650"/>
                  </a:lnTo>
                  <a:lnTo>
                    <a:pt x="0" y="991488"/>
                  </a:lnTo>
                  <a:lnTo>
                    <a:pt x="10100" y="1041594"/>
                  </a:lnTo>
                  <a:lnTo>
                    <a:pt x="37655" y="1082484"/>
                  </a:lnTo>
                  <a:lnTo>
                    <a:pt x="78545" y="1110039"/>
                  </a:lnTo>
                  <a:lnTo>
                    <a:pt x="128650" y="1120139"/>
                  </a:lnTo>
                  <a:lnTo>
                    <a:pt x="2449957" y="1120139"/>
                  </a:lnTo>
                  <a:lnTo>
                    <a:pt x="2500062" y="1110039"/>
                  </a:lnTo>
                  <a:lnTo>
                    <a:pt x="2540952" y="1082484"/>
                  </a:lnTo>
                  <a:lnTo>
                    <a:pt x="2568507" y="1041594"/>
                  </a:lnTo>
                  <a:lnTo>
                    <a:pt x="2578608" y="991488"/>
                  </a:lnTo>
                  <a:lnTo>
                    <a:pt x="2578608" y="128650"/>
                  </a:lnTo>
                  <a:lnTo>
                    <a:pt x="2568507" y="78545"/>
                  </a:lnTo>
                  <a:lnTo>
                    <a:pt x="2540952" y="37655"/>
                  </a:lnTo>
                  <a:lnTo>
                    <a:pt x="2500062" y="10100"/>
                  </a:lnTo>
                  <a:lnTo>
                    <a:pt x="2449957" y="0"/>
                  </a:lnTo>
                  <a:close/>
                </a:path>
              </a:pathLst>
            </a:custGeom>
            <a:solidFill>
              <a:srgbClr val="FFF4D2"/>
            </a:solidFill>
          </p:spPr>
          <p:txBody>
            <a:bodyPr wrap="square" lIns="0" tIns="0" rIns="0" bIns="0" rtlCol="0"/>
            <a:lstStyle/>
            <a:p>
              <a:endParaRPr/>
            </a:p>
          </p:txBody>
        </p:sp>
        <p:sp>
          <p:nvSpPr>
            <p:cNvPr id="10" name="object 10"/>
            <p:cNvSpPr/>
            <p:nvPr/>
          </p:nvSpPr>
          <p:spPr>
            <a:xfrm>
              <a:off x="6198108" y="4517135"/>
              <a:ext cx="2578735" cy="1120140"/>
            </a:xfrm>
            <a:custGeom>
              <a:avLst/>
              <a:gdLst/>
              <a:ahLst/>
              <a:cxnLst/>
              <a:rect l="l" t="t" r="r" b="b"/>
              <a:pathLst>
                <a:path w="2578734" h="1120139">
                  <a:moveTo>
                    <a:pt x="0" y="128650"/>
                  </a:moveTo>
                  <a:lnTo>
                    <a:pt x="10100" y="78545"/>
                  </a:lnTo>
                  <a:lnTo>
                    <a:pt x="37655" y="37655"/>
                  </a:lnTo>
                  <a:lnTo>
                    <a:pt x="78545" y="10100"/>
                  </a:lnTo>
                  <a:lnTo>
                    <a:pt x="128650" y="0"/>
                  </a:lnTo>
                  <a:lnTo>
                    <a:pt x="2449957" y="0"/>
                  </a:lnTo>
                  <a:lnTo>
                    <a:pt x="2500062" y="10100"/>
                  </a:lnTo>
                  <a:lnTo>
                    <a:pt x="2540952" y="37655"/>
                  </a:lnTo>
                  <a:lnTo>
                    <a:pt x="2568507" y="78545"/>
                  </a:lnTo>
                  <a:lnTo>
                    <a:pt x="2578608" y="128650"/>
                  </a:lnTo>
                  <a:lnTo>
                    <a:pt x="2578608" y="991488"/>
                  </a:lnTo>
                  <a:lnTo>
                    <a:pt x="2568507" y="1041594"/>
                  </a:lnTo>
                  <a:lnTo>
                    <a:pt x="2540952" y="1082484"/>
                  </a:lnTo>
                  <a:lnTo>
                    <a:pt x="2500062" y="1110039"/>
                  </a:lnTo>
                  <a:lnTo>
                    <a:pt x="2449957" y="1120139"/>
                  </a:lnTo>
                  <a:lnTo>
                    <a:pt x="128650" y="1120139"/>
                  </a:lnTo>
                  <a:lnTo>
                    <a:pt x="78545" y="1110039"/>
                  </a:lnTo>
                  <a:lnTo>
                    <a:pt x="37655" y="1082484"/>
                  </a:lnTo>
                  <a:lnTo>
                    <a:pt x="10100" y="1041594"/>
                  </a:lnTo>
                  <a:lnTo>
                    <a:pt x="0" y="991488"/>
                  </a:lnTo>
                  <a:lnTo>
                    <a:pt x="0" y="128650"/>
                  </a:lnTo>
                  <a:close/>
                </a:path>
              </a:pathLst>
            </a:custGeom>
            <a:ln w="9525">
              <a:solidFill>
                <a:srgbClr val="CD9146"/>
              </a:solidFill>
            </a:ln>
          </p:spPr>
          <p:txBody>
            <a:bodyPr wrap="square" lIns="0" tIns="0" rIns="0" bIns="0" rtlCol="0"/>
            <a:lstStyle/>
            <a:p>
              <a:endParaRPr/>
            </a:p>
          </p:txBody>
        </p:sp>
        <p:sp>
          <p:nvSpPr>
            <p:cNvPr id="11" name="object 11"/>
            <p:cNvSpPr/>
            <p:nvPr/>
          </p:nvSpPr>
          <p:spPr>
            <a:xfrm>
              <a:off x="9171431" y="4518659"/>
              <a:ext cx="2700655" cy="1272540"/>
            </a:xfrm>
            <a:custGeom>
              <a:avLst/>
              <a:gdLst/>
              <a:ahLst/>
              <a:cxnLst/>
              <a:rect l="l" t="t" r="r" b="b"/>
              <a:pathLst>
                <a:path w="2700654" h="1272539">
                  <a:moveTo>
                    <a:pt x="2554478" y="0"/>
                  </a:moveTo>
                  <a:lnTo>
                    <a:pt x="146050" y="0"/>
                  </a:lnTo>
                  <a:lnTo>
                    <a:pt x="99893" y="7447"/>
                  </a:lnTo>
                  <a:lnTo>
                    <a:pt x="59801" y="28183"/>
                  </a:lnTo>
                  <a:lnTo>
                    <a:pt x="28183" y="59801"/>
                  </a:lnTo>
                  <a:lnTo>
                    <a:pt x="7447" y="99893"/>
                  </a:lnTo>
                  <a:lnTo>
                    <a:pt x="0" y="146050"/>
                  </a:lnTo>
                  <a:lnTo>
                    <a:pt x="0" y="1126439"/>
                  </a:lnTo>
                  <a:lnTo>
                    <a:pt x="7447" y="1172615"/>
                  </a:lnTo>
                  <a:lnTo>
                    <a:pt x="28183" y="1212721"/>
                  </a:lnTo>
                  <a:lnTo>
                    <a:pt x="59801" y="1244349"/>
                  </a:lnTo>
                  <a:lnTo>
                    <a:pt x="99893" y="1265091"/>
                  </a:lnTo>
                  <a:lnTo>
                    <a:pt x="146050" y="1272539"/>
                  </a:lnTo>
                  <a:lnTo>
                    <a:pt x="2554478" y="1272539"/>
                  </a:lnTo>
                  <a:lnTo>
                    <a:pt x="2600634" y="1265091"/>
                  </a:lnTo>
                  <a:lnTo>
                    <a:pt x="2640726" y="1244349"/>
                  </a:lnTo>
                  <a:lnTo>
                    <a:pt x="2672344" y="1212721"/>
                  </a:lnTo>
                  <a:lnTo>
                    <a:pt x="2693080" y="1172615"/>
                  </a:lnTo>
                  <a:lnTo>
                    <a:pt x="2700528" y="1126439"/>
                  </a:lnTo>
                  <a:lnTo>
                    <a:pt x="2700528" y="146050"/>
                  </a:lnTo>
                  <a:lnTo>
                    <a:pt x="2693080" y="99893"/>
                  </a:lnTo>
                  <a:lnTo>
                    <a:pt x="2672344" y="59801"/>
                  </a:lnTo>
                  <a:lnTo>
                    <a:pt x="2640726" y="28183"/>
                  </a:lnTo>
                  <a:lnTo>
                    <a:pt x="2600634" y="7447"/>
                  </a:lnTo>
                  <a:lnTo>
                    <a:pt x="2554478" y="0"/>
                  </a:lnTo>
                  <a:close/>
                </a:path>
              </a:pathLst>
            </a:custGeom>
            <a:solidFill>
              <a:srgbClr val="FFF4D2"/>
            </a:solidFill>
          </p:spPr>
          <p:txBody>
            <a:bodyPr wrap="square" lIns="0" tIns="0" rIns="0" bIns="0" rtlCol="0"/>
            <a:lstStyle/>
            <a:p>
              <a:endParaRPr/>
            </a:p>
          </p:txBody>
        </p:sp>
        <p:sp>
          <p:nvSpPr>
            <p:cNvPr id="12" name="object 12"/>
            <p:cNvSpPr/>
            <p:nvPr/>
          </p:nvSpPr>
          <p:spPr>
            <a:xfrm>
              <a:off x="9171431" y="4518659"/>
              <a:ext cx="2700655" cy="1272540"/>
            </a:xfrm>
            <a:custGeom>
              <a:avLst/>
              <a:gdLst/>
              <a:ahLst/>
              <a:cxnLst/>
              <a:rect l="l" t="t" r="r" b="b"/>
              <a:pathLst>
                <a:path w="2700654" h="1272539">
                  <a:moveTo>
                    <a:pt x="0" y="146050"/>
                  </a:moveTo>
                  <a:lnTo>
                    <a:pt x="7447" y="99893"/>
                  </a:lnTo>
                  <a:lnTo>
                    <a:pt x="28183" y="59801"/>
                  </a:lnTo>
                  <a:lnTo>
                    <a:pt x="59801" y="28183"/>
                  </a:lnTo>
                  <a:lnTo>
                    <a:pt x="99893" y="7447"/>
                  </a:lnTo>
                  <a:lnTo>
                    <a:pt x="146050" y="0"/>
                  </a:lnTo>
                  <a:lnTo>
                    <a:pt x="2554478" y="0"/>
                  </a:lnTo>
                  <a:lnTo>
                    <a:pt x="2600634" y="7447"/>
                  </a:lnTo>
                  <a:lnTo>
                    <a:pt x="2640726" y="28183"/>
                  </a:lnTo>
                  <a:lnTo>
                    <a:pt x="2672344" y="59801"/>
                  </a:lnTo>
                  <a:lnTo>
                    <a:pt x="2693080" y="99893"/>
                  </a:lnTo>
                  <a:lnTo>
                    <a:pt x="2700528" y="146050"/>
                  </a:lnTo>
                  <a:lnTo>
                    <a:pt x="2700528" y="1126439"/>
                  </a:lnTo>
                  <a:lnTo>
                    <a:pt x="2693080" y="1172615"/>
                  </a:lnTo>
                  <a:lnTo>
                    <a:pt x="2672344" y="1212721"/>
                  </a:lnTo>
                  <a:lnTo>
                    <a:pt x="2640726" y="1244349"/>
                  </a:lnTo>
                  <a:lnTo>
                    <a:pt x="2600634" y="1265091"/>
                  </a:lnTo>
                  <a:lnTo>
                    <a:pt x="2554478" y="1272539"/>
                  </a:lnTo>
                  <a:lnTo>
                    <a:pt x="146050" y="1272539"/>
                  </a:lnTo>
                  <a:lnTo>
                    <a:pt x="99893" y="1265091"/>
                  </a:lnTo>
                  <a:lnTo>
                    <a:pt x="59801" y="1244349"/>
                  </a:lnTo>
                  <a:lnTo>
                    <a:pt x="28183" y="1212721"/>
                  </a:lnTo>
                  <a:lnTo>
                    <a:pt x="7447" y="1172615"/>
                  </a:lnTo>
                  <a:lnTo>
                    <a:pt x="0" y="1126439"/>
                  </a:lnTo>
                  <a:lnTo>
                    <a:pt x="0" y="146050"/>
                  </a:lnTo>
                  <a:close/>
                </a:path>
              </a:pathLst>
            </a:custGeom>
            <a:ln w="9525">
              <a:solidFill>
                <a:srgbClr val="CD9146"/>
              </a:solidFill>
            </a:ln>
          </p:spPr>
          <p:txBody>
            <a:bodyPr wrap="square" lIns="0" tIns="0" rIns="0" bIns="0" rtlCol="0"/>
            <a:lstStyle/>
            <a:p>
              <a:endParaRPr/>
            </a:p>
          </p:txBody>
        </p:sp>
      </p:grpSp>
      <p:sp>
        <p:nvSpPr>
          <p:cNvPr id="13" name="object 13"/>
          <p:cNvSpPr txBox="1">
            <a:spLocks noGrp="1"/>
          </p:cNvSpPr>
          <p:nvPr>
            <p:ph type="title"/>
          </p:nvPr>
        </p:nvSpPr>
        <p:spPr>
          <a:xfrm>
            <a:off x="1179982" y="719073"/>
            <a:ext cx="9830435" cy="1068070"/>
          </a:xfrm>
          <a:prstGeom prst="rect">
            <a:avLst/>
          </a:prstGeom>
        </p:spPr>
        <p:txBody>
          <a:bodyPr vert="horz" wrap="square" lIns="0" tIns="74295" rIns="0" bIns="0" rtlCol="0">
            <a:spAutoFit/>
          </a:bodyPr>
          <a:lstStyle/>
          <a:p>
            <a:pPr marL="12700" marR="5080" indent="1168400">
              <a:lnSpc>
                <a:spcPts val="3890"/>
              </a:lnSpc>
              <a:spcBef>
                <a:spcPts val="585"/>
              </a:spcBef>
            </a:pPr>
            <a:r>
              <a:rPr spc="-5" dirty="0"/>
              <a:t>INITIAL </a:t>
            </a:r>
            <a:r>
              <a:rPr dirty="0"/>
              <a:t>TREATMENT OF </a:t>
            </a:r>
            <a:r>
              <a:rPr dirty="0">
                <a:solidFill>
                  <a:srgbClr val="BB8542"/>
                </a:solidFill>
              </a:rPr>
              <a:t>TENSION </a:t>
            </a:r>
            <a:r>
              <a:rPr spc="5" dirty="0">
                <a:solidFill>
                  <a:srgbClr val="BB8542"/>
                </a:solidFill>
              </a:rPr>
              <a:t> </a:t>
            </a:r>
            <a:r>
              <a:rPr dirty="0">
                <a:solidFill>
                  <a:srgbClr val="BB8542"/>
                </a:solidFill>
              </a:rPr>
              <a:t>PNEUMOTHORAX</a:t>
            </a:r>
            <a:r>
              <a:rPr spc="-15" dirty="0">
                <a:solidFill>
                  <a:srgbClr val="BB8542"/>
                </a:solidFill>
              </a:rPr>
              <a:t> </a:t>
            </a:r>
            <a:r>
              <a:rPr dirty="0"/>
              <a:t>IN</a:t>
            </a:r>
            <a:r>
              <a:rPr spc="-10" dirty="0"/>
              <a:t> </a:t>
            </a:r>
            <a:r>
              <a:rPr spc="-5" dirty="0"/>
              <a:t>TACTICAL</a:t>
            </a:r>
            <a:r>
              <a:rPr spc="-10" dirty="0"/>
              <a:t> </a:t>
            </a:r>
            <a:r>
              <a:rPr spc="-5" dirty="0"/>
              <a:t>FIELD</a:t>
            </a:r>
            <a:r>
              <a:rPr spc="-10" dirty="0"/>
              <a:t> </a:t>
            </a:r>
            <a:r>
              <a:rPr dirty="0"/>
              <a:t>CARE</a:t>
            </a:r>
          </a:p>
        </p:txBody>
      </p:sp>
      <p:sp>
        <p:nvSpPr>
          <p:cNvPr id="14" name="object 14"/>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sp>
        <p:nvSpPr>
          <p:cNvPr id="15" name="object 15"/>
          <p:cNvSpPr txBox="1"/>
          <p:nvPr/>
        </p:nvSpPr>
        <p:spPr>
          <a:xfrm>
            <a:off x="4838191" y="6049467"/>
            <a:ext cx="2621280" cy="514350"/>
          </a:xfrm>
          <a:prstGeom prst="rect">
            <a:avLst/>
          </a:prstGeom>
        </p:spPr>
        <p:txBody>
          <a:bodyPr vert="horz" wrap="square" lIns="0" tIns="13335" rIns="0" bIns="0" rtlCol="0">
            <a:spAutoFit/>
          </a:bodyPr>
          <a:lstStyle/>
          <a:p>
            <a:pPr marL="12700">
              <a:lnSpc>
                <a:spcPct val="100000"/>
              </a:lnSpc>
              <a:spcBef>
                <a:spcPts val="105"/>
              </a:spcBef>
              <a:tabLst>
                <a:tab pos="1165225" algn="l"/>
                <a:tab pos="1816735" algn="l"/>
              </a:tabLst>
            </a:pPr>
            <a:r>
              <a:rPr sz="3200" spc="5" dirty="0">
                <a:solidFill>
                  <a:srgbClr val="2D3334"/>
                </a:solidFill>
                <a:latin typeface="Arial Black"/>
                <a:cs typeface="Arial Black"/>
              </a:rPr>
              <a:t>M</a:t>
            </a:r>
            <a:r>
              <a:rPr sz="3200" dirty="0">
                <a:solidFill>
                  <a:srgbClr val="2D3334"/>
                </a:solidFill>
                <a:latin typeface="Arial Black"/>
                <a:cs typeface="Arial Black"/>
              </a:rPr>
              <a:t> </a:t>
            </a:r>
            <a:r>
              <a:rPr sz="3200" spc="5" dirty="0">
                <a:solidFill>
                  <a:srgbClr val="2D3334"/>
                </a:solidFill>
                <a:latin typeface="Arial Black"/>
                <a:cs typeface="Arial Black"/>
              </a:rPr>
              <a:t>A	</a:t>
            </a:r>
            <a:r>
              <a:rPr sz="4800" baseline="1736" dirty="0">
                <a:solidFill>
                  <a:srgbClr val="FFFFFF"/>
                </a:solidFill>
                <a:latin typeface="Arial Black"/>
                <a:cs typeface="Arial Black"/>
              </a:rPr>
              <a:t>R	</a:t>
            </a:r>
            <a:r>
              <a:rPr sz="3200" spc="5" dirty="0">
                <a:solidFill>
                  <a:srgbClr val="2D3334"/>
                </a:solidFill>
                <a:latin typeface="Arial Black"/>
                <a:cs typeface="Arial Black"/>
              </a:rPr>
              <a:t>C</a:t>
            </a:r>
            <a:r>
              <a:rPr sz="3200" spc="-95" dirty="0">
                <a:solidFill>
                  <a:srgbClr val="2D3334"/>
                </a:solidFill>
                <a:latin typeface="Arial Black"/>
                <a:cs typeface="Arial Black"/>
              </a:rPr>
              <a:t> </a:t>
            </a:r>
            <a:r>
              <a:rPr sz="3200" spc="5" dirty="0">
                <a:solidFill>
                  <a:srgbClr val="2D3334"/>
                </a:solidFill>
                <a:latin typeface="Arial Black"/>
                <a:cs typeface="Arial Black"/>
              </a:rPr>
              <a:t>H</a:t>
            </a:r>
            <a:endParaRPr sz="3200">
              <a:latin typeface="Arial Black"/>
              <a:cs typeface="Arial Black"/>
            </a:endParaRPr>
          </a:p>
        </p:txBody>
      </p:sp>
      <p:grpSp>
        <p:nvGrpSpPr>
          <p:cNvPr id="16" name="object 16"/>
          <p:cNvGrpSpPr/>
          <p:nvPr/>
        </p:nvGrpSpPr>
        <p:grpSpPr>
          <a:xfrm>
            <a:off x="8849868" y="1642872"/>
            <a:ext cx="3342640" cy="3141345"/>
            <a:chOff x="8849868" y="1642872"/>
            <a:chExt cx="3342640" cy="3141345"/>
          </a:xfrm>
        </p:grpSpPr>
        <p:pic>
          <p:nvPicPr>
            <p:cNvPr id="17" name="object 17"/>
            <p:cNvPicPr/>
            <p:nvPr/>
          </p:nvPicPr>
          <p:blipFill>
            <a:blip r:embed="rId4" cstate="print"/>
            <a:stretch>
              <a:fillRect/>
            </a:stretch>
          </p:blipFill>
          <p:spPr>
            <a:xfrm>
              <a:off x="8849868" y="1642872"/>
              <a:ext cx="3342131" cy="3140836"/>
            </a:xfrm>
            <a:prstGeom prst="rect">
              <a:avLst/>
            </a:prstGeom>
          </p:spPr>
        </p:pic>
        <p:pic>
          <p:nvPicPr>
            <p:cNvPr id="18" name="object 18"/>
            <p:cNvPicPr/>
            <p:nvPr/>
          </p:nvPicPr>
          <p:blipFill>
            <a:blip r:embed="rId5" cstate="print"/>
            <a:stretch>
              <a:fillRect/>
            </a:stretch>
          </p:blipFill>
          <p:spPr>
            <a:xfrm>
              <a:off x="9044940" y="1837944"/>
              <a:ext cx="2836163" cy="2570987"/>
            </a:xfrm>
            <a:prstGeom prst="rect">
              <a:avLst/>
            </a:prstGeom>
          </p:spPr>
        </p:pic>
      </p:grpSp>
      <p:sp>
        <p:nvSpPr>
          <p:cNvPr id="19" name="object 19"/>
          <p:cNvSpPr txBox="1"/>
          <p:nvPr/>
        </p:nvSpPr>
        <p:spPr>
          <a:xfrm>
            <a:off x="529234" y="4583683"/>
            <a:ext cx="2249170" cy="842644"/>
          </a:xfrm>
          <a:prstGeom prst="rect">
            <a:avLst/>
          </a:prstGeom>
        </p:spPr>
        <p:txBody>
          <a:bodyPr vert="horz" wrap="square" lIns="0" tIns="15240" rIns="0" bIns="0" rtlCol="0">
            <a:spAutoFit/>
          </a:bodyPr>
          <a:lstStyle/>
          <a:p>
            <a:pPr marL="12700" marR="5080">
              <a:lnSpc>
                <a:spcPct val="98900"/>
              </a:lnSpc>
              <a:spcBef>
                <a:spcPts val="120"/>
              </a:spcBef>
            </a:pPr>
            <a:r>
              <a:rPr sz="1800" dirty="0">
                <a:latin typeface="Arial MT"/>
                <a:cs typeface="Arial MT"/>
              </a:rPr>
              <a:t>If </a:t>
            </a:r>
            <a:r>
              <a:rPr sz="1800" spc="-5" dirty="0">
                <a:latin typeface="Arial MT"/>
                <a:cs typeface="Arial MT"/>
              </a:rPr>
              <a:t>chest seal in place, </a:t>
            </a:r>
            <a:r>
              <a:rPr sz="1800" dirty="0">
                <a:latin typeface="Arial MT"/>
                <a:cs typeface="Arial MT"/>
              </a:rPr>
              <a:t> </a:t>
            </a:r>
            <a:r>
              <a:rPr sz="1800" b="1" dirty="0">
                <a:latin typeface="Arial"/>
                <a:cs typeface="Arial"/>
              </a:rPr>
              <a:t>Burp</a:t>
            </a:r>
            <a:r>
              <a:rPr sz="1800" b="1" spc="-30" dirty="0">
                <a:latin typeface="Arial"/>
                <a:cs typeface="Arial"/>
              </a:rPr>
              <a:t> </a:t>
            </a:r>
            <a:r>
              <a:rPr sz="1800" spc="-5" dirty="0">
                <a:latin typeface="Arial MT"/>
                <a:cs typeface="Arial MT"/>
              </a:rPr>
              <a:t>or</a:t>
            </a:r>
            <a:r>
              <a:rPr sz="1800" spc="-30" dirty="0">
                <a:latin typeface="Arial MT"/>
                <a:cs typeface="Arial MT"/>
              </a:rPr>
              <a:t> </a:t>
            </a:r>
            <a:r>
              <a:rPr sz="1800" b="1" spc="-10" dirty="0">
                <a:latin typeface="Arial"/>
                <a:cs typeface="Arial"/>
              </a:rPr>
              <a:t>Remove</a:t>
            </a:r>
            <a:r>
              <a:rPr sz="1800" b="1" spc="20" dirty="0">
                <a:latin typeface="Arial"/>
                <a:cs typeface="Arial"/>
              </a:rPr>
              <a:t> </a:t>
            </a:r>
            <a:r>
              <a:rPr sz="1800" b="1" dirty="0">
                <a:latin typeface="Arial"/>
                <a:cs typeface="Arial"/>
              </a:rPr>
              <a:t>The </a:t>
            </a:r>
            <a:r>
              <a:rPr sz="1800" b="1" spc="-484" dirty="0">
                <a:latin typeface="Arial"/>
                <a:cs typeface="Arial"/>
              </a:rPr>
              <a:t> </a:t>
            </a:r>
            <a:r>
              <a:rPr sz="1800" b="1" spc="-5" dirty="0">
                <a:latin typeface="Arial"/>
                <a:cs typeface="Arial"/>
              </a:rPr>
              <a:t>Chest Seal</a:t>
            </a:r>
            <a:endParaRPr sz="1800">
              <a:latin typeface="Arial"/>
              <a:cs typeface="Arial"/>
            </a:endParaRPr>
          </a:p>
        </p:txBody>
      </p:sp>
      <p:sp>
        <p:nvSpPr>
          <p:cNvPr id="20" name="object 20"/>
          <p:cNvSpPr txBox="1"/>
          <p:nvPr/>
        </p:nvSpPr>
        <p:spPr>
          <a:xfrm>
            <a:off x="3321558" y="4615942"/>
            <a:ext cx="2262505" cy="568325"/>
          </a:xfrm>
          <a:prstGeom prst="rect">
            <a:avLst/>
          </a:prstGeom>
        </p:spPr>
        <p:txBody>
          <a:bodyPr vert="horz" wrap="square" lIns="0" tIns="26670" rIns="0" bIns="0" rtlCol="0">
            <a:spAutoFit/>
          </a:bodyPr>
          <a:lstStyle/>
          <a:p>
            <a:pPr marL="12700" marR="5080">
              <a:lnSpc>
                <a:spcPts val="2110"/>
              </a:lnSpc>
              <a:spcBef>
                <a:spcPts val="210"/>
              </a:spcBef>
            </a:pPr>
            <a:r>
              <a:rPr sz="1800" spc="-5" dirty="0">
                <a:latin typeface="Arial MT"/>
                <a:cs typeface="Arial MT"/>
              </a:rPr>
              <a:t>Establish</a:t>
            </a:r>
            <a:r>
              <a:rPr sz="1800" dirty="0">
                <a:latin typeface="Arial MT"/>
                <a:cs typeface="Arial MT"/>
              </a:rPr>
              <a:t> </a:t>
            </a:r>
            <a:r>
              <a:rPr sz="1800" b="1" dirty="0">
                <a:latin typeface="Arial"/>
                <a:cs typeface="Arial"/>
              </a:rPr>
              <a:t>Pulse </a:t>
            </a:r>
            <a:r>
              <a:rPr sz="1800" b="1" spc="5" dirty="0">
                <a:latin typeface="Arial"/>
                <a:cs typeface="Arial"/>
              </a:rPr>
              <a:t> </a:t>
            </a:r>
            <a:r>
              <a:rPr sz="1800" b="1" spc="-5" dirty="0">
                <a:latin typeface="Arial"/>
                <a:cs typeface="Arial"/>
              </a:rPr>
              <a:t>Oximetry</a:t>
            </a:r>
            <a:r>
              <a:rPr sz="1800" b="1" spc="-55" dirty="0">
                <a:latin typeface="Arial"/>
                <a:cs typeface="Arial"/>
              </a:rPr>
              <a:t> </a:t>
            </a:r>
            <a:r>
              <a:rPr sz="1800" b="1" dirty="0">
                <a:latin typeface="Arial"/>
                <a:cs typeface="Arial"/>
              </a:rPr>
              <a:t>Monitoring</a:t>
            </a:r>
            <a:endParaRPr sz="1800">
              <a:latin typeface="Arial"/>
              <a:cs typeface="Arial"/>
            </a:endParaRPr>
          </a:p>
        </p:txBody>
      </p:sp>
      <p:sp>
        <p:nvSpPr>
          <p:cNvPr id="21" name="object 21"/>
          <p:cNvSpPr txBox="1"/>
          <p:nvPr/>
        </p:nvSpPr>
        <p:spPr>
          <a:xfrm>
            <a:off x="6338696" y="4563617"/>
            <a:ext cx="2141855" cy="842644"/>
          </a:xfrm>
          <a:prstGeom prst="rect">
            <a:avLst/>
          </a:prstGeom>
        </p:spPr>
        <p:txBody>
          <a:bodyPr vert="horz" wrap="square" lIns="0" tIns="15240" rIns="0" bIns="0" rtlCol="0">
            <a:spAutoFit/>
          </a:bodyPr>
          <a:lstStyle/>
          <a:p>
            <a:pPr marL="12700" marR="5080">
              <a:lnSpc>
                <a:spcPct val="98900"/>
              </a:lnSpc>
              <a:spcBef>
                <a:spcPts val="120"/>
              </a:spcBef>
            </a:pPr>
            <a:r>
              <a:rPr sz="1800" spc="-5" dirty="0">
                <a:latin typeface="Arial MT"/>
                <a:cs typeface="Arial MT"/>
              </a:rPr>
              <a:t>Place casualty</a:t>
            </a:r>
            <a:r>
              <a:rPr sz="1800" dirty="0">
                <a:latin typeface="Arial MT"/>
                <a:cs typeface="Arial MT"/>
              </a:rPr>
              <a:t> </a:t>
            </a:r>
            <a:r>
              <a:rPr sz="1800" spc="-5" dirty="0">
                <a:latin typeface="Arial MT"/>
                <a:cs typeface="Arial MT"/>
              </a:rPr>
              <a:t>in </a:t>
            </a:r>
            <a:r>
              <a:rPr sz="1800" dirty="0">
                <a:latin typeface="Arial MT"/>
                <a:cs typeface="Arial MT"/>
              </a:rPr>
              <a:t> </a:t>
            </a:r>
            <a:r>
              <a:rPr sz="1800" b="1" dirty="0">
                <a:latin typeface="Arial"/>
                <a:cs typeface="Arial"/>
              </a:rPr>
              <a:t>Supine</a:t>
            </a:r>
            <a:r>
              <a:rPr sz="1800" b="1" spc="-40" dirty="0">
                <a:latin typeface="Arial"/>
                <a:cs typeface="Arial"/>
              </a:rPr>
              <a:t> </a:t>
            </a:r>
            <a:r>
              <a:rPr sz="1800" spc="-5" dirty="0">
                <a:latin typeface="Arial MT"/>
                <a:cs typeface="Arial MT"/>
              </a:rPr>
              <a:t>or</a:t>
            </a:r>
            <a:r>
              <a:rPr sz="1800" spc="-30" dirty="0">
                <a:latin typeface="Arial MT"/>
                <a:cs typeface="Arial MT"/>
              </a:rPr>
              <a:t> </a:t>
            </a:r>
            <a:r>
              <a:rPr sz="1800" b="1" spc="-10" dirty="0">
                <a:latin typeface="Arial"/>
                <a:cs typeface="Arial"/>
              </a:rPr>
              <a:t>Recovery </a:t>
            </a:r>
            <a:r>
              <a:rPr sz="1800" b="1" spc="-484" dirty="0">
                <a:latin typeface="Arial"/>
                <a:cs typeface="Arial"/>
              </a:rPr>
              <a:t> </a:t>
            </a:r>
            <a:r>
              <a:rPr sz="1800" b="1" dirty="0">
                <a:latin typeface="Arial"/>
                <a:cs typeface="Arial"/>
              </a:rPr>
              <a:t>Position</a:t>
            </a:r>
            <a:endParaRPr sz="1800">
              <a:latin typeface="Arial"/>
              <a:cs typeface="Arial"/>
            </a:endParaRPr>
          </a:p>
        </p:txBody>
      </p:sp>
      <p:sp>
        <p:nvSpPr>
          <p:cNvPr id="22" name="object 22"/>
          <p:cNvSpPr txBox="1"/>
          <p:nvPr/>
        </p:nvSpPr>
        <p:spPr>
          <a:xfrm>
            <a:off x="9250806" y="4582795"/>
            <a:ext cx="2550160" cy="1116965"/>
          </a:xfrm>
          <a:prstGeom prst="rect">
            <a:avLst/>
          </a:prstGeom>
        </p:spPr>
        <p:txBody>
          <a:bodyPr vert="horz" wrap="square" lIns="0" tIns="14604" rIns="0" bIns="0" rtlCol="0">
            <a:spAutoFit/>
          </a:bodyPr>
          <a:lstStyle/>
          <a:p>
            <a:pPr marL="12700" marR="5080">
              <a:lnSpc>
                <a:spcPct val="99300"/>
              </a:lnSpc>
              <a:spcBef>
                <a:spcPts val="114"/>
              </a:spcBef>
            </a:pPr>
            <a:r>
              <a:rPr sz="1800" b="1" spc="-5" dirty="0">
                <a:latin typeface="Arial"/>
                <a:cs typeface="Arial"/>
              </a:rPr>
              <a:t>Needle</a:t>
            </a:r>
            <a:r>
              <a:rPr sz="1800" b="1" spc="-40" dirty="0">
                <a:latin typeface="Arial"/>
                <a:cs typeface="Arial"/>
              </a:rPr>
              <a:t> </a:t>
            </a:r>
            <a:r>
              <a:rPr sz="1800" b="1" spc="-5" dirty="0">
                <a:latin typeface="Arial"/>
                <a:cs typeface="Arial"/>
              </a:rPr>
              <a:t>Decompression </a:t>
            </a:r>
            <a:r>
              <a:rPr sz="1800" b="1" spc="-484" dirty="0">
                <a:latin typeface="Arial"/>
                <a:cs typeface="Arial"/>
              </a:rPr>
              <a:t> </a:t>
            </a:r>
            <a:r>
              <a:rPr sz="1800" b="1" dirty="0">
                <a:latin typeface="Arial"/>
                <a:cs typeface="Arial"/>
              </a:rPr>
              <a:t>of the </a:t>
            </a:r>
            <a:r>
              <a:rPr sz="1800" b="1" spc="-5" dirty="0">
                <a:latin typeface="Arial"/>
                <a:cs typeface="Arial"/>
              </a:rPr>
              <a:t>Chest</a:t>
            </a:r>
            <a:r>
              <a:rPr sz="1800" spc="-5" dirty="0">
                <a:latin typeface="Arial MT"/>
                <a:cs typeface="Arial MT"/>
              </a:rPr>
              <a:t>, 14- or </a:t>
            </a:r>
            <a:r>
              <a:rPr sz="1800" spc="-10" dirty="0">
                <a:latin typeface="Arial MT"/>
                <a:cs typeface="Arial MT"/>
              </a:rPr>
              <a:t>10- </a:t>
            </a:r>
            <a:r>
              <a:rPr sz="1800" spc="-5" dirty="0">
                <a:latin typeface="Arial MT"/>
                <a:cs typeface="Arial MT"/>
              </a:rPr>
              <a:t> gauge,</a:t>
            </a:r>
            <a:r>
              <a:rPr sz="1800" dirty="0">
                <a:latin typeface="Arial MT"/>
                <a:cs typeface="Arial MT"/>
              </a:rPr>
              <a:t> </a:t>
            </a:r>
            <a:r>
              <a:rPr sz="1800" spc="-5" dirty="0">
                <a:latin typeface="Arial MT"/>
                <a:cs typeface="Arial MT"/>
              </a:rPr>
              <a:t>3.25-inch </a:t>
            </a:r>
            <a:r>
              <a:rPr sz="1800" dirty="0">
                <a:latin typeface="Arial MT"/>
                <a:cs typeface="Arial MT"/>
              </a:rPr>
              <a:t> </a:t>
            </a:r>
            <a:r>
              <a:rPr sz="1800" spc="-5" dirty="0">
                <a:latin typeface="Arial MT"/>
                <a:cs typeface="Arial MT"/>
              </a:rPr>
              <a:t>needle/catheter</a:t>
            </a:r>
            <a:r>
              <a:rPr sz="1800" spc="10" dirty="0">
                <a:latin typeface="Arial MT"/>
                <a:cs typeface="Arial MT"/>
              </a:rPr>
              <a:t> </a:t>
            </a:r>
            <a:r>
              <a:rPr sz="1800" spc="-5" dirty="0">
                <a:latin typeface="Arial MT"/>
                <a:cs typeface="Arial MT"/>
              </a:rPr>
              <a:t>unit</a:t>
            </a:r>
            <a:endParaRPr sz="1800">
              <a:latin typeface="Arial MT"/>
              <a:cs typeface="Arial MT"/>
            </a:endParaRPr>
          </a:p>
        </p:txBody>
      </p:sp>
      <p:grpSp>
        <p:nvGrpSpPr>
          <p:cNvPr id="23" name="object 23"/>
          <p:cNvGrpSpPr/>
          <p:nvPr/>
        </p:nvGrpSpPr>
        <p:grpSpPr>
          <a:xfrm>
            <a:off x="266700" y="1427988"/>
            <a:ext cx="9234170" cy="3639185"/>
            <a:chOff x="266700" y="1427988"/>
            <a:chExt cx="9234170" cy="3639185"/>
          </a:xfrm>
        </p:grpSpPr>
        <p:pic>
          <p:nvPicPr>
            <p:cNvPr id="24" name="object 24"/>
            <p:cNvPicPr/>
            <p:nvPr/>
          </p:nvPicPr>
          <p:blipFill>
            <a:blip r:embed="rId6" cstate="print"/>
            <a:stretch>
              <a:fillRect/>
            </a:stretch>
          </p:blipFill>
          <p:spPr>
            <a:xfrm>
              <a:off x="266700" y="2057400"/>
              <a:ext cx="3077082" cy="2715768"/>
            </a:xfrm>
            <a:prstGeom prst="rect">
              <a:avLst/>
            </a:prstGeom>
          </p:spPr>
        </p:pic>
        <p:pic>
          <p:nvPicPr>
            <p:cNvPr id="25" name="object 25"/>
            <p:cNvPicPr/>
            <p:nvPr/>
          </p:nvPicPr>
          <p:blipFill>
            <a:blip r:embed="rId7" cstate="print"/>
            <a:stretch>
              <a:fillRect/>
            </a:stretch>
          </p:blipFill>
          <p:spPr>
            <a:xfrm>
              <a:off x="461771" y="2252472"/>
              <a:ext cx="2506979" cy="2145791"/>
            </a:xfrm>
            <a:prstGeom prst="rect">
              <a:avLst/>
            </a:prstGeom>
          </p:spPr>
        </p:pic>
        <p:pic>
          <p:nvPicPr>
            <p:cNvPr id="26" name="object 26"/>
            <p:cNvPicPr/>
            <p:nvPr/>
          </p:nvPicPr>
          <p:blipFill>
            <a:blip r:embed="rId8" cstate="print"/>
            <a:stretch>
              <a:fillRect/>
            </a:stretch>
          </p:blipFill>
          <p:spPr>
            <a:xfrm>
              <a:off x="2359151" y="1427988"/>
              <a:ext cx="3689477" cy="3366642"/>
            </a:xfrm>
            <a:prstGeom prst="rect">
              <a:avLst/>
            </a:prstGeom>
          </p:spPr>
        </p:pic>
        <p:pic>
          <p:nvPicPr>
            <p:cNvPr id="27" name="object 27"/>
            <p:cNvPicPr/>
            <p:nvPr/>
          </p:nvPicPr>
          <p:blipFill>
            <a:blip r:embed="rId9" cstate="print"/>
            <a:stretch>
              <a:fillRect/>
            </a:stretch>
          </p:blipFill>
          <p:spPr>
            <a:xfrm>
              <a:off x="2554223" y="1623060"/>
              <a:ext cx="3119628" cy="2796540"/>
            </a:xfrm>
            <a:prstGeom prst="rect">
              <a:avLst/>
            </a:prstGeom>
          </p:spPr>
        </p:pic>
        <p:pic>
          <p:nvPicPr>
            <p:cNvPr id="28" name="object 28"/>
            <p:cNvPicPr/>
            <p:nvPr/>
          </p:nvPicPr>
          <p:blipFill>
            <a:blip r:embed="rId10" cstate="print"/>
            <a:stretch>
              <a:fillRect/>
            </a:stretch>
          </p:blipFill>
          <p:spPr>
            <a:xfrm>
              <a:off x="5957315" y="1926336"/>
              <a:ext cx="3543172" cy="3140837"/>
            </a:xfrm>
            <a:prstGeom prst="rect">
              <a:avLst/>
            </a:prstGeom>
          </p:spPr>
        </p:pic>
        <p:pic>
          <p:nvPicPr>
            <p:cNvPr id="29" name="object 29"/>
            <p:cNvPicPr/>
            <p:nvPr/>
          </p:nvPicPr>
          <p:blipFill>
            <a:blip r:embed="rId11" cstate="print"/>
            <a:stretch>
              <a:fillRect/>
            </a:stretch>
          </p:blipFill>
          <p:spPr>
            <a:xfrm>
              <a:off x="6152388" y="2149856"/>
              <a:ext cx="2955290" cy="2542540"/>
            </a:xfrm>
            <a:prstGeom prst="rect">
              <a:avLst/>
            </a:prstGeom>
          </p:spPr>
        </p:pic>
      </p:grpSp>
      <p:grpSp>
        <p:nvGrpSpPr>
          <p:cNvPr id="30" name="object 30"/>
          <p:cNvGrpSpPr/>
          <p:nvPr/>
        </p:nvGrpSpPr>
        <p:grpSpPr>
          <a:xfrm>
            <a:off x="398145" y="5854065"/>
            <a:ext cx="3271520" cy="639445"/>
            <a:chOff x="398145" y="5854065"/>
            <a:chExt cx="3271520" cy="639445"/>
          </a:xfrm>
        </p:grpSpPr>
        <p:sp>
          <p:nvSpPr>
            <p:cNvPr id="31" name="object 31"/>
            <p:cNvSpPr/>
            <p:nvPr/>
          </p:nvSpPr>
          <p:spPr>
            <a:xfrm>
              <a:off x="407670" y="5863590"/>
              <a:ext cx="3252470" cy="620395"/>
            </a:xfrm>
            <a:custGeom>
              <a:avLst/>
              <a:gdLst/>
              <a:ahLst/>
              <a:cxnLst/>
              <a:rect l="l" t="t" r="r" b="b"/>
              <a:pathLst>
                <a:path w="3252470" h="620395">
                  <a:moveTo>
                    <a:pt x="3180969" y="0"/>
                  </a:moveTo>
                  <a:lnTo>
                    <a:pt x="71208" y="0"/>
                  </a:lnTo>
                  <a:lnTo>
                    <a:pt x="43489" y="5595"/>
                  </a:lnTo>
                  <a:lnTo>
                    <a:pt x="20854" y="20854"/>
                  </a:lnTo>
                  <a:lnTo>
                    <a:pt x="5595" y="43489"/>
                  </a:lnTo>
                  <a:lnTo>
                    <a:pt x="0" y="71208"/>
                  </a:lnTo>
                  <a:lnTo>
                    <a:pt x="0" y="549059"/>
                  </a:lnTo>
                  <a:lnTo>
                    <a:pt x="5595" y="576778"/>
                  </a:lnTo>
                  <a:lnTo>
                    <a:pt x="20854" y="599413"/>
                  </a:lnTo>
                  <a:lnTo>
                    <a:pt x="43489" y="614672"/>
                  </a:lnTo>
                  <a:lnTo>
                    <a:pt x="71208" y="620268"/>
                  </a:lnTo>
                  <a:lnTo>
                    <a:pt x="3180969" y="620268"/>
                  </a:lnTo>
                  <a:lnTo>
                    <a:pt x="3208710" y="614672"/>
                  </a:lnTo>
                  <a:lnTo>
                    <a:pt x="3231356" y="599413"/>
                  </a:lnTo>
                  <a:lnTo>
                    <a:pt x="3246620" y="576778"/>
                  </a:lnTo>
                  <a:lnTo>
                    <a:pt x="3252216" y="549059"/>
                  </a:lnTo>
                  <a:lnTo>
                    <a:pt x="3252216" y="71208"/>
                  </a:lnTo>
                  <a:lnTo>
                    <a:pt x="3246620" y="43489"/>
                  </a:lnTo>
                  <a:lnTo>
                    <a:pt x="3231356" y="20854"/>
                  </a:lnTo>
                  <a:lnTo>
                    <a:pt x="3208710" y="5595"/>
                  </a:lnTo>
                  <a:lnTo>
                    <a:pt x="3180969" y="0"/>
                  </a:lnTo>
                  <a:close/>
                </a:path>
              </a:pathLst>
            </a:custGeom>
            <a:solidFill>
              <a:srgbClr val="A0C1E7">
                <a:alpha val="74508"/>
              </a:srgbClr>
            </a:solidFill>
          </p:spPr>
          <p:txBody>
            <a:bodyPr wrap="square" lIns="0" tIns="0" rIns="0" bIns="0" rtlCol="0"/>
            <a:lstStyle/>
            <a:p>
              <a:endParaRPr/>
            </a:p>
          </p:txBody>
        </p:sp>
        <p:sp>
          <p:nvSpPr>
            <p:cNvPr id="32" name="object 32"/>
            <p:cNvSpPr/>
            <p:nvPr/>
          </p:nvSpPr>
          <p:spPr>
            <a:xfrm>
              <a:off x="407670" y="5863590"/>
              <a:ext cx="3252470" cy="620395"/>
            </a:xfrm>
            <a:custGeom>
              <a:avLst/>
              <a:gdLst/>
              <a:ahLst/>
              <a:cxnLst/>
              <a:rect l="l" t="t" r="r" b="b"/>
              <a:pathLst>
                <a:path w="3252470" h="620395">
                  <a:moveTo>
                    <a:pt x="0" y="71208"/>
                  </a:moveTo>
                  <a:lnTo>
                    <a:pt x="5595" y="43489"/>
                  </a:lnTo>
                  <a:lnTo>
                    <a:pt x="20854" y="20854"/>
                  </a:lnTo>
                  <a:lnTo>
                    <a:pt x="43489" y="5595"/>
                  </a:lnTo>
                  <a:lnTo>
                    <a:pt x="71208" y="0"/>
                  </a:lnTo>
                  <a:lnTo>
                    <a:pt x="3180969" y="0"/>
                  </a:lnTo>
                  <a:lnTo>
                    <a:pt x="3208710" y="5595"/>
                  </a:lnTo>
                  <a:lnTo>
                    <a:pt x="3231356" y="20854"/>
                  </a:lnTo>
                  <a:lnTo>
                    <a:pt x="3246620" y="43489"/>
                  </a:lnTo>
                  <a:lnTo>
                    <a:pt x="3252216" y="71208"/>
                  </a:lnTo>
                  <a:lnTo>
                    <a:pt x="3252216" y="549059"/>
                  </a:lnTo>
                  <a:lnTo>
                    <a:pt x="3246620" y="576778"/>
                  </a:lnTo>
                  <a:lnTo>
                    <a:pt x="3231356" y="599413"/>
                  </a:lnTo>
                  <a:lnTo>
                    <a:pt x="3208710" y="614672"/>
                  </a:lnTo>
                  <a:lnTo>
                    <a:pt x="3180969" y="620268"/>
                  </a:lnTo>
                  <a:lnTo>
                    <a:pt x="71208" y="620268"/>
                  </a:lnTo>
                  <a:lnTo>
                    <a:pt x="43489" y="614672"/>
                  </a:lnTo>
                  <a:lnTo>
                    <a:pt x="20854" y="599413"/>
                  </a:lnTo>
                  <a:lnTo>
                    <a:pt x="5595" y="576778"/>
                  </a:lnTo>
                  <a:lnTo>
                    <a:pt x="0" y="549059"/>
                  </a:lnTo>
                  <a:lnTo>
                    <a:pt x="0" y="71208"/>
                  </a:lnTo>
                  <a:close/>
                </a:path>
              </a:pathLst>
            </a:custGeom>
            <a:ln w="19050">
              <a:solidFill>
                <a:srgbClr val="A0C1E7"/>
              </a:solidFill>
            </a:ln>
          </p:spPr>
          <p:txBody>
            <a:bodyPr wrap="square" lIns="0" tIns="0" rIns="0" bIns="0" rtlCol="0"/>
            <a:lstStyle/>
            <a:p>
              <a:endParaRPr/>
            </a:p>
          </p:txBody>
        </p:sp>
      </p:grpSp>
      <p:sp>
        <p:nvSpPr>
          <p:cNvPr id="33" name="object 33"/>
          <p:cNvSpPr txBox="1"/>
          <p:nvPr/>
        </p:nvSpPr>
        <p:spPr>
          <a:xfrm>
            <a:off x="1098600" y="6027826"/>
            <a:ext cx="2374265" cy="269240"/>
          </a:xfrm>
          <a:prstGeom prst="rect">
            <a:avLst/>
          </a:prstGeom>
        </p:spPr>
        <p:txBody>
          <a:bodyPr vert="horz" wrap="square" lIns="0" tIns="12065" rIns="0" bIns="0" rtlCol="0">
            <a:spAutoFit/>
          </a:bodyPr>
          <a:lstStyle/>
          <a:p>
            <a:pPr marL="12700">
              <a:lnSpc>
                <a:spcPct val="100000"/>
              </a:lnSpc>
              <a:spcBef>
                <a:spcPts val="95"/>
              </a:spcBef>
            </a:pPr>
            <a:r>
              <a:rPr sz="1600" b="1" spc="-15" dirty="0">
                <a:latin typeface="Arial"/>
                <a:cs typeface="Arial"/>
              </a:rPr>
              <a:t>Level</a:t>
            </a:r>
            <a:r>
              <a:rPr sz="1600" b="1" spc="30" dirty="0">
                <a:latin typeface="Arial"/>
                <a:cs typeface="Arial"/>
              </a:rPr>
              <a:t> </a:t>
            </a:r>
            <a:r>
              <a:rPr sz="1600" b="1" spc="-5" dirty="0">
                <a:latin typeface="Arial"/>
                <a:cs typeface="Arial"/>
              </a:rPr>
              <a:t>of</a:t>
            </a:r>
            <a:r>
              <a:rPr sz="1600" b="1" spc="5" dirty="0">
                <a:latin typeface="Arial"/>
                <a:cs typeface="Arial"/>
              </a:rPr>
              <a:t> </a:t>
            </a:r>
            <a:r>
              <a:rPr sz="1600" b="1" spc="-10" dirty="0">
                <a:latin typeface="Arial"/>
                <a:cs typeface="Arial"/>
              </a:rPr>
              <a:t>Evidence:</a:t>
            </a:r>
            <a:r>
              <a:rPr sz="1600" b="1" spc="35" dirty="0">
                <a:latin typeface="Arial"/>
                <a:cs typeface="Arial"/>
              </a:rPr>
              <a:t> </a:t>
            </a:r>
            <a:r>
              <a:rPr sz="1600" spc="-5" dirty="0">
                <a:latin typeface="Arial MT"/>
                <a:cs typeface="Arial MT"/>
              </a:rPr>
              <a:t>C-EO</a:t>
            </a:r>
            <a:endParaRPr sz="1600">
              <a:latin typeface="Arial MT"/>
              <a:cs typeface="Arial MT"/>
            </a:endParaRPr>
          </a:p>
        </p:txBody>
      </p:sp>
      <p:grpSp>
        <p:nvGrpSpPr>
          <p:cNvPr id="34" name="object 34"/>
          <p:cNvGrpSpPr/>
          <p:nvPr/>
        </p:nvGrpSpPr>
        <p:grpSpPr>
          <a:xfrm>
            <a:off x="358140" y="5797297"/>
            <a:ext cx="1004569" cy="962025"/>
            <a:chOff x="358140" y="5797297"/>
            <a:chExt cx="1004569" cy="962025"/>
          </a:xfrm>
        </p:grpSpPr>
        <p:pic>
          <p:nvPicPr>
            <p:cNvPr id="35" name="object 35"/>
            <p:cNvPicPr/>
            <p:nvPr/>
          </p:nvPicPr>
          <p:blipFill>
            <a:blip r:embed="rId12" cstate="print"/>
            <a:stretch>
              <a:fillRect/>
            </a:stretch>
          </p:blipFill>
          <p:spPr>
            <a:xfrm>
              <a:off x="358140" y="5797297"/>
              <a:ext cx="1004341" cy="961783"/>
            </a:xfrm>
            <a:prstGeom prst="rect">
              <a:avLst/>
            </a:prstGeom>
          </p:spPr>
        </p:pic>
        <p:pic>
          <p:nvPicPr>
            <p:cNvPr id="36" name="object 36"/>
            <p:cNvPicPr/>
            <p:nvPr/>
          </p:nvPicPr>
          <p:blipFill>
            <a:blip r:embed="rId13" cstate="print"/>
            <a:stretch>
              <a:fillRect/>
            </a:stretch>
          </p:blipFill>
          <p:spPr>
            <a:xfrm>
              <a:off x="553212" y="5992368"/>
              <a:ext cx="434340" cy="391667"/>
            </a:xfrm>
            <a:prstGeom prst="rect">
              <a:avLst/>
            </a:prstGeom>
          </p:spPr>
        </p:pic>
      </p:grpSp>
      <p:sp>
        <p:nvSpPr>
          <p:cNvPr id="37" name="object 37"/>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38" name="object 3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19</a:t>
            </a:fld>
            <a:endParaRPr spc="-5" dirty="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756F6F"/>
                </a:solidFill>
              </a:rPr>
              <a:t>Module</a:t>
            </a:r>
            <a:r>
              <a:rPr sz="2000" spc="-20" dirty="0">
                <a:solidFill>
                  <a:srgbClr val="756F6F"/>
                </a:solidFill>
              </a:rPr>
              <a:t> </a:t>
            </a:r>
            <a:r>
              <a:rPr sz="2000" dirty="0">
                <a:solidFill>
                  <a:srgbClr val="756F6F"/>
                </a:solidFill>
              </a:rPr>
              <a:t>8:</a:t>
            </a:r>
            <a:r>
              <a:rPr sz="2000" spc="-15" dirty="0">
                <a:solidFill>
                  <a:srgbClr val="756F6F"/>
                </a:solidFill>
              </a:rPr>
              <a:t> </a:t>
            </a:r>
            <a:r>
              <a:rPr sz="2000" dirty="0">
                <a:solidFill>
                  <a:srgbClr val="756F6F"/>
                </a:solidFill>
              </a:rPr>
              <a:t>Respiration</a:t>
            </a:r>
            <a:r>
              <a:rPr sz="2000" spc="-45" dirty="0">
                <a:solidFill>
                  <a:srgbClr val="756F6F"/>
                </a:solidFill>
              </a:rPr>
              <a:t> </a:t>
            </a:r>
            <a:r>
              <a:rPr sz="2000" dirty="0">
                <a:solidFill>
                  <a:srgbClr val="756F6F"/>
                </a:solidFill>
              </a:rPr>
              <a:t>Assessment</a:t>
            </a:r>
            <a:r>
              <a:rPr sz="2000" spc="-30" dirty="0">
                <a:solidFill>
                  <a:srgbClr val="756F6F"/>
                </a:solidFill>
              </a:rPr>
              <a:t> </a:t>
            </a:r>
            <a:r>
              <a:rPr sz="2000" dirty="0">
                <a:solidFill>
                  <a:srgbClr val="756F6F"/>
                </a:solidFill>
              </a:rPr>
              <a:t>&amp;</a:t>
            </a:r>
            <a:r>
              <a:rPr sz="2000" spc="-15" dirty="0">
                <a:solidFill>
                  <a:srgbClr val="756F6F"/>
                </a:solidFill>
              </a:rPr>
              <a:t> </a:t>
            </a:r>
            <a:r>
              <a:rPr sz="2000" dirty="0">
                <a:solidFill>
                  <a:srgbClr val="756F6F"/>
                </a:solidFill>
              </a:rPr>
              <a:t>Management</a:t>
            </a:r>
            <a:r>
              <a:rPr sz="2000" spc="-25" dirty="0">
                <a:solidFill>
                  <a:srgbClr val="756F6F"/>
                </a:solidFill>
              </a:rPr>
              <a:t> </a:t>
            </a:r>
            <a:r>
              <a:rPr sz="2000" dirty="0">
                <a:solidFill>
                  <a:srgbClr val="756F6F"/>
                </a:solidFill>
              </a:rPr>
              <a:t>in</a:t>
            </a:r>
            <a:r>
              <a:rPr sz="2000" spc="-10" dirty="0">
                <a:solidFill>
                  <a:srgbClr val="756F6F"/>
                </a:solidFill>
              </a:rPr>
              <a:t> </a:t>
            </a:r>
            <a:r>
              <a:rPr sz="2000" dirty="0">
                <a:solidFill>
                  <a:srgbClr val="756F6F"/>
                </a:solidFill>
              </a:rPr>
              <a:t>TFC</a:t>
            </a:r>
            <a:endParaRPr sz="2000"/>
          </a:p>
        </p:txBody>
      </p:sp>
      <p:sp>
        <p:nvSpPr>
          <p:cNvPr id="3" name="object 3"/>
          <p:cNvSpPr txBox="1"/>
          <p:nvPr/>
        </p:nvSpPr>
        <p:spPr>
          <a:xfrm>
            <a:off x="9408032" y="6558788"/>
            <a:ext cx="2020570" cy="186690"/>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CD9146"/>
                </a:solidFill>
                <a:latin typeface="Arial MT"/>
                <a:cs typeface="Arial MT"/>
              </a:rPr>
              <a:t>#TCCC-CPP-PPT-08</a:t>
            </a:r>
            <a:r>
              <a:rPr sz="1050" spc="220" dirty="0">
                <a:solidFill>
                  <a:srgbClr val="CD9146"/>
                </a:solidFill>
                <a:latin typeface="Arial MT"/>
                <a:cs typeface="Arial MT"/>
              </a:rPr>
              <a:t> </a:t>
            </a:r>
            <a:r>
              <a:rPr sz="1050" dirty="0">
                <a:solidFill>
                  <a:srgbClr val="CD9146"/>
                </a:solidFill>
                <a:latin typeface="Arial MT"/>
                <a:cs typeface="Arial MT"/>
              </a:rPr>
              <a:t>08</a:t>
            </a:r>
            <a:r>
              <a:rPr sz="1050" spc="-15" dirty="0">
                <a:solidFill>
                  <a:srgbClr val="CD9146"/>
                </a:solidFill>
                <a:latin typeface="Arial MT"/>
                <a:cs typeface="Arial MT"/>
              </a:rPr>
              <a:t> </a:t>
            </a:r>
            <a:r>
              <a:rPr sz="1050" dirty="0">
                <a:solidFill>
                  <a:srgbClr val="CD9146"/>
                </a:solidFill>
                <a:latin typeface="Arial MT"/>
                <a:cs typeface="Arial MT"/>
              </a:rPr>
              <a:t>AUG</a:t>
            </a:r>
            <a:r>
              <a:rPr sz="1050" spc="-50" dirty="0">
                <a:solidFill>
                  <a:srgbClr val="CD9146"/>
                </a:solidFill>
                <a:latin typeface="Arial MT"/>
                <a:cs typeface="Arial MT"/>
              </a:rPr>
              <a:t> </a:t>
            </a:r>
            <a:r>
              <a:rPr sz="1050"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4508"/>
            <a:ext cx="1171956" cy="656844"/>
          </a:xfrm>
          <a:prstGeom prst="rect">
            <a:avLst/>
          </a:prstGeom>
        </p:spPr>
      </p:pic>
      <p:sp>
        <p:nvSpPr>
          <p:cNvPr id="5" name="object 5"/>
          <p:cNvSpPr txBox="1"/>
          <p:nvPr/>
        </p:nvSpPr>
        <p:spPr>
          <a:xfrm>
            <a:off x="11725147" y="6549949"/>
            <a:ext cx="110489"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2</a:t>
            </a:r>
            <a:endParaRPr sz="1200">
              <a:latin typeface="Arial MT"/>
              <a:cs typeface="Arial MT"/>
            </a:endParaRPr>
          </a:p>
        </p:txBody>
      </p:sp>
      <p:grpSp>
        <p:nvGrpSpPr>
          <p:cNvPr id="6" name="object 6"/>
          <p:cNvGrpSpPr/>
          <p:nvPr/>
        </p:nvGrpSpPr>
        <p:grpSpPr>
          <a:xfrm>
            <a:off x="964691" y="1333500"/>
            <a:ext cx="10349865" cy="4470400"/>
            <a:chOff x="964691" y="1333500"/>
            <a:chExt cx="10349865" cy="4470400"/>
          </a:xfrm>
        </p:grpSpPr>
        <p:sp>
          <p:nvSpPr>
            <p:cNvPr id="7" name="object 7"/>
            <p:cNvSpPr/>
            <p:nvPr/>
          </p:nvSpPr>
          <p:spPr>
            <a:xfrm>
              <a:off x="983741" y="1546097"/>
              <a:ext cx="10311765" cy="4238625"/>
            </a:xfrm>
            <a:custGeom>
              <a:avLst/>
              <a:gdLst/>
              <a:ahLst/>
              <a:cxnLst/>
              <a:rect l="l" t="t" r="r" b="b"/>
              <a:pathLst>
                <a:path w="10311765" h="4238625">
                  <a:moveTo>
                    <a:pt x="390652" y="0"/>
                  </a:moveTo>
                  <a:lnTo>
                    <a:pt x="390652" y="0"/>
                  </a:lnTo>
                  <a:lnTo>
                    <a:pt x="8959088" y="0"/>
                  </a:lnTo>
                  <a:lnTo>
                    <a:pt x="9013836" y="2133"/>
                  </a:lnTo>
                  <a:lnTo>
                    <a:pt x="9066857" y="8385"/>
                  </a:lnTo>
                  <a:lnTo>
                    <a:pt x="9117838" y="18530"/>
                  </a:lnTo>
                  <a:lnTo>
                    <a:pt x="9166467" y="32346"/>
                  </a:lnTo>
                  <a:lnTo>
                    <a:pt x="9212431" y="49607"/>
                  </a:lnTo>
                  <a:lnTo>
                    <a:pt x="9255418" y="70090"/>
                  </a:lnTo>
                  <a:lnTo>
                    <a:pt x="9295117" y="93571"/>
                  </a:lnTo>
                  <a:lnTo>
                    <a:pt x="9331215" y="119826"/>
                  </a:lnTo>
                  <a:lnTo>
                    <a:pt x="9363400" y="148630"/>
                  </a:lnTo>
                  <a:lnTo>
                    <a:pt x="9391360" y="179759"/>
                  </a:lnTo>
                  <a:lnTo>
                    <a:pt x="9414783" y="212990"/>
                  </a:lnTo>
                  <a:lnTo>
                    <a:pt x="9433356" y="248099"/>
                  </a:lnTo>
                  <a:lnTo>
                    <a:pt x="9446767" y="284861"/>
                  </a:lnTo>
                  <a:lnTo>
                    <a:pt x="10311384" y="2079497"/>
                  </a:lnTo>
                  <a:lnTo>
                    <a:pt x="9446767" y="3953382"/>
                  </a:lnTo>
                  <a:lnTo>
                    <a:pt x="9433356" y="3990147"/>
                  </a:lnTo>
                  <a:lnTo>
                    <a:pt x="9414783" y="4025257"/>
                  </a:lnTo>
                  <a:lnTo>
                    <a:pt x="9391360" y="4058489"/>
                  </a:lnTo>
                  <a:lnTo>
                    <a:pt x="9363400" y="4089619"/>
                  </a:lnTo>
                  <a:lnTo>
                    <a:pt x="9331215" y="4118423"/>
                  </a:lnTo>
                  <a:lnTo>
                    <a:pt x="9295117" y="4144677"/>
                  </a:lnTo>
                  <a:lnTo>
                    <a:pt x="9255418" y="4168157"/>
                  </a:lnTo>
                  <a:lnTo>
                    <a:pt x="9212431" y="4188639"/>
                  </a:lnTo>
                  <a:lnTo>
                    <a:pt x="9166467" y="4205900"/>
                  </a:lnTo>
                  <a:lnTo>
                    <a:pt x="9117838" y="4219714"/>
                  </a:lnTo>
                  <a:lnTo>
                    <a:pt x="9066857" y="4229859"/>
                  </a:lnTo>
                  <a:lnTo>
                    <a:pt x="9013836" y="4236110"/>
                  </a:lnTo>
                  <a:lnTo>
                    <a:pt x="8959088" y="4238244"/>
                  </a:lnTo>
                  <a:lnTo>
                    <a:pt x="458851" y="4238244"/>
                  </a:lnTo>
                  <a:lnTo>
                    <a:pt x="401364" y="4235843"/>
                  </a:lnTo>
                  <a:lnTo>
                    <a:pt x="346866" y="4228822"/>
                  </a:lnTo>
                  <a:lnTo>
                    <a:pt x="295561" y="4217446"/>
                  </a:lnTo>
                  <a:lnTo>
                    <a:pt x="247651" y="4201984"/>
                  </a:lnTo>
                  <a:lnTo>
                    <a:pt x="203340" y="4182704"/>
                  </a:lnTo>
                  <a:lnTo>
                    <a:pt x="162831" y="4159872"/>
                  </a:lnTo>
                  <a:lnTo>
                    <a:pt x="126326" y="4133757"/>
                  </a:lnTo>
                  <a:lnTo>
                    <a:pt x="94030" y="4104627"/>
                  </a:lnTo>
                  <a:lnTo>
                    <a:pt x="66145" y="4072748"/>
                  </a:lnTo>
                  <a:lnTo>
                    <a:pt x="42874" y="4038389"/>
                  </a:lnTo>
                  <a:lnTo>
                    <a:pt x="24421" y="4001817"/>
                  </a:lnTo>
                  <a:lnTo>
                    <a:pt x="10989" y="3963300"/>
                  </a:lnTo>
                  <a:lnTo>
                    <a:pt x="2781" y="3923105"/>
                  </a:lnTo>
                  <a:lnTo>
                    <a:pt x="0" y="3881501"/>
                  </a:lnTo>
                  <a:lnTo>
                    <a:pt x="0" y="338200"/>
                  </a:lnTo>
                  <a:lnTo>
                    <a:pt x="2075" y="293773"/>
                  </a:lnTo>
                  <a:lnTo>
                    <a:pt x="8382" y="251558"/>
                  </a:lnTo>
                  <a:lnTo>
                    <a:pt x="19036" y="211789"/>
                  </a:lnTo>
                  <a:lnTo>
                    <a:pt x="34157" y="174701"/>
                  </a:lnTo>
                  <a:lnTo>
                    <a:pt x="53861" y="140525"/>
                  </a:lnTo>
                  <a:lnTo>
                    <a:pt x="78267" y="109495"/>
                  </a:lnTo>
                  <a:lnTo>
                    <a:pt x="107492" y="81846"/>
                  </a:lnTo>
                  <a:lnTo>
                    <a:pt x="141655" y="57810"/>
                  </a:lnTo>
                  <a:lnTo>
                    <a:pt x="180873" y="37621"/>
                  </a:lnTo>
                  <a:lnTo>
                    <a:pt x="225264" y="21512"/>
                  </a:lnTo>
                  <a:lnTo>
                    <a:pt x="274945" y="9716"/>
                  </a:lnTo>
                  <a:lnTo>
                    <a:pt x="330035" y="2468"/>
                  </a:lnTo>
                  <a:lnTo>
                    <a:pt x="390652" y="0"/>
                  </a:lnTo>
                  <a:close/>
                </a:path>
              </a:pathLst>
            </a:custGeom>
            <a:ln w="38100">
              <a:solidFill>
                <a:srgbClr val="2D3334"/>
              </a:solidFill>
            </a:ln>
          </p:spPr>
          <p:txBody>
            <a:bodyPr wrap="square" lIns="0" tIns="0" rIns="0" bIns="0" rtlCol="0"/>
            <a:lstStyle/>
            <a:p>
              <a:endParaRPr/>
            </a:p>
          </p:txBody>
        </p:sp>
        <p:sp>
          <p:nvSpPr>
            <p:cNvPr id="8" name="object 8"/>
            <p:cNvSpPr/>
            <p:nvPr/>
          </p:nvSpPr>
          <p:spPr>
            <a:xfrm>
              <a:off x="4448556" y="1333500"/>
              <a:ext cx="2580640" cy="424180"/>
            </a:xfrm>
            <a:custGeom>
              <a:avLst/>
              <a:gdLst/>
              <a:ahLst/>
              <a:cxnLst/>
              <a:rect l="l" t="t" r="r" b="b"/>
              <a:pathLst>
                <a:path w="2580640" h="424180">
                  <a:moveTo>
                    <a:pt x="2580131" y="0"/>
                  </a:moveTo>
                  <a:lnTo>
                    <a:pt x="0" y="0"/>
                  </a:lnTo>
                  <a:lnTo>
                    <a:pt x="0" y="423672"/>
                  </a:lnTo>
                  <a:lnTo>
                    <a:pt x="2580131" y="423672"/>
                  </a:lnTo>
                  <a:lnTo>
                    <a:pt x="2580131" y="0"/>
                  </a:lnTo>
                  <a:close/>
                </a:path>
              </a:pathLst>
            </a:custGeom>
            <a:solidFill>
              <a:srgbClr val="FFFFFF"/>
            </a:solidFill>
          </p:spPr>
          <p:txBody>
            <a:bodyPr wrap="square" lIns="0" tIns="0" rIns="0" bIns="0" rtlCol="0"/>
            <a:lstStyle/>
            <a:p>
              <a:endParaRPr/>
            </a:p>
          </p:txBody>
        </p:sp>
      </p:grpSp>
      <p:grpSp>
        <p:nvGrpSpPr>
          <p:cNvPr id="9" name="object 9"/>
          <p:cNvGrpSpPr/>
          <p:nvPr/>
        </p:nvGrpSpPr>
        <p:grpSpPr>
          <a:xfrm>
            <a:off x="941705" y="5858128"/>
            <a:ext cx="10106025" cy="454659"/>
            <a:chOff x="941705" y="5858128"/>
            <a:chExt cx="10106025" cy="454659"/>
          </a:xfrm>
        </p:grpSpPr>
        <p:sp>
          <p:nvSpPr>
            <p:cNvPr id="10" name="object 10"/>
            <p:cNvSpPr/>
            <p:nvPr/>
          </p:nvSpPr>
          <p:spPr>
            <a:xfrm>
              <a:off x="982980" y="5899403"/>
              <a:ext cx="10023475" cy="372110"/>
            </a:xfrm>
            <a:custGeom>
              <a:avLst/>
              <a:gdLst/>
              <a:ahLst/>
              <a:cxnLst/>
              <a:rect l="l" t="t" r="r" b="b"/>
              <a:pathLst>
                <a:path w="10023475" h="372110">
                  <a:moveTo>
                    <a:pt x="9815830" y="0"/>
                  </a:moveTo>
                  <a:lnTo>
                    <a:pt x="0" y="0"/>
                  </a:lnTo>
                  <a:lnTo>
                    <a:pt x="0" y="371856"/>
                  </a:lnTo>
                  <a:lnTo>
                    <a:pt x="9815830" y="371856"/>
                  </a:lnTo>
                  <a:lnTo>
                    <a:pt x="10023348" y="185928"/>
                  </a:lnTo>
                  <a:lnTo>
                    <a:pt x="9815830" y="0"/>
                  </a:lnTo>
                  <a:close/>
                </a:path>
              </a:pathLst>
            </a:custGeom>
            <a:solidFill>
              <a:srgbClr val="D7D7D7"/>
            </a:solidFill>
          </p:spPr>
          <p:txBody>
            <a:bodyPr wrap="square" lIns="0" tIns="0" rIns="0" bIns="0" rtlCol="0"/>
            <a:lstStyle/>
            <a:p>
              <a:endParaRPr/>
            </a:p>
          </p:txBody>
        </p:sp>
        <p:sp>
          <p:nvSpPr>
            <p:cNvPr id="11" name="object 11"/>
            <p:cNvSpPr/>
            <p:nvPr/>
          </p:nvSpPr>
          <p:spPr>
            <a:xfrm>
              <a:off x="982980" y="5899403"/>
              <a:ext cx="10023475" cy="372110"/>
            </a:xfrm>
            <a:custGeom>
              <a:avLst/>
              <a:gdLst/>
              <a:ahLst/>
              <a:cxnLst/>
              <a:rect l="l" t="t" r="r" b="b"/>
              <a:pathLst>
                <a:path w="10023475" h="372110">
                  <a:moveTo>
                    <a:pt x="0" y="0"/>
                  </a:moveTo>
                  <a:lnTo>
                    <a:pt x="9815830" y="0"/>
                  </a:lnTo>
                  <a:lnTo>
                    <a:pt x="10023348" y="185928"/>
                  </a:lnTo>
                  <a:lnTo>
                    <a:pt x="9815830"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2" name="object 12"/>
          <p:cNvSpPr txBox="1"/>
          <p:nvPr/>
        </p:nvSpPr>
        <p:spPr>
          <a:xfrm>
            <a:off x="1499361" y="963104"/>
            <a:ext cx="9194800" cy="750570"/>
          </a:xfrm>
          <a:prstGeom prst="rect">
            <a:avLst/>
          </a:prstGeom>
        </p:spPr>
        <p:txBody>
          <a:bodyPr vert="horz" wrap="square" lIns="0" tIns="48895" rIns="0" bIns="0" rtlCol="0">
            <a:spAutoFit/>
          </a:bodyPr>
          <a:lstStyle/>
          <a:p>
            <a:pPr marL="12700">
              <a:lnSpc>
                <a:spcPct val="100000"/>
              </a:lnSpc>
              <a:spcBef>
                <a:spcPts val="385"/>
              </a:spcBef>
            </a:pPr>
            <a:r>
              <a:rPr sz="1800" b="1" spc="-10" dirty="0">
                <a:solidFill>
                  <a:srgbClr val="BB8542"/>
                </a:solidFill>
                <a:latin typeface="Arial"/>
                <a:cs typeface="Arial"/>
              </a:rPr>
              <a:t>TACTICAL</a:t>
            </a:r>
            <a:r>
              <a:rPr sz="1800" b="1" spc="65" dirty="0">
                <a:solidFill>
                  <a:srgbClr val="BB8542"/>
                </a:solidFill>
                <a:latin typeface="Arial"/>
                <a:cs typeface="Arial"/>
              </a:rPr>
              <a:t> </a:t>
            </a:r>
            <a:r>
              <a:rPr sz="1800" b="1" spc="-10" dirty="0">
                <a:solidFill>
                  <a:srgbClr val="BB8542"/>
                </a:solidFill>
                <a:latin typeface="Arial"/>
                <a:cs typeface="Arial"/>
              </a:rPr>
              <a:t>COMBAT</a:t>
            </a:r>
            <a:r>
              <a:rPr sz="1800" b="1" spc="55" dirty="0">
                <a:solidFill>
                  <a:srgbClr val="BB8542"/>
                </a:solidFill>
                <a:latin typeface="Arial"/>
                <a:cs typeface="Arial"/>
              </a:rPr>
              <a:t> </a:t>
            </a:r>
            <a:r>
              <a:rPr sz="1800" b="1" spc="-10" dirty="0">
                <a:solidFill>
                  <a:srgbClr val="BB8542"/>
                </a:solidFill>
                <a:latin typeface="Arial"/>
                <a:cs typeface="Arial"/>
              </a:rPr>
              <a:t>CASUALTY</a:t>
            </a:r>
            <a:r>
              <a:rPr sz="1800" b="1" spc="50" dirty="0">
                <a:solidFill>
                  <a:srgbClr val="BB8542"/>
                </a:solidFill>
                <a:latin typeface="Arial"/>
                <a:cs typeface="Arial"/>
              </a:rPr>
              <a:t> </a:t>
            </a:r>
            <a:r>
              <a:rPr sz="1800" b="1" spc="-20" dirty="0">
                <a:solidFill>
                  <a:srgbClr val="BB8542"/>
                </a:solidFill>
                <a:latin typeface="Arial"/>
                <a:cs typeface="Arial"/>
              </a:rPr>
              <a:t>CARE</a:t>
            </a:r>
            <a:r>
              <a:rPr sz="1800" b="1" spc="55" dirty="0">
                <a:solidFill>
                  <a:srgbClr val="BB8542"/>
                </a:solidFill>
                <a:latin typeface="Arial"/>
                <a:cs typeface="Arial"/>
              </a:rPr>
              <a:t> </a:t>
            </a:r>
            <a:r>
              <a:rPr sz="1800" b="1" spc="-5" dirty="0">
                <a:solidFill>
                  <a:srgbClr val="BB8542"/>
                </a:solidFill>
                <a:latin typeface="Arial"/>
                <a:cs typeface="Arial"/>
              </a:rPr>
              <a:t>(TCCC)</a:t>
            </a:r>
            <a:r>
              <a:rPr sz="1800" b="1" spc="5" dirty="0">
                <a:solidFill>
                  <a:srgbClr val="BB8542"/>
                </a:solidFill>
                <a:latin typeface="Arial"/>
                <a:cs typeface="Arial"/>
              </a:rPr>
              <a:t> </a:t>
            </a:r>
            <a:r>
              <a:rPr sz="1800" b="1" spc="-5" dirty="0">
                <a:solidFill>
                  <a:srgbClr val="BB8542"/>
                </a:solidFill>
                <a:latin typeface="Arial"/>
                <a:cs typeface="Arial"/>
              </a:rPr>
              <a:t>ROLE-BASED</a:t>
            </a:r>
            <a:r>
              <a:rPr sz="1800" b="1" spc="50" dirty="0">
                <a:solidFill>
                  <a:srgbClr val="BB8542"/>
                </a:solidFill>
                <a:latin typeface="Arial"/>
                <a:cs typeface="Arial"/>
              </a:rPr>
              <a:t> </a:t>
            </a:r>
            <a:r>
              <a:rPr sz="1800" b="1" spc="-10" dirty="0">
                <a:solidFill>
                  <a:srgbClr val="BB8542"/>
                </a:solidFill>
                <a:latin typeface="Arial"/>
                <a:cs typeface="Arial"/>
              </a:rPr>
              <a:t>TRAINING</a:t>
            </a:r>
            <a:r>
              <a:rPr sz="1800" b="1" spc="55" dirty="0">
                <a:solidFill>
                  <a:srgbClr val="BB8542"/>
                </a:solidFill>
                <a:latin typeface="Arial"/>
                <a:cs typeface="Arial"/>
              </a:rPr>
              <a:t> </a:t>
            </a:r>
            <a:r>
              <a:rPr sz="1800" b="1" spc="-5" dirty="0">
                <a:solidFill>
                  <a:srgbClr val="BB8542"/>
                </a:solidFill>
                <a:latin typeface="Arial"/>
                <a:cs typeface="Arial"/>
              </a:rPr>
              <a:t>SPECTRUM</a:t>
            </a:r>
            <a:endParaRPr sz="1800">
              <a:latin typeface="Arial"/>
              <a:cs typeface="Arial"/>
            </a:endParaRPr>
          </a:p>
          <a:p>
            <a:pPr marR="706120" algn="ctr">
              <a:lnSpc>
                <a:spcPct val="100000"/>
              </a:lnSpc>
              <a:spcBef>
                <a:spcPts val="380"/>
              </a:spcBef>
            </a:pPr>
            <a:r>
              <a:rPr sz="2400" b="1" dirty="0">
                <a:latin typeface="Arial"/>
                <a:cs typeface="Arial"/>
              </a:rPr>
              <a:t>ROLE</a:t>
            </a:r>
            <a:r>
              <a:rPr sz="2400" b="1" spc="-40" dirty="0">
                <a:latin typeface="Arial"/>
                <a:cs typeface="Arial"/>
              </a:rPr>
              <a:t> </a:t>
            </a:r>
            <a:r>
              <a:rPr sz="2400" b="1" spc="-5" dirty="0">
                <a:latin typeface="Arial"/>
                <a:cs typeface="Arial"/>
              </a:rPr>
              <a:t>1</a:t>
            </a:r>
            <a:r>
              <a:rPr sz="2400" b="1" spc="-35" dirty="0">
                <a:latin typeface="Arial"/>
                <a:cs typeface="Arial"/>
              </a:rPr>
              <a:t> </a:t>
            </a:r>
            <a:r>
              <a:rPr sz="2400" b="1" spc="-5" dirty="0">
                <a:latin typeface="Arial"/>
                <a:cs typeface="Arial"/>
              </a:rPr>
              <a:t>CARE</a:t>
            </a:r>
            <a:endParaRPr sz="2400">
              <a:latin typeface="Arial"/>
              <a:cs typeface="Arial"/>
            </a:endParaRPr>
          </a:p>
        </p:txBody>
      </p:sp>
      <p:grpSp>
        <p:nvGrpSpPr>
          <p:cNvPr id="13" name="object 13"/>
          <p:cNvGrpSpPr/>
          <p:nvPr/>
        </p:nvGrpSpPr>
        <p:grpSpPr>
          <a:xfrm>
            <a:off x="2510282" y="1761744"/>
            <a:ext cx="2519045" cy="646430"/>
            <a:chOff x="2510282" y="1761744"/>
            <a:chExt cx="2519045" cy="646430"/>
          </a:xfrm>
        </p:grpSpPr>
        <p:sp>
          <p:nvSpPr>
            <p:cNvPr id="14" name="object 14"/>
            <p:cNvSpPr/>
            <p:nvPr/>
          </p:nvSpPr>
          <p:spPr>
            <a:xfrm>
              <a:off x="2522982" y="2039874"/>
              <a:ext cx="2493645" cy="315595"/>
            </a:xfrm>
            <a:custGeom>
              <a:avLst/>
              <a:gdLst/>
              <a:ahLst/>
              <a:cxnLst/>
              <a:rect l="l" t="t" r="r" b="b"/>
              <a:pathLst>
                <a:path w="2493645" h="315594">
                  <a:moveTo>
                    <a:pt x="0" y="315467"/>
                  </a:moveTo>
                  <a:lnTo>
                    <a:pt x="3481" y="268846"/>
                  </a:lnTo>
                  <a:lnTo>
                    <a:pt x="13595" y="224350"/>
                  </a:lnTo>
                  <a:lnTo>
                    <a:pt x="29845" y="182467"/>
                  </a:lnTo>
                  <a:lnTo>
                    <a:pt x="51735" y="143685"/>
                  </a:lnTo>
                  <a:lnTo>
                    <a:pt x="78769" y="108491"/>
                  </a:lnTo>
                  <a:lnTo>
                    <a:pt x="110449" y="77373"/>
                  </a:lnTo>
                  <a:lnTo>
                    <a:pt x="146280" y="50819"/>
                  </a:lnTo>
                  <a:lnTo>
                    <a:pt x="185765" y="29317"/>
                  </a:lnTo>
                  <a:lnTo>
                    <a:pt x="228408" y="13355"/>
                  </a:lnTo>
                  <a:lnTo>
                    <a:pt x="273713" y="3420"/>
                  </a:lnTo>
                  <a:lnTo>
                    <a:pt x="321182" y="0"/>
                  </a:lnTo>
                  <a:lnTo>
                    <a:pt x="2172081" y="0"/>
                  </a:lnTo>
                  <a:lnTo>
                    <a:pt x="2219550" y="3420"/>
                  </a:lnTo>
                  <a:lnTo>
                    <a:pt x="2264855" y="13355"/>
                  </a:lnTo>
                  <a:lnTo>
                    <a:pt x="2307498" y="29317"/>
                  </a:lnTo>
                  <a:lnTo>
                    <a:pt x="2346983" y="50819"/>
                  </a:lnTo>
                  <a:lnTo>
                    <a:pt x="2382814" y="77373"/>
                  </a:lnTo>
                  <a:lnTo>
                    <a:pt x="2414494" y="108491"/>
                  </a:lnTo>
                  <a:lnTo>
                    <a:pt x="2441528" y="143685"/>
                  </a:lnTo>
                  <a:lnTo>
                    <a:pt x="2463418" y="182467"/>
                  </a:lnTo>
                  <a:lnTo>
                    <a:pt x="2479668" y="224350"/>
                  </a:lnTo>
                  <a:lnTo>
                    <a:pt x="2489782" y="268846"/>
                  </a:lnTo>
                  <a:lnTo>
                    <a:pt x="2493264" y="315467"/>
                  </a:lnTo>
                </a:path>
              </a:pathLst>
            </a:custGeom>
            <a:ln w="25400">
              <a:solidFill>
                <a:srgbClr val="BEBEBE"/>
              </a:solidFill>
            </a:ln>
          </p:spPr>
          <p:txBody>
            <a:bodyPr wrap="square" lIns="0" tIns="0" rIns="0" bIns="0" rtlCol="0"/>
            <a:lstStyle/>
            <a:p>
              <a:endParaRPr/>
            </a:p>
          </p:txBody>
        </p:sp>
        <p:sp>
          <p:nvSpPr>
            <p:cNvPr id="15" name="object 15"/>
            <p:cNvSpPr/>
            <p:nvPr/>
          </p:nvSpPr>
          <p:spPr>
            <a:xfrm>
              <a:off x="2883408" y="1761744"/>
              <a:ext cx="1771014" cy="646430"/>
            </a:xfrm>
            <a:custGeom>
              <a:avLst/>
              <a:gdLst/>
              <a:ahLst/>
              <a:cxnLst/>
              <a:rect l="l" t="t" r="r" b="b"/>
              <a:pathLst>
                <a:path w="1771014" h="646430">
                  <a:moveTo>
                    <a:pt x="1770888" y="0"/>
                  </a:moveTo>
                  <a:lnTo>
                    <a:pt x="0" y="0"/>
                  </a:lnTo>
                  <a:lnTo>
                    <a:pt x="0" y="646176"/>
                  </a:lnTo>
                  <a:lnTo>
                    <a:pt x="1770888" y="646176"/>
                  </a:lnTo>
                  <a:lnTo>
                    <a:pt x="1770888"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2985261" y="1788921"/>
            <a:ext cx="1567180" cy="574675"/>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2D3334"/>
                </a:solidFill>
                <a:latin typeface="Arial"/>
                <a:cs typeface="Arial"/>
              </a:rPr>
              <a:t>NONMEDICAL</a:t>
            </a:r>
            <a:endParaRPr sz="1800">
              <a:latin typeface="Arial"/>
              <a:cs typeface="Arial"/>
            </a:endParaRPr>
          </a:p>
          <a:p>
            <a:pPr marL="71755">
              <a:lnSpc>
                <a:spcPct val="100000"/>
              </a:lnSpc>
            </a:pPr>
            <a:r>
              <a:rPr sz="1800" b="1" spc="-5" dirty="0">
                <a:solidFill>
                  <a:srgbClr val="2D3334"/>
                </a:solidFill>
                <a:latin typeface="Arial"/>
                <a:cs typeface="Arial"/>
              </a:rPr>
              <a:t>PERSONNEL</a:t>
            </a:r>
            <a:endParaRPr sz="1800">
              <a:latin typeface="Arial"/>
              <a:cs typeface="Arial"/>
            </a:endParaRPr>
          </a:p>
        </p:txBody>
      </p:sp>
      <p:grpSp>
        <p:nvGrpSpPr>
          <p:cNvPr id="17" name="object 17"/>
          <p:cNvGrpSpPr/>
          <p:nvPr/>
        </p:nvGrpSpPr>
        <p:grpSpPr>
          <a:xfrm>
            <a:off x="2109216" y="1748027"/>
            <a:ext cx="7008495" cy="3439160"/>
            <a:chOff x="2109216" y="1748027"/>
            <a:chExt cx="7008495" cy="3439160"/>
          </a:xfrm>
        </p:grpSpPr>
        <p:pic>
          <p:nvPicPr>
            <p:cNvPr id="18" name="object 18"/>
            <p:cNvPicPr/>
            <p:nvPr/>
          </p:nvPicPr>
          <p:blipFill>
            <a:blip r:embed="rId4" cstate="print"/>
            <a:stretch>
              <a:fillRect/>
            </a:stretch>
          </p:blipFill>
          <p:spPr>
            <a:xfrm>
              <a:off x="7326351" y="2446548"/>
              <a:ext cx="1791177" cy="2740165"/>
            </a:xfrm>
            <a:prstGeom prst="rect">
              <a:avLst/>
            </a:prstGeom>
          </p:spPr>
        </p:pic>
        <p:pic>
          <p:nvPicPr>
            <p:cNvPr id="19" name="object 19"/>
            <p:cNvPicPr/>
            <p:nvPr/>
          </p:nvPicPr>
          <p:blipFill>
            <a:blip r:embed="rId5" cstate="print"/>
            <a:stretch>
              <a:fillRect/>
            </a:stretch>
          </p:blipFill>
          <p:spPr>
            <a:xfrm>
              <a:off x="2109216" y="2403347"/>
              <a:ext cx="1546859" cy="2366772"/>
            </a:xfrm>
            <a:prstGeom prst="rect">
              <a:avLst/>
            </a:prstGeom>
          </p:spPr>
        </p:pic>
        <p:sp>
          <p:nvSpPr>
            <p:cNvPr id="20" name="object 20"/>
            <p:cNvSpPr/>
            <p:nvPr/>
          </p:nvSpPr>
          <p:spPr>
            <a:xfrm>
              <a:off x="6224777" y="2023109"/>
              <a:ext cx="2494915" cy="315595"/>
            </a:xfrm>
            <a:custGeom>
              <a:avLst/>
              <a:gdLst/>
              <a:ahLst/>
              <a:cxnLst/>
              <a:rect l="l" t="t" r="r" b="b"/>
              <a:pathLst>
                <a:path w="2494915" h="315594">
                  <a:moveTo>
                    <a:pt x="0" y="315467"/>
                  </a:moveTo>
                  <a:lnTo>
                    <a:pt x="3481" y="268846"/>
                  </a:lnTo>
                  <a:lnTo>
                    <a:pt x="13595" y="224350"/>
                  </a:lnTo>
                  <a:lnTo>
                    <a:pt x="29845" y="182467"/>
                  </a:lnTo>
                  <a:lnTo>
                    <a:pt x="51735" y="143685"/>
                  </a:lnTo>
                  <a:lnTo>
                    <a:pt x="78769" y="108491"/>
                  </a:lnTo>
                  <a:lnTo>
                    <a:pt x="110449" y="77373"/>
                  </a:lnTo>
                  <a:lnTo>
                    <a:pt x="146280" y="50819"/>
                  </a:lnTo>
                  <a:lnTo>
                    <a:pt x="185765" y="29317"/>
                  </a:lnTo>
                  <a:lnTo>
                    <a:pt x="228408" y="13355"/>
                  </a:lnTo>
                  <a:lnTo>
                    <a:pt x="273713" y="3420"/>
                  </a:lnTo>
                  <a:lnTo>
                    <a:pt x="321182" y="0"/>
                  </a:lnTo>
                  <a:lnTo>
                    <a:pt x="2173604" y="0"/>
                  </a:lnTo>
                  <a:lnTo>
                    <a:pt x="2221074" y="3420"/>
                  </a:lnTo>
                  <a:lnTo>
                    <a:pt x="2266379" y="13355"/>
                  </a:lnTo>
                  <a:lnTo>
                    <a:pt x="2309022" y="29317"/>
                  </a:lnTo>
                  <a:lnTo>
                    <a:pt x="2348507" y="50819"/>
                  </a:lnTo>
                  <a:lnTo>
                    <a:pt x="2384338" y="77373"/>
                  </a:lnTo>
                  <a:lnTo>
                    <a:pt x="2416018" y="108491"/>
                  </a:lnTo>
                  <a:lnTo>
                    <a:pt x="2443052" y="143685"/>
                  </a:lnTo>
                  <a:lnTo>
                    <a:pt x="2464942" y="182467"/>
                  </a:lnTo>
                  <a:lnTo>
                    <a:pt x="2481192" y="224350"/>
                  </a:lnTo>
                  <a:lnTo>
                    <a:pt x="2491306" y="268846"/>
                  </a:lnTo>
                  <a:lnTo>
                    <a:pt x="2494788" y="315467"/>
                  </a:lnTo>
                </a:path>
              </a:pathLst>
            </a:custGeom>
            <a:ln w="25399">
              <a:solidFill>
                <a:srgbClr val="BEBEBE"/>
              </a:solidFill>
            </a:ln>
          </p:spPr>
          <p:txBody>
            <a:bodyPr wrap="square" lIns="0" tIns="0" rIns="0" bIns="0" rtlCol="0"/>
            <a:lstStyle/>
            <a:p>
              <a:endParaRPr/>
            </a:p>
          </p:txBody>
        </p:sp>
        <p:sp>
          <p:nvSpPr>
            <p:cNvPr id="21" name="object 21"/>
            <p:cNvSpPr/>
            <p:nvPr/>
          </p:nvSpPr>
          <p:spPr>
            <a:xfrm>
              <a:off x="6685787" y="1748027"/>
              <a:ext cx="1635760" cy="589915"/>
            </a:xfrm>
            <a:custGeom>
              <a:avLst/>
              <a:gdLst/>
              <a:ahLst/>
              <a:cxnLst/>
              <a:rect l="l" t="t" r="r" b="b"/>
              <a:pathLst>
                <a:path w="1635759" h="589914">
                  <a:moveTo>
                    <a:pt x="1635252" y="0"/>
                  </a:moveTo>
                  <a:lnTo>
                    <a:pt x="0" y="0"/>
                  </a:lnTo>
                  <a:lnTo>
                    <a:pt x="0" y="589788"/>
                  </a:lnTo>
                  <a:lnTo>
                    <a:pt x="1635252" y="589788"/>
                  </a:lnTo>
                  <a:lnTo>
                    <a:pt x="1635252" y="0"/>
                  </a:lnTo>
                  <a:close/>
                </a:path>
              </a:pathLst>
            </a:custGeom>
            <a:solidFill>
              <a:srgbClr val="FFFFFF"/>
            </a:solidFill>
          </p:spPr>
          <p:txBody>
            <a:bodyPr wrap="square" lIns="0" tIns="0" rIns="0" bIns="0" rtlCol="0"/>
            <a:lstStyle/>
            <a:p>
              <a:endParaRPr/>
            </a:p>
          </p:txBody>
        </p:sp>
      </p:grpSp>
      <p:sp>
        <p:nvSpPr>
          <p:cNvPr id="22" name="object 22"/>
          <p:cNvSpPr txBox="1"/>
          <p:nvPr/>
        </p:nvSpPr>
        <p:spPr>
          <a:xfrm>
            <a:off x="6779514" y="1747265"/>
            <a:ext cx="1447800" cy="546735"/>
          </a:xfrm>
          <a:prstGeom prst="rect">
            <a:avLst/>
          </a:prstGeom>
        </p:spPr>
        <p:txBody>
          <a:bodyPr vert="horz" wrap="square" lIns="0" tIns="43815" rIns="0" bIns="0" rtlCol="0">
            <a:spAutoFit/>
          </a:bodyPr>
          <a:lstStyle/>
          <a:p>
            <a:pPr marL="12700" marR="5080" indent="193040">
              <a:lnSpc>
                <a:spcPts val="1939"/>
              </a:lnSpc>
              <a:spcBef>
                <a:spcPts val="345"/>
              </a:spcBef>
            </a:pPr>
            <a:r>
              <a:rPr sz="1800" b="1" spc="-10" dirty="0">
                <a:solidFill>
                  <a:srgbClr val="2D3334"/>
                </a:solidFill>
                <a:latin typeface="Arial"/>
                <a:cs typeface="Arial"/>
              </a:rPr>
              <a:t>MEDICAL </a:t>
            </a:r>
            <a:r>
              <a:rPr sz="1800" b="1" spc="-5" dirty="0">
                <a:solidFill>
                  <a:srgbClr val="2D3334"/>
                </a:solidFill>
                <a:latin typeface="Arial"/>
                <a:cs typeface="Arial"/>
              </a:rPr>
              <a:t> PER</a:t>
            </a:r>
            <a:r>
              <a:rPr sz="1800" b="1" spc="-15" dirty="0">
                <a:solidFill>
                  <a:srgbClr val="2D3334"/>
                </a:solidFill>
                <a:latin typeface="Arial"/>
                <a:cs typeface="Arial"/>
              </a:rPr>
              <a:t>S</a:t>
            </a:r>
            <a:r>
              <a:rPr sz="1800" b="1" spc="-5" dirty="0">
                <a:solidFill>
                  <a:srgbClr val="2D3334"/>
                </a:solidFill>
                <a:latin typeface="Arial"/>
                <a:cs typeface="Arial"/>
              </a:rPr>
              <a:t>ONNEL</a:t>
            </a:r>
            <a:endParaRPr sz="1800">
              <a:latin typeface="Arial"/>
              <a:cs typeface="Arial"/>
            </a:endParaRPr>
          </a:p>
        </p:txBody>
      </p:sp>
      <p:sp>
        <p:nvSpPr>
          <p:cNvPr id="23" name="object 23"/>
          <p:cNvSpPr txBox="1"/>
          <p:nvPr/>
        </p:nvSpPr>
        <p:spPr>
          <a:xfrm>
            <a:off x="3855846" y="5376773"/>
            <a:ext cx="5233035" cy="852805"/>
          </a:xfrm>
          <a:prstGeom prst="rect">
            <a:avLst/>
          </a:prstGeom>
        </p:spPr>
        <p:txBody>
          <a:bodyPr vert="horz" wrap="square" lIns="0" tIns="12700" rIns="0" bIns="0" rtlCol="0">
            <a:spAutoFit/>
          </a:bodyPr>
          <a:lstStyle/>
          <a:p>
            <a:pPr marL="3481070">
              <a:lnSpc>
                <a:spcPct val="100000"/>
              </a:lnSpc>
              <a:spcBef>
                <a:spcPts val="100"/>
              </a:spcBef>
            </a:pPr>
            <a:r>
              <a:rPr sz="1800" b="1" dirty="0">
                <a:solidFill>
                  <a:srgbClr val="CD9146"/>
                </a:solidFill>
                <a:latin typeface="Arial"/>
                <a:cs typeface="Arial"/>
              </a:rPr>
              <a:t>YOU</a:t>
            </a:r>
            <a:r>
              <a:rPr sz="1800" b="1" spc="-40" dirty="0">
                <a:solidFill>
                  <a:srgbClr val="CD9146"/>
                </a:solidFill>
                <a:latin typeface="Arial"/>
                <a:cs typeface="Arial"/>
              </a:rPr>
              <a:t> </a:t>
            </a:r>
            <a:r>
              <a:rPr sz="1800" b="1" spc="-20" dirty="0">
                <a:solidFill>
                  <a:srgbClr val="CD9146"/>
                </a:solidFill>
                <a:latin typeface="Arial"/>
                <a:cs typeface="Arial"/>
              </a:rPr>
              <a:t>ARE</a:t>
            </a:r>
            <a:r>
              <a:rPr sz="1800" b="1" spc="10" dirty="0">
                <a:solidFill>
                  <a:srgbClr val="CD9146"/>
                </a:solidFill>
                <a:latin typeface="Arial"/>
                <a:cs typeface="Arial"/>
              </a:rPr>
              <a:t> </a:t>
            </a:r>
            <a:r>
              <a:rPr sz="1800" b="1" spc="-5" dirty="0">
                <a:solidFill>
                  <a:srgbClr val="CD9146"/>
                </a:solidFill>
                <a:latin typeface="Arial"/>
                <a:cs typeface="Arial"/>
              </a:rPr>
              <a:t>HERE</a:t>
            </a:r>
            <a:endParaRPr sz="1800">
              <a:latin typeface="Arial"/>
              <a:cs typeface="Arial"/>
            </a:endParaRPr>
          </a:p>
          <a:p>
            <a:pPr>
              <a:lnSpc>
                <a:spcPct val="100000"/>
              </a:lnSpc>
              <a:spcBef>
                <a:spcPts val="5"/>
              </a:spcBef>
            </a:pPr>
            <a:endParaRPr sz="1900">
              <a:latin typeface="Arial"/>
              <a:cs typeface="Arial"/>
            </a:endParaRPr>
          </a:p>
          <a:p>
            <a:pPr marL="12700">
              <a:lnSpc>
                <a:spcPct val="100000"/>
              </a:lnSpc>
            </a:pPr>
            <a:r>
              <a:rPr sz="1800" b="1" spc="-5" dirty="0">
                <a:solidFill>
                  <a:srgbClr val="585858"/>
                </a:solidFill>
                <a:latin typeface="Arial"/>
                <a:cs typeface="Arial"/>
              </a:rPr>
              <a:t>STANDARDIZED</a:t>
            </a:r>
            <a:r>
              <a:rPr sz="1800" b="1" spc="35" dirty="0">
                <a:solidFill>
                  <a:srgbClr val="585858"/>
                </a:solidFill>
                <a:latin typeface="Arial"/>
                <a:cs typeface="Arial"/>
              </a:rPr>
              <a:t> </a:t>
            </a:r>
            <a:r>
              <a:rPr sz="1800" b="1" dirty="0">
                <a:solidFill>
                  <a:srgbClr val="585858"/>
                </a:solidFill>
                <a:latin typeface="Arial"/>
                <a:cs typeface="Arial"/>
              </a:rPr>
              <a:t>JOINT</a:t>
            </a:r>
            <a:r>
              <a:rPr sz="1800" b="1" spc="-20" dirty="0">
                <a:solidFill>
                  <a:srgbClr val="585858"/>
                </a:solidFill>
                <a:latin typeface="Arial"/>
                <a:cs typeface="Arial"/>
              </a:rPr>
              <a:t> </a:t>
            </a:r>
            <a:r>
              <a:rPr sz="1800" b="1" spc="-5" dirty="0">
                <a:solidFill>
                  <a:srgbClr val="585858"/>
                </a:solidFill>
                <a:latin typeface="Arial"/>
                <a:cs typeface="Arial"/>
              </a:rPr>
              <a:t>CURRICULUM</a:t>
            </a:r>
            <a:endParaRPr sz="1800">
              <a:latin typeface="Arial"/>
              <a:cs typeface="Arial"/>
            </a:endParaRPr>
          </a:p>
        </p:txBody>
      </p:sp>
      <p:grpSp>
        <p:nvGrpSpPr>
          <p:cNvPr id="24" name="object 24"/>
          <p:cNvGrpSpPr/>
          <p:nvPr/>
        </p:nvGrpSpPr>
        <p:grpSpPr>
          <a:xfrm>
            <a:off x="3838955" y="2403348"/>
            <a:ext cx="4482465" cy="2976880"/>
            <a:chOff x="3838955" y="2403348"/>
            <a:chExt cx="4482465" cy="2976880"/>
          </a:xfrm>
        </p:grpSpPr>
        <p:sp>
          <p:nvSpPr>
            <p:cNvPr id="25" name="object 25"/>
            <p:cNvSpPr/>
            <p:nvPr/>
          </p:nvSpPr>
          <p:spPr>
            <a:xfrm>
              <a:off x="8103108" y="5263896"/>
              <a:ext cx="218440" cy="116205"/>
            </a:xfrm>
            <a:custGeom>
              <a:avLst/>
              <a:gdLst/>
              <a:ahLst/>
              <a:cxnLst/>
              <a:rect l="l" t="t" r="r" b="b"/>
              <a:pathLst>
                <a:path w="218440" h="116204">
                  <a:moveTo>
                    <a:pt x="108966" y="0"/>
                  </a:moveTo>
                  <a:lnTo>
                    <a:pt x="0" y="115823"/>
                  </a:lnTo>
                  <a:lnTo>
                    <a:pt x="217932" y="115823"/>
                  </a:lnTo>
                  <a:lnTo>
                    <a:pt x="108966" y="0"/>
                  </a:lnTo>
                  <a:close/>
                </a:path>
              </a:pathLst>
            </a:custGeom>
            <a:solidFill>
              <a:srgbClr val="CD9146"/>
            </a:solidFill>
          </p:spPr>
          <p:txBody>
            <a:bodyPr wrap="square" lIns="0" tIns="0" rIns="0" bIns="0" rtlCol="0"/>
            <a:lstStyle/>
            <a:p>
              <a:endParaRPr/>
            </a:p>
          </p:txBody>
        </p:sp>
        <p:pic>
          <p:nvPicPr>
            <p:cNvPr id="26" name="object 26"/>
            <p:cNvPicPr/>
            <p:nvPr/>
          </p:nvPicPr>
          <p:blipFill>
            <a:blip r:embed="rId6" cstate="print"/>
            <a:stretch>
              <a:fillRect/>
            </a:stretch>
          </p:blipFill>
          <p:spPr>
            <a:xfrm>
              <a:off x="3838955" y="2403348"/>
              <a:ext cx="1546860" cy="2366772"/>
            </a:xfrm>
            <a:prstGeom prst="rect">
              <a:avLst/>
            </a:prstGeom>
          </p:spPr>
        </p:pic>
        <p:pic>
          <p:nvPicPr>
            <p:cNvPr id="27" name="object 27"/>
            <p:cNvPicPr/>
            <p:nvPr/>
          </p:nvPicPr>
          <p:blipFill>
            <a:blip r:embed="rId7" cstate="print"/>
            <a:stretch>
              <a:fillRect/>
            </a:stretch>
          </p:blipFill>
          <p:spPr>
            <a:xfrm>
              <a:off x="5595780" y="2427045"/>
              <a:ext cx="1500913" cy="2296838"/>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p:nvPr/>
        </p:nvSpPr>
        <p:spPr>
          <a:xfrm>
            <a:off x="1241552" y="2503424"/>
            <a:ext cx="3670935" cy="1805305"/>
          </a:xfrm>
          <a:prstGeom prst="rect">
            <a:avLst/>
          </a:prstGeom>
        </p:spPr>
        <p:txBody>
          <a:bodyPr vert="horz" wrap="square" lIns="0" tIns="13335" rIns="0" bIns="0" rtlCol="0">
            <a:spAutoFit/>
          </a:bodyPr>
          <a:lstStyle/>
          <a:p>
            <a:pPr marL="12700">
              <a:lnSpc>
                <a:spcPct val="100000"/>
              </a:lnSpc>
              <a:spcBef>
                <a:spcPts val="105"/>
              </a:spcBef>
            </a:pPr>
            <a:r>
              <a:rPr sz="2000" dirty="0">
                <a:latin typeface="Arial MT"/>
                <a:cs typeface="Arial MT"/>
              </a:rPr>
              <a:t>The</a:t>
            </a:r>
            <a:r>
              <a:rPr sz="2000" spc="-25" dirty="0">
                <a:latin typeface="Arial MT"/>
                <a:cs typeface="Arial MT"/>
              </a:rPr>
              <a:t> </a:t>
            </a:r>
            <a:r>
              <a:rPr sz="2000" b="1" dirty="0">
                <a:solidFill>
                  <a:srgbClr val="BB8542"/>
                </a:solidFill>
                <a:latin typeface="Arial"/>
                <a:cs typeface="Arial"/>
              </a:rPr>
              <a:t>SECOND</a:t>
            </a:r>
            <a:r>
              <a:rPr sz="2000" b="1" spc="-5" dirty="0">
                <a:solidFill>
                  <a:srgbClr val="BB8542"/>
                </a:solidFill>
                <a:latin typeface="Arial"/>
                <a:cs typeface="Arial"/>
              </a:rPr>
              <a:t> </a:t>
            </a:r>
            <a:r>
              <a:rPr sz="2000" dirty="0">
                <a:latin typeface="Arial MT"/>
                <a:cs typeface="Arial MT"/>
              </a:rPr>
              <a:t>intercostal</a:t>
            </a:r>
            <a:r>
              <a:rPr sz="2000" spc="-55" dirty="0">
                <a:latin typeface="Arial MT"/>
                <a:cs typeface="Arial MT"/>
              </a:rPr>
              <a:t> </a:t>
            </a:r>
            <a:r>
              <a:rPr sz="2000" dirty="0">
                <a:latin typeface="Arial MT"/>
                <a:cs typeface="Arial MT"/>
              </a:rPr>
              <a:t>space,</a:t>
            </a:r>
            <a:endParaRPr sz="2000">
              <a:latin typeface="Arial MT"/>
              <a:cs typeface="Arial MT"/>
            </a:endParaRPr>
          </a:p>
          <a:p>
            <a:pPr marL="12700">
              <a:lnSpc>
                <a:spcPct val="100000"/>
              </a:lnSpc>
            </a:pPr>
            <a:r>
              <a:rPr sz="2000" dirty="0">
                <a:latin typeface="Arial MT"/>
                <a:cs typeface="Arial MT"/>
              </a:rPr>
              <a:t>mid-clavicular</a:t>
            </a:r>
            <a:r>
              <a:rPr sz="2000" spc="-40" dirty="0">
                <a:latin typeface="Arial MT"/>
                <a:cs typeface="Arial MT"/>
              </a:rPr>
              <a:t> </a:t>
            </a:r>
            <a:r>
              <a:rPr sz="2000" dirty="0">
                <a:latin typeface="Arial MT"/>
                <a:cs typeface="Arial MT"/>
              </a:rPr>
              <a:t>line</a:t>
            </a:r>
            <a:r>
              <a:rPr sz="2000" spc="-25" dirty="0">
                <a:latin typeface="Arial MT"/>
                <a:cs typeface="Arial MT"/>
              </a:rPr>
              <a:t> </a:t>
            </a:r>
            <a:r>
              <a:rPr sz="2000" dirty="0">
                <a:latin typeface="Arial MT"/>
                <a:cs typeface="Arial MT"/>
              </a:rPr>
              <a:t>(MCL)</a:t>
            </a:r>
            <a:endParaRPr sz="2000">
              <a:latin typeface="Arial MT"/>
              <a:cs typeface="Arial MT"/>
            </a:endParaRPr>
          </a:p>
          <a:p>
            <a:pPr marL="12700">
              <a:lnSpc>
                <a:spcPct val="100000"/>
              </a:lnSpc>
              <a:spcBef>
                <a:spcPts val="994"/>
              </a:spcBef>
            </a:pPr>
            <a:r>
              <a:rPr sz="2000" dirty="0">
                <a:latin typeface="Arial MT"/>
                <a:cs typeface="Arial MT"/>
              </a:rPr>
              <a:t>or</a:t>
            </a:r>
            <a:endParaRPr sz="2000">
              <a:latin typeface="Arial MT"/>
              <a:cs typeface="Arial MT"/>
            </a:endParaRPr>
          </a:p>
          <a:p>
            <a:pPr marL="12700" marR="373380">
              <a:lnSpc>
                <a:spcPct val="100000"/>
              </a:lnSpc>
              <a:spcBef>
                <a:spcPts val="1010"/>
              </a:spcBef>
            </a:pPr>
            <a:r>
              <a:rPr sz="2000" dirty="0">
                <a:latin typeface="Arial MT"/>
                <a:cs typeface="Arial MT"/>
              </a:rPr>
              <a:t>The</a:t>
            </a:r>
            <a:r>
              <a:rPr sz="2000" spc="-30" dirty="0">
                <a:latin typeface="Arial MT"/>
                <a:cs typeface="Arial MT"/>
              </a:rPr>
              <a:t> </a:t>
            </a:r>
            <a:r>
              <a:rPr sz="2000" b="1" dirty="0">
                <a:solidFill>
                  <a:srgbClr val="BB8542"/>
                </a:solidFill>
                <a:latin typeface="Arial"/>
                <a:cs typeface="Arial"/>
              </a:rPr>
              <a:t>FIFTH</a:t>
            </a:r>
            <a:r>
              <a:rPr sz="2000" b="1" spc="-15" dirty="0">
                <a:solidFill>
                  <a:srgbClr val="BB8542"/>
                </a:solidFill>
                <a:latin typeface="Arial"/>
                <a:cs typeface="Arial"/>
              </a:rPr>
              <a:t> </a:t>
            </a:r>
            <a:r>
              <a:rPr sz="2000" dirty="0">
                <a:latin typeface="Arial MT"/>
                <a:cs typeface="Arial MT"/>
              </a:rPr>
              <a:t>intercostal</a:t>
            </a:r>
            <a:r>
              <a:rPr sz="2000" spc="-60" dirty="0">
                <a:latin typeface="Arial MT"/>
                <a:cs typeface="Arial MT"/>
              </a:rPr>
              <a:t> </a:t>
            </a:r>
            <a:r>
              <a:rPr sz="2000" dirty="0">
                <a:latin typeface="Arial MT"/>
                <a:cs typeface="Arial MT"/>
              </a:rPr>
              <a:t>space, </a:t>
            </a:r>
            <a:r>
              <a:rPr sz="2000" spc="-540" dirty="0">
                <a:latin typeface="Arial MT"/>
                <a:cs typeface="Arial MT"/>
              </a:rPr>
              <a:t> </a:t>
            </a:r>
            <a:r>
              <a:rPr sz="2000" dirty="0">
                <a:latin typeface="Arial MT"/>
                <a:cs typeface="Arial MT"/>
              </a:rPr>
              <a:t>anterior</a:t>
            </a:r>
            <a:r>
              <a:rPr sz="2000" spc="-45" dirty="0">
                <a:latin typeface="Arial MT"/>
                <a:cs typeface="Arial MT"/>
              </a:rPr>
              <a:t> </a:t>
            </a:r>
            <a:r>
              <a:rPr sz="2000" dirty="0">
                <a:latin typeface="Arial MT"/>
                <a:cs typeface="Arial MT"/>
              </a:rPr>
              <a:t>axillary</a:t>
            </a:r>
            <a:r>
              <a:rPr sz="2000" spc="-10" dirty="0">
                <a:latin typeface="Arial MT"/>
                <a:cs typeface="Arial MT"/>
              </a:rPr>
              <a:t> </a:t>
            </a:r>
            <a:r>
              <a:rPr sz="2000" dirty="0">
                <a:latin typeface="Arial MT"/>
                <a:cs typeface="Arial MT"/>
              </a:rPr>
              <a:t>line</a:t>
            </a:r>
            <a:r>
              <a:rPr sz="2000" spc="-10" dirty="0">
                <a:latin typeface="Arial MT"/>
                <a:cs typeface="Arial MT"/>
              </a:rPr>
              <a:t> </a:t>
            </a:r>
            <a:r>
              <a:rPr sz="2000" dirty="0">
                <a:latin typeface="Arial MT"/>
                <a:cs typeface="Arial MT"/>
              </a:rPr>
              <a:t>(AAL)</a:t>
            </a:r>
            <a:endParaRPr sz="2000">
              <a:latin typeface="Arial MT"/>
              <a:cs typeface="Arial MT"/>
            </a:endParaRPr>
          </a:p>
        </p:txBody>
      </p:sp>
      <p:sp>
        <p:nvSpPr>
          <p:cNvPr id="5" name="object 5"/>
          <p:cNvSpPr txBox="1"/>
          <p:nvPr/>
        </p:nvSpPr>
        <p:spPr>
          <a:xfrm>
            <a:off x="484428" y="1655445"/>
            <a:ext cx="4251960" cy="605155"/>
          </a:xfrm>
          <a:prstGeom prst="rect">
            <a:avLst/>
          </a:prstGeom>
        </p:spPr>
        <p:txBody>
          <a:bodyPr vert="horz" wrap="square" lIns="0" tIns="47625" rIns="0" bIns="0" rtlCol="0">
            <a:spAutoFit/>
          </a:bodyPr>
          <a:lstStyle/>
          <a:p>
            <a:pPr marL="12700" marR="5080">
              <a:lnSpc>
                <a:spcPts val="2160"/>
              </a:lnSpc>
              <a:spcBef>
                <a:spcPts val="375"/>
              </a:spcBef>
            </a:pPr>
            <a:r>
              <a:rPr sz="2000" dirty="0">
                <a:latin typeface="Arial MT"/>
                <a:cs typeface="Arial MT"/>
              </a:rPr>
              <a:t>There</a:t>
            </a:r>
            <a:r>
              <a:rPr sz="2000" spc="-30" dirty="0">
                <a:latin typeface="Arial MT"/>
                <a:cs typeface="Arial MT"/>
              </a:rPr>
              <a:t> </a:t>
            </a:r>
            <a:r>
              <a:rPr sz="2000" dirty="0">
                <a:latin typeface="Arial MT"/>
                <a:cs typeface="Arial MT"/>
              </a:rPr>
              <a:t>is</a:t>
            </a:r>
            <a:r>
              <a:rPr sz="2000" spc="5" dirty="0">
                <a:latin typeface="Arial MT"/>
                <a:cs typeface="Arial MT"/>
              </a:rPr>
              <a:t> </a:t>
            </a:r>
            <a:r>
              <a:rPr sz="2000" dirty="0">
                <a:latin typeface="Arial MT"/>
                <a:cs typeface="Arial MT"/>
              </a:rPr>
              <a:t>no</a:t>
            </a:r>
            <a:r>
              <a:rPr sz="2000" spc="-15" dirty="0">
                <a:latin typeface="Arial MT"/>
                <a:cs typeface="Arial MT"/>
              </a:rPr>
              <a:t> </a:t>
            </a:r>
            <a:r>
              <a:rPr sz="2000" dirty="0">
                <a:latin typeface="Arial MT"/>
                <a:cs typeface="Arial MT"/>
              </a:rPr>
              <a:t>evidence</a:t>
            </a:r>
            <a:r>
              <a:rPr sz="2000" spc="-15" dirty="0">
                <a:latin typeface="Arial MT"/>
                <a:cs typeface="Arial MT"/>
              </a:rPr>
              <a:t> </a:t>
            </a:r>
            <a:r>
              <a:rPr sz="2000" dirty="0">
                <a:latin typeface="Arial MT"/>
                <a:cs typeface="Arial MT"/>
              </a:rPr>
              <a:t>proving</a:t>
            </a:r>
            <a:r>
              <a:rPr sz="2000" spc="-25" dirty="0">
                <a:latin typeface="Arial MT"/>
                <a:cs typeface="Arial MT"/>
              </a:rPr>
              <a:t> </a:t>
            </a:r>
            <a:r>
              <a:rPr sz="2000" dirty="0">
                <a:latin typeface="Arial MT"/>
                <a:cs typeface="Arial MT"/>
              </a:rPr>
              <a:t>one</a:t>
            </a:r>
            <a:r>
              <a:rPr sz="2000" spc="-15" dirty="0">
                <a:latin typeface="Arial MT"/>
                <a:cs typeface="Arial MT"/>
              </a:rPr>
              <a:t> </a:t>
            </a:r>
            <a:r>
              <a:rPr sz="2000" dirty="0">
                <a:latin typeface="Arial MT"/>
                <a:cs typeface="Arial MT"/>
              </a:rPr>
              <a:t>site </a:t>
            </a:r>
            <a:r>
              <a:rPr sz="2000" spc="-540" dirty="0">
                <a:latin typeface="Arial MT"/>
                <a:cs typeface="Arial MT"/>
              </a:rPr>
              <a:t> </a:t>
            </a:r>
            <a:r>
              <a:rPr sz="2000" dirty="0">
                <a:latin typeface="Arial MT"/>
                <a:cs typeface="Arial MT"/>
              </a:rPr>
              <a:t>is preferred</a:t>
            </a:r>
            <a:r>
              <a:rPr sz="2000" spc="-50" dirty="0">
                <a:latin typeface="Arial MT"/>
                <a:cs typeface="Arial MT"/>
              </a:rPr>
              <a:t> </a:t>
            </a:r>
            <a:r>
              <a:rPr sz="2000" dirty="0">
                <a:latin typeface="Arial MT"/>
                <a:cs typeface="Arial MT"/>
              </a:rPr>
              <a:t>over</a:t>
            </a:r>
            <a:r>
              <a:rPr sz="2000" spc="-15" dirty="0">
                <a:latin typeface="Arial MT"/>
                <a:cs typeface="Arial MT"/>
              </a:rPr>
              <a:t> </a:t>
            </a:r>
            <a:r>
              <a:rPr sz="2000" dirty="0">
                <a:latin typeface="Arial MT"/>
                <a:cs typeface="Arial MT"/>
              </a:rPr>
              <a:t>the</a:t>
            </a:r>
            <a:r>
              <a:rPr sz="2000" spc="-15" dirty="0">
                <a:latin typeface="Arial MT"/>
                <a:cs typeface="Arial MT"/>
              </a:rPr>
              <a:t> </a:t>
            </a:r>
            <a:r>
              <a:rPr sz="2000" dirty="0">
                <a:latin typeface="Arial MT"/>
                <a:cs typeface="Arial MT"/>
              </a:rPr>
              <a:t>other:</a:t>
            </a:r>
            <a:endParaRPr sz="2000">
              <a:latin typeface="Arial MT"/>
              <a:cs typeface="Arial MT"/>
            </a:endParaRPr>
          </a:p>
        </p:txBody>
      </p:sp>
      <p:sp>
        <p:nvSpPr>
          <p:cNvPr id="6" name="object 6"/>
          <p:cNvSpPr txBox="1">
            <a:spLocks noGrp="1"/>
          </p:cNvSpPr>
          <p:nvPr>
            <p:ph type="title"/>
          </p:nvPr>
        </p:nvSpPr>
        <p:spPr>
          <a:xfrm>
            <a:off x="3646170" y="672160"/>
            <a:ext cx="4900930" cy="574675"/>
          </a:xfrm>
          <a:prstGeom prst="rect">
            <a:avLst/>
          </a:prstGeom>
        </p:spPr>
        <p:txBody>
          <a:bodyPr vert="horz" wrap="square" lIns="0" tIns="12700" rIns="0" bIns="0" rtlCol="0">
            <a:spAutoFit/>
          </a:bodyPr>
          <a:lstStyle/>
          <a:p>
            <a:pPr marL="12700">
              <a:lnSpc>
                <a:spcPct val="100000"/>
              </a:lnSpc>
              <a:spcBef>
                <a:spcPts val="100"/>
              </a:spcBef>
            </a:pPr>
            <a:r>
              <a:rPr dirty="0"/>
              <a:t>NDC</a:t>
            </a:r>
            <a:r>
              <a:rPr spc="-45" dirty="0"/>
              <a:t> </a:t>
            </a:r>
            <a:r>
              <a:rPr spc="-5" dirty="0">
                <a:solidFill>
                  <a:srgbClr val="BB8542"/>
                </a:solidFill>
              </a:rPr>
              <a:t>SITE</a:t>
            </a:r>
            <a:r>
              <a:rPr spc="-25" dirty="0">
                <a:solidFill>
                  <a:srgbClr val="BB8542"/>
                </a:solidFill>
              </a:rPr>
              <a:t> </a:t>
            </a:r>
            <a:r>
              <a:rPr spc="-5" dirty="0">
                <a:solidFill>
                  <a:srgbClr val="BB8542"/>
                </a:solidFill>
              </a:rPr>
              <a:t>SELECTION</a:t>
            </a:r>
          </a:p>
        </p:txBody>
      </p:sp>
      <p:sp>
        <p:nvSpPr>
          <p:cNvPr id="7" name="object 7"/>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sp>
        <p:nvSpPr>
          <p:cNvPr id="8" name="object 8"/>
          <p:cNvSpPr/>
          <p:nvPr/>
        </p:nvSpPr>
        <p:spPr>
          <a:xfrm>
            <a:off x="574548" y="2526792"/>
            <a:ext cx="474345" cy="474345"/>
          </a:xfrm>
          <a:custGeom>
            <a:avLst/>
            <a:gdLst/>
            <a:ahLst/>
            <a:cxnLst/>
            <a:rect l="l" t="t" r="r" b="b"/>
            <a:pathLst>
              <a:path w="474344" h="474344">
                <a:moveTo>
                  <a:pt x="236981" y="0"/>
                </a:moveTo>
                <a:lnTo>
                  <a:pt x="189220" y="4812"/>
                </a:lnTo>
                <a:lnTo>
                  <a:pt x="144735" y="18615"/>
                </a:lnTo>
                <a:lnTo>
                  <a:pt x="104481" y="40458"/>
                </a:lnTo>
                <a:lnTo>
                  <a:pt x="69408" y="69389"/>
                </a:lnTo>
                <a:lnTo>
                  <a:pt x="40471" y="104458"/>
                </a:lnTo>
                <a:lnTo>
                  <a:pt x="18622" y="144714"/>
                </a:lnTo>
                <a:lnTo>
                  <a:pt x="4814" y="189205"/>
                </a:lnTo>
                <a:lnTo>
                  <a:pt x="0" y="236982"/>
                </a:lnTo>
                <a:lnTo>
                  <a:pt x="4814" y="284758"/>
                </a:lnTo>
                <a:lnTo>
                  <a:pt x="18622" y="329249"/>
                </a:lnTo>
                <a:lnTo>
                  <a:pt x="40471" y="369505"/>
                </a:lnTo>
                <a:lnTo>
                  <a:pt x="69408" y="404574"/>
                </a:lnTo>
                <a:lnTo>
                  <a:pt x="104481" y="433505"/>
                </a:lnTo>
                <a:lnTo>
                  <a:pt x="144735" y="455348"/>
                </a:lnTo>
                <a:lnTo>
                  <a:pt x="189220" y="469151"/>
                </a:lnTo>
                <a:lnTo>
                  <a:pt x="236981" y="473963"/>
                </a:lnTo>
                <a:lnTo>
                  <a:pt x="284743" y="469151"/>
                </a:lnTo>
                <a:lnTo>
                  <a:pt x="329228" y="455348"/>
                </a:lnTo>
                <a:lnTo>
                  <a:pt x="369482" y="433505"/>
                </a:lnTo>
                <a:lnTo>
                  <a:pt x="404555" y="404574"/>
                </a:lnTo>
                <a:lnTo>
                  <a:pt x="433492" y="369505"/>
                </a:lnTo>
                <a:lnTo>
                  <a:pt x="455341" y="329249"/>
                </a:lnTo>
                <a:lnTo>
                  <a:pt x="469149" y="284758"/>
                </a:lnTo>
                <a:lnTo>
                  <a:pt x="473964" y="236982"/>
                </a:lnTo>
                <a:lnTo>
                  <a:pt x="469149" y="189205"/>
                </a:lnTo>
                <a:lnTo>
                  <a:pt x="455341" y="144714"/>
                </a:lnTo>
                <a:lnTo>
                  <a:pt x="433492" y="104458"/>
                </a:lnTo>
                <a:lnTo>
                  <a:pt x="404555" y="69389"/>
                </a:lnTo>
                <a:lnTo>
                  <a:pt x="369482" y="40458"/>
                </a:lnTo>
                <a:lnTo>
                  <a:pt x="329228" y="18615"/>
                </a:lnTo>
                <a:lnTo>
                  <a:pt x="284743" y="4812"/>
                </a:lnTo>
                <a:lnTo>
                  <a:pt x="236981" y="0"/>
                </a:lnTo>
                <a:close/>
              </a:path>
            </a:pathLst>
          </a:custGeom>
          <a:solidFill>
            <a:srgbClr val="000000"/>
          </a:solidFill>
        </p:spPr>
        <p:txBody>
          <a:bodyPr wrap="square" lIns="0" tIns="0" rIns="0" bIns="0" rtlCol="0"/>
          <a:lstStyle/>
          <a:p>
            <a:endParaRPr/>
          </a:p>
        </p:txBody>
      </p:sp>
      <p:sp>
        <p:nvSpPr>
          <p:cNvPr id="9" name="object 9"/>
          <p:cNvSpPr txBox="1"/>
          <p:nvPr/>
        </p:nvSpPr>
        <p:spPr>
          <a:xfrm>
            <a:off x="689863" y="2542794"/>
            <a:ext cx="24574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A</a:t>
            </a:r>
            <a:endParaRPr sz="2400">
              <a:latin typeface="Arial"/>
              <a:cs typeface="Arial"/>
            </a:endParaRPr>
          </a:p>
        </p:txBody>
      </p:sp>
      <p:sp>
        <p:nvSpPr>
          <p:cNvPr id="10" name="object 10"/>
          <p:cNvSpPr/>
          <p:nvPr/>
        </p:nvSpPr>
        <p:spPr>
          <a:xfrm>
            <a:off x="595883" y="3706367"/>
            <a:ext cx="474345" cy="474345"/>
          </a:xfrm>
          <a:custGeom>
            <a:avLst/>
            <a:gdLst/>
            <a:ahLst/>
            <a:cxnLst/>
            <a:rect l="l" t="t" r="r" b="b"/>
            <a:pathLst>
              <a:path w="474344" h="474345">
                <a:moveTo>
                  <a:pt x="236981" y="0"/>
                </a:moveTo>
                <a:lnTo>
                  <a:pt x="189220" y="4812"/>
                </a:lnTo>
                <a:lnTo>
                  <a:pt x="144735" y="18615"/>
                </a:lnTo>
                <a:lnTo>
                  <a:pt x="104481" y="40458"/>
                </a:lnTo>
                <a:lnTo>
                  <a:pt x="69408" y="69389"/>
                </a:lnTo>
                <a:lnTo>
                  <a:pt x="40471" y="104458"/>
                </a:lnTo>
                <a:lnTo>
                  <a:pt x="18622" y="144714"/>
                </a:lnTo>
                <a:lnTo>
                  <a:pt x="4814" y="189205"/>
                </a:lnTo>
                <a:lnTo>
                  <a:pt x="0" y="236981"/>
                </a:lnTo>
                <a:lnTo>
                  <a:pt x="4814" y="284758"/>
                </a:lnTo>
                <a:lnTo>
                  <a:pt x="18622" y="329249"/>
                </a:lnTo>
                <a:lnTo>
                  <a:pt x="40471" y="369505"/>
                </a:lnTo>
                <a:lnTo>
                  <a:pt x="69408" y="404574"/>
                </a:lnTo>
                <a:lnTo>
                  <a:pt x="104481" y="433505"/>
                </a:lnTo>
                <a:lnTo>
                  <a:pt x="144735" y="455348"/>
                </a:lnTo>
                <a:lnTo>
                  <a:pt x="189220" y="469151"/>
                </a:lnTo>
                <a:lnTo>
                  <a:pt x="236981" y="473963"/>
                </a:lnTo>
                <a:lnTo>
                  <a:pt x="284743" y="469151"/>
                </a:lnTo>
                <a:lnTo>
                  <a:pt x="329228" y="455348"/>
                </a:lnTo>
                <a:lnTo>
                  <a:pt x="369482" y="433505"/>
                </a:lnTo>
                <a:lnTo>
                  <a:pt x="404555" y="404574"/>
                </a:lnTo>
                <a:lnTo>
                  <a:pt x="433492" y="369505"/>
                </a:lnTo>
                <a:lnTo>
                  <a:pt x="455341" y="329249"/>
                </a:lnTo>
                <a:lnTo>
                  <a:pt x="469149" y="284758"/>
                </a:lnTo>
                <a:lnTo>
                  <a:pt x="473963" y="236981"/>
                </a:lnTo>
                <a:lnTo>
                  <a:pt x="469149" y="189205"/>
                </a:lnTo>
                <a:lnTo>
                  <a:pt x="455341" y="144714"/>
                </a:lnTo>
                <a:lnTo>
                  <a:pt x="433492" y="104458"/>
                </a:lnTo>
                <a:lnTo>
                  <a:pt x="404555" y="69389"/>
                </a:lnTo>
                <a:lnTo>
                  <a:pt x="369482" y="40458"/>
                </a:lnTo>
                <a:lnTo>
                  <a:pt x="329228" y="18615"/>
                </a:lnTo>
                <a:lnTo>
                  <a:pt x="284743" y="4812"/>
                </a:lnTo>
                <a:lnTo>
                  <a:pt x="236981" y="0"/>
                </a:lnTo>
                <a:close/>
              </a:path>
            </a:pathLst>
          </a:custGeom>
          <a:solidFill>
            <a:srgbClr val="000000"/>
          </a:solidFill>
        </p:spPr>
        <p:txBody>
          <a:bodyPr wrap="square" lIns="0" tIns="0" rIns="0" bIns="0" rtlCol="0"/>
          <a:lstStyle/>
          <a:p>
            <a:endParaRPr/>
          </a:p>
        </p:txBody>
      </p:sp>
      <p:sp>
        <p:nvSpPr>
          <p:cNvPr id="11" name="object 11"/>
          <p:cNvSpPr txBox="1"/>
          <p:nvPr/>
        </p:nvSpPr>
        <p:spPr>
          <a:xfrm>
            <a:off x="711200" y="3722623"/>
            <a:ext cx="24574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B</a:t>
            </a:r>
            <a:endParaRPr sz="2400">
              <a:latin typeface="Arial"/>
              <a:cs typeface="Arial"/>
            </a:endParaRPr>
          </a:p>
        </p:txBody>
      </p:sp>
      <p:grpSp>
        <p:nvGrpSpPr>
          <p:cNvPr id="12" name="object 12"/>
          <p:cNvGrpSpPr/>
          <p:nvPr/>
        </p:nvGrpSpPr>
        <p:grpSpPr>
          <a:xfrm>
            <a:off x="609980" y="4807077"/>
            <a:ext cx="4589780" cy="821055"/>
            <a:chOff x="609980" y="4807077"/>
            <a:chExt cx="4589780" cy="821055"/>
          </a:xfrm>
        </p:grpSpPr>
        <p:sp>
          <p:nvSpPr>
            <p:cNvPr id="13" name="object 13"/>
            <p:cNvSpPr/>
            <p:nvPr/>
          </p:nvSpPr>
          <p:spPr>
            <a:xfrm>
              <a:off x="619505" y="4816602"/>
              <a:ext cx="4570730" cy="802005"/>
            </a:xfrm>
            <a:custGeom>
              <a:avLst/>
              <a:gdLst/>
              <a:ahLst/>
              <a:cxnLst/>
              <a:rect l="l" t="t" r="r" b="b"/>
              <a:pathLst>
                <a:path w="4570730" h="802004">
                  <a:moveTo>
                    <a:pt x="4480686" y="0"/>
                  </a:moveTo>
                  <a:lnTo>
                    <a:pt x="89827" y="0"/>
                  </a:lnTo>
                  <a:lnTo>
                    <a:pt x="54864" y="7064"/>
                  </a:lnTo>
                  <a:lnTo>
                    <a:pt x="26311" y="26320"/>
                  </a:lnTo>
                  <a:lnTo>
                    <a:pt x="7059" y="54864"/>
                  </a:lnTo>
                  <a:lnTo>
                    <a:pt x="0" y="89789"/>
                  </a:lnTo>
                  <a:lnTo>
                    <a:pt x="0" y="711835"/>
                  </a:lnTo>
                  <a:lnTo>
                    <a:pt x="7059" y="746760"/>
                  </a:lnTo>
                  <a:lnTo>
                    <a:pt x="26311" y="775303"/>
                  </a:lnTo>
                  <a:lnTo>
                    <a:pt x="54864" y="794559"/>
                  </a:lnTo>
                  <a:lnTo>
                    <a:pt x="89827" y="801624"/>
                  </a:lnTo>
                  <a:lnTo>
                    <a:pt x="4480686" y="801624"/>
                  </a:lnTo>
                  <a:lnTo>
                    <a:pt x="4515612" y="794559"/>
                  </a:lnTo>
                  <a:lnTo>
                    <a:pt x="4544155" y="775303"/>
                  </a:lnTo>
                  <a:lnTo>
                    <a:pt x="4563411" y="746760"/>
                  </a:lnTo>
                  <a:lnTo>
                    <a:pt x="4570476" y="711835"/>
                  </a:lnTo>
                  <a:lnTo>
                    <a:pt x="4570476" y="89789"/>
                  </a:lnTo>
                  <a:lnTo>
                    <a:pt x="4563411" y="54864"/>
                  </a:lnTo>
                  <a:lnTo>
                    <a:pt x="4544155" y="26320"/>
                  </a:lnTo>
                  <a:lnTo>
                    <a:pt x="4515611" y="7064"/>
                  </a:lnTo>
                  <a:lnTo>
                    <a:pt x="4480686" y="0"/>
                  </a:lnTo>
                  <a:close/>
                </a:path>
              </a:pathLst>
            </a:custGeom>
            <a:solidFill>
              <a:srgbClr val="FFF4D2"/>
            </a:solidFill>
          </p:spPr>
          <p:txBody>
            <a:bodyPr wrap="square" lIns="0" tIns="0" rIns="0" bIns="0" rtlCol="0"/>
            <a:lstStyle/>
            <a:p>
              <a:endParaRPr/>
            </a:p>
          </p:txBody>
        </p:sp>
        <p:sp>
          <p:nvSpPr>
            <p:cNvPr id="14" name="object 14"/>
            <p:cNvSpPr/>
            <p:nvPr/>
          </p:nvSpPr>
          <p:spPr>
            <a:xfrm>
              <a:off x="619505" y="4816602"/>
              <a:ext cx="4570730" cy="802005"/>
            </a:xfrm>
            <a:custGeom>
              <a:avLst/>
              <a:gdLst/>
              <a:ahLst/>
              <a:cxnLst/>
              <a:rect l="l" t="t" r="r" b="b"/>
              <a:pathLst>
                <a:path w="4570730" h="802004">
                  <a:moveTo>
                    <a:pt x="0" y="89789"/>
                  </a:moveTo>
                  <a:lnTo>
                    <a:pt x="7059" y="54864"/>
                  </a:lnTo>
                  <a:lnTo>
                    <a:pt x="26311" y="26320"/>
                  </a:lnTo>
                  <a:lnTo>
                    <a:pt x="54864" y="7064"/>
                  </a:lnTo>
                  <a:lnTo>
                    <a:pt x="89827" y="0"/>
                  </a:lnTo>
                  <a:lnTo>
                    <a:pt x="4480686" y="0"/>
                  </a:lnTo>
                  <a:lnTo>
                    <a:pt x="4515611" y="7064"/>
                  </a:lnTo>
                  <a:lnTo>
                    <a:pt x="4544155" y="26320"/>
                  </a:lnTo>
                  <a:lnTo>
                    <a:pt x="4563411" y="54864"/>
                  </a:lnTo>
                  <a:lnTo>
                    <a:pt x="4570476" y="89789"/>
                  </a:lnTo>
                  <a:lnTo>
                    <a:pt x="4570476" y="711835"/>
                  </a:lnTo>
                  <a:lnTo>
                    <a:pt x="4563411" y="746760"/>
                  </a:lnTo>
                  <a:lnTo>
                    <a:pt x="4544155" y="775303"/>
                  </a:lnTo>
                  <a:lnTo>
                    <a:pt x="4515612" y="794559"/>
                  </a:lnTo>
                  <a:lnTo>
                    <a:pt x="4480686" y="801624"/>
                  </a:lnTo>
                  <a:lnTo>
                    <a:pt x="89827" y="801624"/>
                  </a:lnTo>
                  <a:lnTo>
                    <a:pt x="54864" y="794559"/>
                  </a:lnTo>
                  <a:lnTo>
                    <a:pt x="26311" y="775303"/>
                  </a:lnTo>
                  <a:lnTo>
                    <a:pt x="7059" y="746760"/>
                  </a:lnTo>
                  <a:lnTo>
                    <a:pt x="0" y="711835"/>
                  </a:lnTo>
                  <a:lnTo>
                    <a:pt x="0" y="89789"/>
                  </a:lnTo>
                  <a:close/>
                </a:path>
              </a:pathLst>
            </a:custGeom>
            <a:ln w="19049">
              <a:solidFill>
                <a:srgbClr val="CD9146"/>
              </a:solidFill>
            </a:ln>
          </p:spPr>
          <p:txBody>
            <a:bodyPr wrap="square" lIns="0" tIns="0" rIns="0" bIns="0" rtlCol="0"/>
            <a:lstStyle/>
            <a:p>
              <a:endParaRPr/>
            </a:p>
          </p:txBody>
        </p:sp>
        <p:pic>
          <p:nvPicPr>
            <p:cNvPr id="15" name="object 15"/>
            <p:cNvPicPr/>
            <p:nvPr/>
          </p:nvPicPr>
          <p:blipFill>
            <a:blip r:embed="rId4" cstate="print"/>
            <a:stretch>
              <a:fillRect/>
            </a:stretch>
          </p:blipFill>
          <p:spPr>
            <a:xfrm>
              <a:off x="800099" y="4997196"/>
              <a:ext cx="461772" cy="400811"/>
            </a:xfrm>
            <a:prstGeom prst="rect">
              <a:avLst/>
            </a:prstGeom>
          </p:spPr>
        </p:pic>
      </p:grpSp>
      <p:sp>
        <p:nvSpPr>
          <p:cNvPr id="16" name="object 16"/>
          <p:cNvSpPr txBox="1"/>
          <p:nvPr/>
        </p:nvSpPr>
        <p:spPr>
          <a:xfrm>
            <a:off x="1382649" y="4935982"/>
            <a:ext cx="3556000" cy="574040"/>
          </a:xfrm>
          <a:prstGeom prst="rect">
            <a:avLst/>
          </a:prstGeom>
        </p:spPr>
        <p:txBody>
          <a:bodyPr vert="horz" wrap="square" lIns="0" tIns="12700" rIns="0" bIns="0" rtlCol="0">
            <a:spAutoFit/>
          </a:bodyPr>
          <a:lstStyle/>
          <a:p>
            <a:pPr marL="12700" marR="5080">
              <a:lnSpc>
                <a:spcPct val="100000"/>
              </a:lnSpc>
              <a:spcBef>
                <a:spcPts val="100"/>
              </a:spcBef>
            </a:pPr>
            <a:r>
              <a:rPr sz="1800" b="1" spc="-5" dirty="0">
                <a:solidFill>
                  <a:srgbClr val="961F2D"/>
                </a:solidFill>
                <a:latin typeface="Arial"/>
                <a:cs typeface="Arial"/>
              </a:rPr>
              <a:t>NEVER </a:t>
            </a:r>
            <a:r>
              <a:rPr sz="1800" spc="-5" dirty="0">
                <a:latin typeface="Arial MT"/>
                <a:cs typeface="Arial MT"/>
              </a:rPr>
              <a:t>insert </a:t>
            </a:r>
            <a:r>
              <a:rPr sz="1800" dirty="0">
                <a:latin typeface="Arial MT"/>
                <a:cs typeface="Arial MT"/>
              </a:rPr>
              <a:t>the </a:t>
            </a:r>
            <a:r>
              <a:rPr sz="1800" spc="-5" dirty="0">
                <a:latin typeface="Arial MT"/>
                <a:cs typeface="Arial MT"/>
              </a:rPr>
              <a:t>needle medial </a:t>
            </a:r>
            <a:r>
              <a:rPr sz="1800" dirty="0">
                <a:latin typeface="Arial MT"/>
                <a:cs typeface="Arial MT"/>
              </a:rPr>
              <a:t>to </a:t>
            </a:r>
            <a:r>
              <a:rPr sz="1800" spc="-490" dirty="0">
                <a:latin typeface="Arial MT"/>
                <a:cs typeface="Arial MT"/>
              </a:rPr>
              <a:t> </a:t>
            </a:r>
            <a:r>
              <a:rPr sz="1800" dirty="0">
                <a:latin typeface="Arial MT"/>
                <a:cs typeface="Arial MT"/>
              </a:rPr>
              <a:t>the</a:t>
            </a:r>
            <a:r>
              <a:rPr sz="1800" spc="-15" dirty="0">
                <a:latin typeface="Arial MT"/>
                <a:cs typeface="Arial MT"/>
              </a:rPr>
              <a:t> </a:t>
            </a:r>
            <a:r>
              <a:rPr sz="1800" spc="-5" dirty="0">
                <a:latin typeface="Arial MT"/>
                <a:cs typeface="Arial MT"/>
              </a:rPr>
              <a:t>nipple</a:t>
            </a:r>
            <a:r>
              <a:rPr sz="1800" spc="15" dirty="0">
                <a:latin typeface="Arial MT"/>
                <a:cs typeface="Arial MT"/>
              </a:rPr>
              <a:t> </a:t>
            </a:r>
            <a:r>
              <a:rPr sz="1800" spc="-5" dirty="0">
                <a:latin typeface="Arial MT"/>
                <a:cs typeface="Arial MT"/>
              </a:rPr>
              <a:t>line</a:t>
            </a:r>
            <a:r>
              <a:rPr sz="1800" dirty="0">
                <a:latin typeface="Arial MT"/>
                <a:cs typeface="Arial MT"/>
              </a:rPr>
              <a:t> for</a:t>
            </a:r>
            <a:r>
              <a:rPr sz="1800" spc="-15" dirty="0">
                <a:latin typeface="Arial MT"/>
                <a:cs typeface="Arial MT"/>
              </a:rPr>
              <a:t> </a:t>
            </a:r>
            <a:r>
              <a:rPr sz="1800" spc="-5" dirty="0">
                <a:latin typeface="Arial MT"/>
                <a:cs typeface="Arial MT"/>
              </a:rPr>
              <a:t>a MCL</a:t>
            </a:r>
            <a:r>
              <a:rPr sz="1800" dirty="0">
                <a:latin typeface="Arial MT"/>
                <a:cs typeface="Arial MT"/>
              </a:rPr>
              <a:t> </a:t>
            </a:r>
            <a:r>
              <a:rPr sz="1800" spc="-5" dirty="0">
                <a:latin typeface="Arial MT"/>
                <a:cs typeface="Arial MT"/>
              </a:rPr>
              <a:t>insertion</a:t>
            </a:r>
            <a:endParaRPr sz="1800">
              <a:latin typeface="Arial MT"/>
              <a:cs typeface="Arial MT"/>
            </a:endParaRPr>
          </a:p>
        </p:txBody>
      </p:sp>
      <p:sp>
        <p:nvSpPr>
          <p:cNvPr id="17" name="object 17"/>
          <p:cNvSpPr txBox="1"/>
          <p:nvPr/>
        </p:nvSpPr>
        <p:spPr>
          <a:xfrm>
            <a:off x="8254745" y="3020060"/>
            <a:ext cx="3386454" cy="933450"/>
          </a:xfrm>
          <a:prstGeom prst="rect">
            <a:avLst/>
          </a:prstGeom>
        </p:spPr>
        <p:txBody>
          <a:bodyPr vert="horz" wrap="square" lIns="0" tIns="16510" rIns="0" bIns="0" rtlCol="0">
            <a:spAutoFit/>
          </a:bodyPr>
          <a:lstStyle/>
          <a:p>
            <a:pPr marL="12700" marR="5080">
              <a:lnSpc>
                <a:spcPct val="98800"/>
              </a:lnSpc>
              <a:spcBef>
                <a:spcPts val="130"/>
              </a:spcBef>
            </a:pPr>
            <a:r>
              <a:rPr sz="2000" b="1" dirty="0">
                <a:latin typeface="Arial"/>
                <a:cs typeface="Arial"/>
              </a:rPr>
              <a:t>Insert </a:t>
            </a:r>
            <a:r>
              <a:rPr sz="2000" dirty="0">
                <a:latin typeface="Arial MT"/>
                <a:cs typeface="Arial MT"/>
              </a:rPr>
              <a:t>needle/catheter to the </a:t>
            </a:r>
            <a:r>
              <a:rPr sz="2000" spc="5" dirty="0">
                <a:latin typeface="Arial MT"/>
                <a:cs typeface="Arial MT"/>
              </a:rPr>
              <a:t> </a:t>
            </a:r>
            <a:r>
              <a:rPr sz="2000" dirty="0">
                <a:latin typeface="Arial MT"/>
                <a:cs typeface="Arial MT"/>
              </a:rPr>
              <a:t>hub</a:t>
            </a:r>
            <a:r>
              <a:rPr sz="2000" spc="-25" dirty="0">
                <a:latin typeface="Arial MT"/>
                <a:cs typeface="Arial MT"/>
              </a:rPr>
              <a:t> </a:t>
            </a:r>
            <a:r>
              <a:rPr sz="2000" dirty="0">
                <a:latin typeface="Arial MT"/>
                <a:cs typeface="Arial MT"/>
              </a:rPr>
              <a:t>and</a:t>
            </a:r>
            <a:r>
              <a:rPr sz="2000" spc="-20" dirty="0">
                <a:latin typeface="Arial MT"/>
                <a:cs typeface="Arial MT"/>
              </a:rPr>
              <a:t> </a:t>
            </a:r>
            <a:r>
              <a:rPr sz="2000" dirty="0">
                <a:latin typeface="Arial MT"/>
                <a:cs typeface="Arial MT"/>
              </a:rPr>
              <a:t>hold</a:t>
            </a:r>
            <a:r>
              <a:rPr sz="2000" spc="-25" dirty="0">
                <a:latin typeface="Arial MT"/>
                <a:cs typeface="Arial MT"/>
              </a:rPr>
              <a:t> </a:t>
            </a:r>
            <a:r>
              <a:rPr sz="2000" dirty="0">
                <a:latin typeface="Arial MT"/>
                <a:cs typeface="Arial MT"/>
              </a:rPr>
              <a:t>in</a:t>
            </a:r>
            <a:r>
              <a:rPr sz="2000" spc="-10" dirty="0">
                <a:latin typeface="Arial MT"/>
                <a:cs typeface="Arial MT"/>
              </a:rPr>
              <a:t> </a:t>
            </a:r>
            <a:r>
              <a:rPr sz="2000" dirty="0">
                <a:latin typeface="Arial MT"/>
                <a:cs typeface="Arial MT"/>
              </a:rPr>
              <a:t>place</a:t>
            </a:r>
            <a:r>
              <a:rPr sz="2000" spc="-20" dirty="0">
                <a:latin typeface="Arial MT"/>
                <a:cs typeface="Arial MT"/>
              </a:rPr>
              <a:t> </a:t>
            </a:r>
            <a:r>
              <a:rPr sz="2000" dirty="0">
                <a:latin typeface="Arial MT"/>
                <a:cs typeface="Arial MT"/>
              </a:rPr>
              <a:t>for</a:t>
            </a:r>
            <a:r>
              <a:rPr sz="2000" spc="-25" dirty="0">
                <a:latin typeface="Arial MT"/>
                <a:cs typeface="Arial MT"/>
              </a:rPr>
              <a:t> </a:t>
            </a:r>
            <a:r>
              <a:rPr sz="2000" dirty="0">
                <a:latin typeface="Arial MT"/>
                <a:cs typeface="Arial MT"/>
              </a:rPr>
              <a:t>5-10 </a:t>
            </a:r>
            <a:r>
              <a:rPr sz="2000" spc="-540" dirty="0">
                <a:latin typeface="Arial MT"/>
                <a:cs typeface="Arial MT"/>
              </a:rPr>
              <a:t> </a:t>
            </a:r>
            <a:r>
              <a:rPr sz="2000" dirty="0">
                <a:latin typeface="Arial MT"/>
                <a:cs typeface="Arial MT"/>
              </a:rPr>
              <a:t>secs</a:t>
            </a:r>
            <a:endParaRPr sz="2000">
              <a:latin typeface="Arial MT"/>
              <a:cs typeface="Arial MT"/>
            </a:endParaRPr>
          </a:p>
        </p:txBody>
      </p:sp>
      <p:sp>
        <p:nvSpPr>
          <p:cNvPr id="18" name="object 18"/>
          <p:cNvSpPr txBox="1"/>
          <p:nvPr/>
        </p:nvSpPr>
        <p:spPr>
          <a:xfrm>
            <a:off x="8254745" y="5470347"/>
            <a:ext cx="3020695" cy="628015"/>
          </a:xfrm>
          <a:prstGeom prst="rect">
            <a:avLst/>
          </a:prstGeom>
        </p:spPr>
        <p:txBody>
          <a:bodyPr vert="horz" wrap="square" lIns="0" tIns="29209" rIns="0" bIns="0" rtlCol="0">
            <a:spAutoFit/>
          </a:bodyPr>
          <a:lstStyle/>
          <a:p>
            <a:pPr marL="12700" marR="5080">
              <a:lnSpc>
                <a:spcPts val="2340"/>
              </a:lnSpc>
              <a:spcBef>
                <a:spcPts val="229"/>
              </a:spcBef>
            </a:pPr>
            <a:r>
              <a:rPr sz="2000" b="1" spc="-5" dirty="0">
                <a:latin typeface="Arial"/>
                <a:cs typeface="Arial"/>
              </a:rPr>
              <a:t>Remove</a:t>
            </a:r>
            <a:r>
              <a:rPr sz="2000" b="1" spc="-10" dirty="0">
                <a:latin typeface="Arial"/>
                <a:cs typeface="Arial"/>
              </a:rPr>
              <a:t> </a:t>
            </a:r>
            <a:r>
              <a:rPr sz="2000" dirty="0">
                <a:latin typeface="Arial MT"/>
                <a:cs typeface="Arial MT"/>
              </a:rPr>
              <a:t>needle</a:t>
            </a:r>
            <a:r>
              <a:rPr sz="2000" spc="-35" dirty="0">
                <a:latin typeface="Arial MT"/>
                <a:cs typeface="Arial MT"/>
              </a:rPr>
              <a:t> </a:t>
            </a:r>
            <a:r>
              <a:rPr sz="2000" dirty="0">
                <a:latin typeface="Arial MT"/>
                <a:cs typeface="Arial MT"/>
              </a:rPr>
              <a:t>and</a:t>
            </a:r>
            <a:r>
              <a:rPr sz="2000" spc="-35" dirty="0">
                <a:latin typeface="Arial MT"/>
                <a:cs typeface="Arial MT"/>
              </a:rPr>
              <a:t> </a:t>
            </a:r>
            <a:r>
              <a:rPr sz="2000" dirty="0">
                <a:latin typeface="Arial MT"/>
                <a:cs typeface="Arial MT"/>
              </a:rPr>
              <a:t>leave </a:t>
            </a:r>
            <a:r>
              <a:rPr sz="2000" spc="-540" dirty="0">
                <a:latin typeface="Arial MT"/>
                <a:cs typeface="Arial MT"/>
              </a:rPr>
              <a:t> </a:t>
            </a:r>
            <a:r>
              <a:rPr sz="2000" dirty="0">
                <a:latin typeface="Arial MT"/>
                <a:cs typeface="Arial MT"/>
              </a:rPr>
              <a:t>catheter</a:t>
            </a:r>
            <a:r>
              <a:rPr sz="2000" spc="-45" dirty="0">
                <a:latin typeface="Arial MT"/>
                <a:cs typeface="Arial MT"/>
              </a:rPr>
              <a:t> </a:t>
            </a:r>
            <a:r>
              <a:rPr sz="2000" dirty="0">
                <a:latin typeface="Arial MT"/>
                <a:cs typeface="Arial MT"/>
              </a:rPr>
              <a:t>in</a:t>
            </a:r>
            <a:r>
              <a:rPr sz="2000" spc="-5" dirty="0">
                <a:latin typeface="Arial MT"/>
                <a:cs typeface="Arial MT"/>
              </a:rPr>
              <a:t> </a:t>
            </a:r>
            <a:r>
              <a:rPr sz="2000" dirty="0">
                <a:latin typeface="Arial MT"/>
                <a:cs typeface="Arial MT"/>
              </a:rPr>
              <a:t>place</a:t>
            </a:r>
            <a:endParaRPr sz="2000">
              <a:latin typeface="Arial MT"/>
              <a:cs typeface="Arial MT"/>
            </a:endParaRPr>
          </a:p>
        </p:txBody>
      </p:sp>
      <p:grpSp>
        <p:nvGrpSpPr>
          <p:cNvPr id="19" name="object 19"/>
          <p:cNvGrpSpPr/>
          <p:nvPr/>
        </p:nvGrpSpPr>
        <p:grpSpPr>
          <a:xfrm>
            <a:off x="9282683" y="1161288"/>
            <a:ext cx="2825750" cy="2131060"/>
            <a:chOff x="9282683" y="1161288"/>
            <a:chExt cx="2825750" cy="2131060"/>
          </a:xfrm>
        </p:grpSpPr>
        <p:pic>
          <p:nvPicPr>
            <p:cNvPr id="20" name="object 20"/>
            <p:cNvPicPr/>
            <p:nvPr/>
          </p:nvPicPr>
          <p:blipFill>
            <a:blip r:embed="rId5" cstate="print"/>
            <a:stretch>
              <a:fillRect/>
            </a:stretch>
          </p:blipFill>
          <p:spPr>
            <a:xfrm>
              <a:off x="9282683" y="1161288"/>
              <a:ext cx="2825496" cy="2130679"/>
            </a:xfrm>
            <a:prstGeom prst="rect">
              <a:avLst/>
            </a:prstGeom>
          </p:spPr>
        </p:pic>
        <p:pic>
          <p:nvPicPr>
            <p:cNvPr id="21" name="object 21"/>
            <p:cNvPicPr/>
            <p:nvPr/>
          </p:nvPicPr>
          <p:blipFill>
            <a:blip r:embed="rId6" cstate="print"/>
            <a:stretch>
              <a:fillRect/>
            </a:stretch>
          </p:blipFill>
          <p:spPr>
            <a:xfrm>
              <a:off x="9477755" y="1356360"/>
              <a:ext cx="2255520" cy="1560576"/>
            </a:xfrm>
            <a:prstGeom prst="rect">
              <a:avLst/>
            </a:prstGeom>
          </p:spPr>
        </p:pic>
      </p:grpSp>
      <p:grpSp>
        <p:nvGrpSpPr>
          <p:cNvPr id="22" name="object 22"/>
          <p:cNvGrpSpPr/>
          <p:nvPr/>
        </p:nvGrpSpPr>
        <p:grpSpPr>
          <a:xfrm>
            <a:off x="8087868" y="3482378"/>
            <a:ext cx="4020185" cy="2113915"/>
            <a:chOff x="8087868" y="3482378"/>
            <a:chExt cx="4020185" cy="2113915"/>
          </a:xfrm>
        </p:grpSpPr>
        <p:pic>
          <p:nvPicPr>
            <p:cNvPr id="23" name="object 23"/>
            <p:cNvPicPr/>
            <p:nvPr/>
          </p:nvPicPr>
          <p:blipFill>
            <a:blip r:embed="rId7" cstate="print"/>
            <a:stretch>
              <a:fillRect/>
            </a:stretch>
          </p:blipFill>
          <p:spPr>
            <a:xfrm>
              <a:off x="8087868" y="3482378"/>
              <a:ext cx="4020185" cy="2113661"/>
            </a:xfrm>
            <a:prstGeom prst="rect">
              <a:avLst/>
            </a:prstGeom>
          </p:spPr>
        </p:pic>
        <p:pic>
          <p:nvPicPr>
            <p:cNvPr id="24" name="object 24"/>
            <p:cNvPicPr/>
            <p:nvPr/>
          </p:nvPicPr>
          <p:blipFill>
            <a:blip r:embed="rId8" cstate="print"/>
            <a:stretch>
              <a:fillRect/>
            </a:stretch>
          </p:blipFill>
          <p:spPr>
            <a:xfrm>
              <a:off x="8282940" y="3677412"/>
              <a:ext cx="3450336" cy="1543812"/>
            </a:xfrm>
            <a:prstGeom prst="rect">
              <a:avLst/>
            </a:prstGeom>
          </p:spPr>
        </p:pic>
      </p:grpSp>
      <p:grpSp>
        <p:nvGrpSpPr>
          <p:cNvPr id="25" name="object 25"/>
          <p:cNvGrpSpPr/>
          <p:nvPr/>
        </p:nvGrpSpPr>
        <p:grpSpPr>
          <a:xfrm>
            <a:off x="311277" y="6039992"/>
            <a:ext cx="3308350" cy="639445"/>
            <a:chOff x="311277" y="6039992"/>
            <a:chExt cx="3308350" cy="639445"/>
          </a:xfrm>
        </p:grpSpPr>
        <p:sp>
          <p:nvSpPr>
            <p:cNvPr id="26" name="object 26"/>
            <p:cNvSpPr/>
            <p:nvPr/>
          </p:nvSpPr>
          <p:spPr>
            <a:xfrm>
              <a:off x="320802" y="6049517"/>
              <a:ext cx="3289300" cy="620395"/>
            </a:xfrm>
            <a:custGeom>
              <a:avLst/>
              <a:gdLst/>
              <a:ahLst/>
              <a:cxnLst/>
              <a:rect l="l" t="t" r="r" b="b"/>
              <a:pathLst>
                <a:path w="3289300" h="620395">
                  <a:moveTo>
                    <a:pt x="3217545" y="0"/>
                  </a:moveTo>
                  <a:lnTo>
                    <a:pt x="71208" y="0"/>
                  </a:lnTo>
                  <a:lnTo>
                    <a:pt x="43494" y="5595"/>
                  </a:lnTo>
                  <a:lnTo>
                    <a:pt x="20859" y="20854"/>
                  </a:lnTo>
                  <a:lnTo>
                    <a:pt x="5597" y="43489"/>
                  </a:lnTo>
                  <a:lnTo>
                    <a:pt x="0" y="71208"/>
                  </a:lnTo>
                  <a:lnTo>
                    <a:pt x="0" y="549059"/>
                  </a:lnTo>
                  <a:lnTo>
                    <a:pt x="5597" y="576773"/>
                  </a:lnTo>
                  <a:lnTo>
                    <a:pt x="20859" y="599408"/>
                  </a:lnTo>
                  <a:lnTo>
                    <a:pt x="43494" y="614670"/>
                  </a:lnTo>
                  <a:lnTo>
                    <a:pt x="71208" y="620267"/>
                  </a:lnTo>
                  <a:lnTo>
                    <a:pt x="3217545" y="620267"/>
                  </a:lnTo>
                  <a:lnTo>
                    <a:pt x="3245286" y="614670"/>
                  </a:lnTo>
                  <a:lnTo>
                    <a:pt x="3267932" y="599408"/>
                  </a:lnTo>
                  <a:lnTo>
                    <a:pt x="3283196" y="576773"/>
                  </a:lnTo>
                  <a:lnTo>
                    <a:pt x="3288792" y="549059"/>
                  </a:lnTo>
                  <a:lnTo>
                    <a:pt x="3288792" y="71208"/>
                  </a:lnTo>
                  <a:lnTo>
                    <a:pt x="3283196" y="43489"/>
                  </a:lnTo>
                  <a:lnTo>
                    <a:pt x="3267932" y="20854"/>
                  </a:lnTo>
                  <a:lnTo>
                    <a:pt x="3245286" y="5595"/>
                  </a:lnTo>
                  <a:lnTo>
                    <a:pt x="3217545" y="0"/>
                  </a:lnTo>
                  <a:close/>
                </a:path>
              </a:pathLst>
            </a:custGeom>
            <a:solidFill>
              <a:srgbClr val="639DD3">
                <a:alpha val="74508"/>
              </a:srgbClr>
            </a:solidFill>
          </p:spPr>
          <p:txBody>
            <a:bodyPr wrap="square" lIns="0" tIns="0" rIns="0" bIns="0" rtlCol="0"/>
            <a:lstStyle/>
            <a:p>
              <a:endParaRPr/>
            </a:p>
          </p:txBody>
        </p:sp>
        <p:sp>
          <p:nvSpPr>
            <p:cNvPr id="27" name="object 27"/>
            <p:cNvSpPr/>
            <p:nvPr/>
          </p:nvSpPr>
          <p:spPr>
            <a:xfrm>
              <a:off x="320802" y="6049517"/>
              <a:ext cx="3289300" cy="620395"/>
            </a:xfrm>
            <a:custGeom>
              <a:avLst/>
              <a:gdLst/>
              <a:ahLst/>
              <a:cxnLst/>
              <a:rect l="l" t="t" r="r" b="b"/>
              <a:pathLst>
                <a:path w="3289300" h="620395">
                  <a:moveTo>
                    <a:pt x="0" y="71208"/>
                  </a:moveTo>
                  <a:lnTo>
                    <a:pt x="5597" y="43489"/>
                  </a:lnTo>
                  <a:lnTo>
                    <a:pt x="20859" y="20854"/>
                  </a:lnTo>
                  <a:lnTo>
                    <a:pt x="43494" y="5595"/>
                  </a:lnTo>
                  <a:lnTo>
                    <a:pt x="71208" y="0"/>
                  </a:lnTo>
                  <a:lnTo>
                    <a:pt x="3217545" y="0"/>
                  </a:lnTo>
                  <a:lnTo>
                    <a:pt x="3245286" y="5595"/>
                  </a:lnTo>
                  <a:lnTo>
                    <a:pt x="3267932" y="20854"/>
                  </a:lnTo>
                  <a:lnTo>
                    <a:pt x="3283196" y="43489"/>
                  </a:lnTo>
                  <a:lnTo>
                    <a:pt x="3288792" y="71208"/>
                  </a:lnTo>
                  <a:lnTo>
                    <a:pt x="3288792" y="549059"/>
                  </a:lnTo>
                  <a:lnTo>
                    <a:pt x="3283196" y="576773"/>
                  </a:lnTo>
                  <a:lnTo>
                    <a:pt x="3267932" y="599408"/>
                  </a:lnTo>
                  <a:lnTo>
                    <a:pt x="3245286" y="614670"/>
                  </a:lnTo>
                  <a:lnTo>
                    <a:pt x="3217545" y="620267"/>
                  </a:lnTo>
                  <a:lnTo>
                    <a:pt x="71208" y="620267"/>
                  </a:lnTo>
                  <a:lnTo>
                    <a:pt x="43494" y="614670"/>
                  </a:lnTo>
                  <a:lnTo>
                    <a:pt x="20859" y="599408"/>
                  </a:lnTo>
                  <a:lnTo>
                    <a:pt x="5597" y="576773"/>
                  </a:lnTo>
                  <a:lnTo>
                    <a:pt x="0" y="549059"/>
                  </a:lnTo>
                  <a:lnTo>
                    <a:pt x="0" y="71208"/>
                  </a:lnTo>
                  <a:close/>
                </a:path>
              </a:pathLst>
            </a:custGeom>
            <a:ln w="19050">
              <a:solidFill>
                <a:srgbClr val="639DD3"/>
              </a:solidFill>
            </a:ln>
          </p:spPr>
          <p:txBody>
            <a:bodyPr wrap="square" lIns="0" tIns="0" rIns="0" bIns="0" rtlCol="0"/>
            <a:lstStyle/>
            <a:p>
              <a:endParaRPr/>
            </a:p>
          </p:txBody>
        </p:sp>
      </p:grpSp>
      <p:grpSp>
        <p:nvGrpSpPr>
          <p:cNvPr id="28" name="object 28"/>
          <p:cNvGrpSpPr/>
          <p:nvPr/>
        </p:nvGrpSpPr>
        <p:grpSpPr>
          <a:xfrm>
            <a:off x="309372" y="5977126"/>
            <a:ext cx="939165" cy="881380"/>
            <a:chOff x="309372" y="5977126"/>
            <a:chExt cx="939165" cy="881380"/>
          </a:xfrm>
        </p:grpSpPr>
        <p:pic>
          <p:nvPicPr>
            <p:cNvPr id="29" name="object 29"/>
            <p:cNvPicPr/>
            <p:nvPr/>
          </p:nvPicPr>
          <p:blipFill>
            <a:blip r:embed="rId9" cstate="print"/>
            <a:stretch>
              <a:fillRect/>
            </a:stretch>
          </p:blipFill>
          <p:spPr>
            <a:xfrm>
              <a:off x="309372" y="5977126"/>
              <a:ext cx="938669" cy="880871"/>
            </a:xfrm>
            <a:prstGeom prst="rect">
              <a:avLst/>
            </a:prstGeom>
          </p:spPr>
        </p:pic>
        <p:pic>
          <p:nvPicPr>
            <p:cNvPr id="30" name="object 30"/>
            <p:cNvPicPr/>
            <p:nvPr/>
          </p:nvPicPr>
          <p:blipFill>
            <a:blip r:embed="rId10" cstate="print"/>
            <a:stretch>
              <a:fillRect/>
            </a:stretch>
          </p:blipFill>
          <p:spPr>
            <a:xfrm>
              <a:off x="504444" y="6172199"/>
              <a:ext cx="368807" cy="393192"/>
            </a:xfrm>
            <a:prstGeom prst="rect">
              <a:avLst/>
            </a:prstGeom>
          </p:spPr>
        </p:pic>
      </p:grpSp>
      <p:pic>
        <p:nvPicPr>
          <p:cNvPr id="31" name="object 31"/>
          <p:cNvPicPr/>
          <p:nvPr/>
        </p:nvPicPr>
        <p:blipFill>
          <a:blip r:embed="rId11" cstate="print"/>
          <a:stretch>
            <a:fillRect/>
          </a:stretch>
        </p:blipFill>
        <p:spPr>
          <a:xfrm>
            <a:off x="3785615" y="1286255"/>
            <a:ext cx="4319016" cy="3371469"/>
          </a:xfrm>
          <a:prstGeom prst="rect">
            <a:avLst/>
          </a:prstGeom>
        </p:spPr>
      </p:pic>
      <p:sp>
        <p:nvSpPr>
          <p:cNvPr id="32" name="object 32"/>
          <p:cNvSpPr txBox="1"/>
          <p:nvPr/>
        </p:nvSpPr>
        <p:spPr>
          <a:xfrm>
            <a:off x="5990971" y="5995126"/>
            <a:ext cx="34226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FFFFFF"/>
                </a:solidFill>
                <a:latin typeface="Arial Black"/>
                <a:cs typeface="Arial Black"/>
              </a:rPr>
              <a:t>R</a:t>
            </a:r>
            <a:endParaRPr sz="3200">
              <a:latin typeface="Arial Black"/>
              <a:cs typeface="Arial Black"/>
            </a:endParaRPr>
          </a:p>
        </p:txBody>
      </p:sp>
      <p:sp>
        <p:nvSpPr>
          <p:cNvPr id="33" name="object 33"/>
          <p:cNvSpPr txBox="1"/>
          <p:nvPr/>
        </p:nvSpPr>
        <p:spPr>
          <a:xfrm>
            <a:off x="4838191" y="6008507"/>
            <a:ext cx="862330"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M</a:t>
            </a:r>
            <a:r>
              <a:rPr sz="3200" spc="-95" dirty="0">
                <a:solidFill>
                  <a:srgbClr val="2D3334"/>
                </a:solidFill>
                <a:latin typeface="Arial Black"/>
                <a:cs typeface="Arial Black"/>
              </a:rPr>
              <a:t> </a:t>
            </a:r>
            <a:r>
              <a:rPr sz="3200" spc="5" dirty="0">
                <a:solidFill>
                  <a:srgbClr val="2D3334"/>
                </a:solidFill>
                <a:latin typeface="Arial Black"/>
                <a:cs typeface="Arial Black"/>
              </a:rPr>
              <a:t>A</a:t>
            </a:r>
            <a:endParaRPr sz="3200">
              <a:latin typeface="Arial Black"/>
              <a:cs typeface="Arial Black"/>
            </a:endParaRPr>
          </a:p>
        </p:txBody>
      </p:sp>
      <p:sp>
        <p:nvSpPr>
          <p:cNvPr id="34" name="object 34"/>
          <p:cNvSpPr txBox="1"/>
          <p:nvPr/>
        </p:nvSpPr>
        <p:spPr>
          <a:xfrm>
            <a:off x="6642354" y="6008507"/>
            <a:ext cx="817244"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C</a:t>
            </a:r>
            <a:r>
              <a:rPr sz="3200" spc="-95" dirty="0">
                <a:solidFill>
                  <a:srgbClr val="2D3334"/>
                </a:solidFill>
                <a:latin typeface="Arial Black"/>
                <a:cs typeface="Arial Black"/>
              </a:rPr>
              <a:t> </a:t>
            </a:r>
            <a:r>
              <a:rPr sz="3200" spc="5" dirty="0">
                <a:solidFill>
                  <a:srgbClr val="2D3334"/>
                </a:solidFill>
                <a:latin typeface="Arial Black"/>
                <a:cs typeface="Arial Black"/>
              </a:rPr>
              <a:t>H</a:t>
            </a:r>
            <a:endParaRPr sz="3200">
              <a:latin typeface="Arial Black"/>
              <a:cs typeface="Arial Black"/>
            </a:endParaRPr>
          </a:p>
        </p:txBody>
      </p:sp>
      <p:sp>
        <p:nvSpPr>
          <p:cNvPr id="35" name="object 35"/>
          <p:cNvSpPr txBox="1"/>
          <p:nvPr/>
        </p:nvSpPr>
        <p:spPr>
          <a:xfrm>
            <a:off x="1009599" y="6242403"/>
            <a:ext cx="2362200" cy="252095"/>
          </a:xfrm>
          <a:prstGeom prst="rect">
            <a:avLst/>
          </a:prstGeom>
        </p:spPr>
        <p:txBody>
          <a:bodyPr vert="horz" wrap="square" lIns="0" tIns="0" rIns="0" bIns="0" rtlCol="0">
            <a:spAutoFit/>
          </a:bodyPr>
          <a:lstStyle/>
          <a:p>
            <a:pPr marL="12700">
              <a:lnSpc>
                <a:spcPts val="1864"/>
              </a:lnSpc>
            </a:pPr>
            <a:r>
              <a:rPr sz="1600" b="1" spc="-15" dirty="0">
                <a:latin typeface="Arial"/>
                <a:cs typeface="Arial"/>
              </a:rPr>
              <a:t>Level</a:t>
            </a:r>
            <a:r>
              <a:rPr sz="1600" b="1" spc="35" dirty="0">
                <a:latin typeface="Arial"/>
                <a:cs typeface="Arial"/>
              </a:rPr>
              <a:t> </a:t>
            </a:r>
            <a:r>
              <a:rPr sz="1600" b="1" spc="-5" dirty="0">
                <a:latin typeface="Arial"/>
                <a:cs typeface="Arial"/>
              </a:rPr>
              <a:t>of</a:t>
            </a:r>
            <a:r>
              <a:rPr sz="1600" b="1" spc="10" dirty="0">
                <a:latin typeface="Arial"/>
                <a:cs typeface="Arial"/>
              </a:rPr>
              <a:t> </a:t>
            </a:r>
            <a:r>
              <a:rPr sz="1600" b="1" spc="-10" dirty="0">
                <a:latin typeface="Arial"/>
                <a:cs typeface="Arial"/>
              </a:rPr>
              <a:t>Evidence:</a:t>
            </a:r>
            <a:r>
              <a:rPr sz="1600" b="1" spc="40" dirty="0">
                <a:latin typeface="Arial"/>
                <a:cs typeface="Arial"/>
              </a:rPr>
              <a:t> </a:t>
            </a:r>
            <a:r>
              <a:rPr sz="1600" spc="-10" dirty="0">
                <a:latin typeface="Arial MT"/>
                <a:cs typeface="Arial MT"/>
              </a:rPr>
              <a:t>B-NR</a:t>
            </a:r>
            <a:endParaRPr sz="1600">
              <a:latin typeface="Arial MT"/>
              <a:cs typeface="Arial MT"/>
            </a:endParaRPr>
          </a:p>
        </p:txBody>
      </p:sp>
      <p:sp>
        <p:nvSpPr>
          <p:cNvPr id="36" name="object 36"/>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37" name="object 37"/>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20</a:t>
            </a:fld>
            <a:endParaRPr spc="-5" dirty="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p:nvPr/>
        </p:nvSpPr>
        <p:spPr>
          <a:xfrm>
            <a:off x="5452871" y="6062471"/>
            <a:ext cx="721360" cy="721360"/>
          </a:xfrm>
          <a:custGeom>
            <a:avLst/>
            <a:gdLst/>
            <a:ahLst/>
            <a:cxnLst/>
            <a:rect l="l" t="t" r="r" b="b"/>
            <a:pathLst>
              <a:path w="721360" h="721359">
                <a:moveTo>
                  <a:pt x="360425" y="0"/>
                </a:moveTo>
                <a:lnTo>
                  <a:pt x="311528" y="3290"/>
                </a:lnTo>
                <a:lnTo>
                  <a:pt x="264627" y="12874"/>
                </a:lnTo>
                <a:lnTo>
                  <a:pt x="220152" y="28323"/>
                </a:lnTo>
                <a:lnTo>
                  <a:pt x="178533" y="49208"/>
                </a:lnTo>
                <a:lnTo>
                  <a:pt x="140201" y="75098"/>
                </a:lnTo>
                <a:lnTo>
                  <a:pt x="105584" y="105565"/>
                </a:lnTo>
                <a:lnTo>
                  <a:pt x="75114" y="140179"/>
                </a:lnTo>
                <a:lnTo>
                  <a:pt x="49219" y="178511"/>
                </a:lnTo>
                <a:lnTo>
                  <a:pt x="28330" y="220131"/>
                </a:lnTo>
                <a:lnTo>
                  <a:pt x="12878" y="264609"/>
                </a:lnTo>
                <a:lnTo>
                  <a:pt x="3291" y="311517"/>
                </a:lnTo>
                <a:lnTo>
                  <a:pt x="0" y="360425"/>
                </a:lnTo>
                <a:lnTo>
                  <a:pt x="3291" y="409334"/>
                </a:lnTo>
                <a:lnTo>
                  <a:pt x="12878" y="456242"/>
                </a:lnTo>
                <a:lnTo>
                  <a:pt x="28330" y="500720"/>
                </a:lnTo>
                <a:lnTo>
                  <a:pt x="49219" y="542340"/>
                </a:lnTo>
                <a:lnTo>
                  <a:pt x="75114" y="580672"/>
                </a:lnTo>
                <a:lnTo>
                  <a:pt x="105584" y="615286"/>
                </a:lnTo>
                <a:lnTo>
                  <a:pt x="140201" y="645753"/>
                </a:lnTo>
                <a:lnTo>
                  <a:pt x="178533" y="671643"/>
                </a:lnTo>
                <a:lnTo>
                  <a:pt x="220152" y="692528"/>
                </a:lnTo>
                <a:lnTo>
                  <a:pt x="264627" y="707977"/>
                </a:lnTo>
                <a:lnTo>
                  <a:pt x="311528" y="717561"/>
                </a:lnTo>
                <a:lnTo>
                  <a:pt x="360425" y="720851"/>
                </a:lnTo>
                <a:lnTo>
                  <a:pt x="409323" y="717561"/>
                </a:lnTo>
                <a:lnTo>
                  <a:pt x="456224" y="707977"/>
                </a:lnTo>
                <a:lnTo>
                  <a:pt x="500699" y="692528"/>
                </a:lnTo>
                <a:lnTo>
                  <a:pt x="542318" y="671643"/>
                </a:lnTo>
                <a:lnTo>
                  <a:pt x="580650" y="645753"/>
                </a:lnTo>
                <a:lnTo>
                  <a:pt x="615267" y="615286"/>
                </a:lnTo>
                <a:lnTo>
                  <a:pt x="645737" y="580672"/>
                </a:lnTo>
                <a:lnTo>
                  <a:pt x="671632" y="542340"/>
                </a:lnTo>
                <a:lnTo>
                  <a:pt x="692521" y="500720"/>
                </a:lnTo>
                <a:lnTo>
                  <a:pt x="707973" y="456242"/>
                </a:lnTo>
                <a:lnTo>
                  <a:pt x="717560" y="409334"/>
                </a:lnTo>
                <a:lnTo>
                  <a:pt x="720851" y="360425"/>
                </a:lnTo>
                <a:lnTo>
                  <a:pt x="717560" y="311517"/>
                </a:lnTo>
                <a:lnTo>
                  <a:pt x="707973" y="264609"/>
                </a:lnTo>
                <a:lnTo>
                  <a:pt x="692521" y="220131"/>
                </a:lnTo>
                <a:lnTo>
                  <a:pt x="671632" y="178511"/>
                </a:lnTo>
                <a:lnTo>
                  <a:pt x="645737" y="140179"/>
                </a:lnTo>
                <a:lnTo>
                  <a:pt x="615267" y="105565"/>
                </a:lnTo>
                <a:lnTo>
                  <a:pt x="580650" y="75098"/>
                </a:lnTo>
                <a:lnTo>
                  <a:pt x="542318" y="49208"/>
                </a:lnTo>
                <a:lnTo>
                  <a:pt x="500699" y="28323"/>
                </a:lnTo>
                <a:lnTo>
                  <a:pt x="456224" y="12874"/>
                </a:lnTo>
                <a:lnTo>
                  <a:pt x="409323" y="3290"/>
                </a:lnTo>
                <a:lnTo>
                  <a:pt x="360425" y="0"/>
                </a:lnTo>
                <a:close/>
              </a:path>
            </a:pathLst>
          </a:custGeom>
          <a:solidFill>
            <a:srgbClr val="798667"/>
          </a:solidFill>
        </p:spPr>
        <p:txBody>
          <a:bodyPr wrap="square" lIns="0" tIns="0" rIns="0" bIns="0" rtlCol="0"/>
          <a:lstStyle/>
          <a:p>
            <a:endParaRPr/>
          </a:p>
        </p:txBody>
      </p:sp>
      <p:sp>
        <p:nvSpPr>
          <p:cNvPr id="5" name="object 5"/>
          <p:cNvSpPr txBox="1"/>
          <p:nvPr/>
        </p:nvSpPr>
        <p:spPr>
          <a:xfrm>
            <a:off x="4489196" y="6158585"/>
            <a:ext cx="2621280" cy="513715"/>
          </a:xfrm>
          <a:prstGeom prst="rect">
            <a:avLst/>
          </a:prstGeom>
        </p:spPr>
        <p:txBody>
          <a:bodyPr vert="horz" wrap="square" lIns="0" tIns="12700" rIns="0" bIns="0" rtlCol="0">
            <a:spAutoFit/>
          </a:bodyPr>
          <a:lstStyle/>
          <a:p>
            <a:pPr marL="12700">
              <a:lnSpc>
                <a:spcPct val="100000"/>
              </a:lnSpc>
              <a:spcBef>
                <a:spcPts val="100"/>
              </a:spcBef>
              <a:tabLst>
                <a:tab pos="1164590" algn="l"/>
                <a:tab pos="1816735" algn="l"/>
              </a:tabLst>
            </a:pPr>
            <a:r>
              <a:rPr sz="3200" dirty="0">
                <a:solidFill>
                  <a:srgbClr val="2D3334"/>
                </a:solidFill>
                <a:latin typeface="Arial Black"/>
                <a:cs typeface="Arial Black"/>
              </a:rPr>
              <a:t>M A	</a:t>
            </a:r>
            <a:r>
              <a:rPr sz="4800" baseline="1736" dirty="0">
                <a:solidFill>
                  <a:srgbClr val="FFFFFF"/>
                </a:solidFill>
                <a:latin typeface="Arial Black"/>
                <a:cs typeface="Arial Black"/>
              </a:rPr>
              <a:t>R	</a:t>
            </a:r>
            <a:r>
              <a:rPr sz="3200" dirty="0">
                <a:solidFill>
                  <a:srgbClr val="2D3334"/>
                </a:solidFill>
                <a:latin typeface="Arial Black"/>
                <a:cs typeface="Arial Black"/>
              </a:rPr>
              <a:t>C</a:t>
            </a:r>
            <a:r>
              <a:rPr sz="3200" spc="-85" dirty="0">
                <a:solidFill>
                  <a:srgbClr val="2D3334"/>
                </a:solidFill>
                <a:latin typeface="Arial Black"/>
                <a:cs typeface="Arial Black"/>
              </a:rPr>
              <a:t> </a:t>
            </a:r>
            <a:r>
              <a:rPr sz="3200" dirty="0">
                <a:solidFill>
                  <a:srgbClr val="2D3334"/>
                </a:solidFill>
                <a:latin typeface="Arial Black"/>
                <a:cs typeface="Arial Black"/>
              </a:rPr>
              <a:t>H</a:t>
            </a:r>
            <a:endParaRPr sz="3200">
              <a:latin typeface="Arial Black"/>
              <a:cs typeface="Arial Black"/>
            </a:endParaRPr>
          </a:p>
        </p:txBody>
      </p:sp>
      <p:sp>
        <p:nvSpPr>
          <p:cNvPr id="6" name="object 6"/>
          <p:cNvSpPr txBox="1">
            <a:spLocks noGrp="1"/>
          </p:cNvSpPr>
          <p:nvPr>
            <p:ph type="title"/>
          </p:nvPr>
        </p:nvSpPr>
        <p:spPr>
          <a:prstGeom prst="rect">
            <a:avLst/>
          </a:prstGeom>
        </p:spPr>
        <p:txBody>
          <a:bodyPr vert="horz" wrap="square" lIns="0" tIns="74295" rIns="0" bIns="0" rtlCol="0">
            <a:spAutoFit/>
          </a:bodyPr>
          <a:lstStyle/>
          <a:p>
            <a:pPr marL="1691639" marR="5080" indent="-685800">
              <a:lnSpc>
                <a:spcPts val="3890"/>
              </a:lnSpc>
              <a:spcBef>
                <a:spcPts val="585"/>
              </a:spcBef>
            </a:pPr>
            <a:r>
              <a:rPr spc="-5" dirty="0"/>
              <a:t>POSITION </a:t>
            </a:r>
            <a:r>
              <a:rPr dirty="0"/>
              <a:t>AFTER</a:t>
            </a:r>
            <a:r>
              <a:rPr spc="-25" dirty="0"/>
              <a:t> </a:t>
            </a:r>
            <a:r>
              <a:rPr spc="-5" dirty="0">
                <a:solidFill>
                  <a:srgbClr val="BB8542"/>
                </a:solidFill>
              </a:rPr>
              <a:t>NDC</a:t>
            </a:r>
            <a:r>
              <a:rPr spc="-40" dirty="0">
                <a:solidFill>
                  <a:srgbClr val="BB8542"/>
                </a:solidFill>
              </a:rPr>
              <a:t> </a:t>
            </a:r>
            <a:r>
              <a:rPr dirty="0"/>
              <a:t>TREATMENT </a:t>
            </a:r>
            <a:r>
              <a:rPr spc="-985" dirty="0"/>
              <a:t> </a:t>
            </a:r>
            <a:r>
              <a:rPr spc="-5" dirty="0"/>
              <a:t>SIGNS </a:t>
            </a:r>
            <a:r>
              <a:rPr dirty="0"/>
              <a:t>OF</a:t>
            </a:r>
            <a:r>
              <a:rPr spc="-10" dirty="0"/>
              <a:t> </a:t>
            </a:r>
            <a:r>
              <a:rPr dirty="0"/>
              <a:t>SUCCESSFUL</a:t>
            </a:r>
            <a:r>
              <a:rPr spc="-20" dirty="0"/>
              <a:t> </a:t>
            </a:r>
            <a:r>
              <a:rPr spc="-5" dirty="0">
                <a:solidFill>
                  <a:srgbClr val="BB8542"/>
                </a:solidFill>
              </a:rPr>
              <a:t>NDC</a:t>
            </a:r>
          </a:p>
        </p:txBody>
      </p:sp>
      <p:pic>
        <p:nvPicPr>
          <p:cNvPr id="7" name="object 7"/>
          <p:cNvPicPr/>
          <p:nvPr/>
        </p:nvPicPr>
        <p:blipFill>
          <a:blip r:embed="rId4" cstate="print"/>
          <a:stretch>
            <a:fillRect/>
          </a:stretch>
        </p:blipFill>
        <p:spPr>
          <a:xfrm>
            <a:off x="1877567" y="2061972"/>
            <a:ext cx="4559808" cy="1376679"/>
          </a:xfrm>
          <a:prstGeom prst="rect">
            <a:avLst/>
          </a:prstGeom>
        </p:spPr>
      </p:pic>
      <p:sp>
        <p:nvSpPr>
          <p:cNvPr id="8" name="object 8"/>
          <p:cNvSpPr txBox="1"/>
          <p:nvPr/>
        </p:nvSpPr>
        <p:spPr>
          <a:xfrm>
            <a:off x="700227" y="3374517"/>
            <a:ext cx="4496435" cy="848994"/>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If</a:t>
            </a:r>
            <a:r>
              <a:rPr sz="1800" spc="-10" dirty="0">
                <a:latin typeface="Arial MT"/>
                <a:cs typeface="Arial MT"/>
              </a:rPr>
              <a:t> </a:t>
            </a:r>
            <a:r>
              <a:rPr sz="1800" dirty="0">
                <a:latin typeface="Arial MT"/>
                <a:cs typeface="Arial MT"/>
              </a:rPr>
              <a:t>the</a:t>
            </a:r>
            <a:r>
              <a:rPr sz="1800" spc="-15" dirty="0">
                <a:latin typeface="Arial MT"/>
                <a:cs typeface="Arial MT"/>
              </a:rPr>
              <a:t> </a:t>
            </a:r>
            <a:r>
              <a:rPr sz="1800" spc="-5" dirty="0">
                <a:latin typeface="Arial MT"/>
                <a:cs typeface="Arial MT"/>
              </a:rPr>
              <a:t>casualty</a:t>
            </a:r>
            <a:r>
              <a:rPr sz="1800" spc="15" dirty="0">
                <a:latin typeface="Arial MT"/>
                <a:cs typeface="Arial MT"/>
              </a:rPr>
              <a:t> </a:t>
            </a:r>
            <a:r>
              <a:rPr sz="1800" spc="-5" dirty="0">
                <a:latin typeface="Arial MT"/>
                <a:cs typeface="Arial MT"/>
              </a:rPr>
              <a:t>is</a:t>
            </a:r>
            <a:r>
              <a:rPr sz="1800" dirty="0">
                <a:latin typeface="Arial MT"/>
                <a:cs typeface="Arial MT"/>
              </a:rPr>
              <a:t> </a:t>
            </a:r>
            <a:r>
              <a:rPr sz="1800" b="1" spc="-5" dirty="0">
                <a:latin typeface="Arial"/>
                <a:cs typeface="Arial"/>
              </a:rPr>
              <a:t>UNCONSCIOUS</a:t>
            </a:r>
            <a:r>
              <a:rPr sz="1800" spc="-5" dirty="0">
                <a:latin typeface="Arial MT"/>
                <a:cs typeface="Arial MT"/>
              </a:rPr>
              <a:t>,</a:t>
            </a:r>
            <a:r>
              <a:rPr sz="1800" spc="5" dirty="0">
                <a:latin typeface="Arial MT"/>
                <a:cs typeface="Arial MT"/>
              </a:rPr>
              <a:t> </a:t>
            </a:r>
            <a:r>
              <a:rPr sz="1800" spc="-5" dirty="0">
                <a:latin typeface="Arial MT"/>
                <a:cs typeface="Arial MT"/>
              </a:rPr>
              <a:t>place</a:t>
            </a:r>
            <a:r>
              <a:rPr sz="1800" dirty="0">
                <a:latin typeface="Arial MT"/>
                <a:cs typeface="Arial MT"/>
              </a:rPr>
              <a:t> the </a:t>
            </a:r>
            <a:r>
              <a:rPr sz="1800" spc="-484" dirty="0">
                <a:latin typeface="Arial MT"/>
                <a:cs typeface="Arial MT"/>
              </a:rPr>
              <a:t> </a:t>
            </a:r>
            <a:r>
              <a:rPr sz="1800" spc="-5" dirty="0">
                <a:latin typeface="Arial MT"/>
                <a:cs typeface="Arial MT"/>
              </a:rPr>
              <a:t>casualty in </a:t>
            </a:r>
            <a:r>
              <a:rPr sz="1800" dirty="0">
                <a:latin typeface="Arial MT"/>
                <a:cs typeface="Arial MT"/>
              </a:rPr>
              <a:t>the </a:t>
            </a:r>
            <a:r>
              <a:rPr sz="1800" b="1" dirty="0">
                <a:solidFill>
                  <a:srgbClr val="BB8542"/>
                </a:solidFill>
                <a:latin typeface="Arial"/>
                <a:cs typeface="Arial"/>
              </a:rPr>
              <a:t>SUPINE </a:t>
            </a:r>
            <a:r>
              <a:rPr sz="1800" spc="-5" dirty="0">
                <a:latin typeface="Arial MT"/>
                <a:cs typeface="Arial MT"/>
              </a:rPr>
              <a:t>or </a:t>
            </a:r>
            <a:r>
              <a:rPr sz="1800" b="1" dirty="0">
                <a:solidFill>
                  <a:srgbClr val="BB8542"/>
                </a:solidFill>
                <a:latin typeface="Arial"/>
                <a:cs typeface="Arial"/>
              </a:rPr>
              <a:t>RECOVERY </a:t>
            </a:r>
            <a:r>
              <a:rPr sz="1800" b="1" spc="5" dirty="0">
                <a:solidFill>
                  <a:srgbClr val="BB8542"/>
                </a:solidFill>
                <a:latin typeface="Arial"/>
                <a:cs typeface="Arial"/>
              </a:rPr>
              <a:t> </a:t>
            </a:r>
            <a:r>
              <a:rPr sz="1800" b="1" dirty="0">
                <a:solidFill>
                  <a:srgbClr val="BB8542"/>
                </a:solidFill>
                <a:latin typeface="Arial"/>
                <a:cs typeface="Arial"/>
              </a:rPr>
              <a:t>POSITION</a:t>
            </a:r>
            <a:r>
              <a:rPr sz="1800" b="1" spc="-25" dirty="0">
                <a:solidFill>
                  <a:srgbClr val="BB8542"/>
                </a:solidFill>
                <a:latin typeface="Arial"/>
                <a:cs typeface="Arial"/>
              </a:rPr>
              <a:t> </a:t>
            </a:r>
            <a:r>
              <a:rPr sz="1800" spc="-15" dirty="0">
                <a:latin typeface="Arial MT"/>
                <a:cs typeface="Arial MT"/>
              </a:rPr>
              <a:t>with</a:t>
            </a:r>
            <a:r>
              <a:rPr sz="1800" spc="40" dirty="0">
                <a:latin typeface="Arial MT"/>
                <a:cs typeface="Arial MT"/>
              </a:rPr>
              <a:t> </a:t>
            </a:r>
            <a:r>
              <a:rPr sz="1800" dirty="0">
                <a:latin typeface="Arial MT"/>
                <a:cs typeface="Arial MT"/>
              </a:rPr>
              <a:t>the</a:t>
            </a:r>
            <a:r>
              <a:rPr sz="1800" spc="-5" dirty="0">
                <a:latin typeface="Arial MT"/>
                <a:cs typeface="Arial MT"/>
              </a:rPr>
              <a:t> </a:t>
            </a:r>
            <a:r>
              <a:rPr sz="1800" b="1" spc="-5" dirty="0">
                <a:solidFill>
                  <a:srgbClr val="BB8542"/>
                </a:solidFill>
                <a:latin typeface="Arial"/>
                <a:cs typeface="Arial"/>
              </a:rPr>
              <a:t>injured</a:t>
            </a:r>
            <a:r>
              <a:rPr sz="1800" b="1" spc="-20" dirty="0">
                <a:solidFill>
                  <a:srgbClr val="BB8542"/>
                </a:solidFill>
                <a:latin typeface="Arial"/>
                <a:cs typeface="Arial"/>
              </a:rPr>
              <a:t> </a:t>
            </a:r>
            <a:r>
              <a:rPr sz="1800" b="1" spc="-5" dirty="0">
                <a:solidFill>
                  <a:srgbClr val="BB8542"/>
                </a:solidFill>
                <a:latin typeface="Arial"/>
                <a:cs typeface="Arial"/>
              </a:rPr>
              <a:t>side </a:t>
            </a:r>
            <a:r>
              <a:rPr sz="1800" b="1" spc="5" dirty="0">
                <a:solidFill>
                  <a:srgbClr val="BB8542"/>
                </a:solidFill>
                <a:latin typeface="Arial"/>
                <a:cs typeface="Arial"/>
              </a:rPr>
              <a:t>down</a:t>
            </a:r>
            <a:endParaRPr sz="1800">
              <a:latin typeface="Arial"/>
              <a:cs typeface="Arial"/>
            </a:endParaRPr>
          </a:p>
        </p:txBody>
      </p:sp>
      <p:sp>
        <p:nvSpPr>
          <p:cNvPr id="9" name="object 9"/>
          <p:cNvSpPr txBox="1"/>
          <p:nvPr/>
        </p:nvSpPr>
        <p:spPr>
          <a:xfrm>
            <a:off x="3375786" y="4537329"/>
            <a:ext cx="3175635" cy="139763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If the </a:t>
            </a:r>
            <a:r>
              <a:rPr sz="1800" spc="-5" dirty="0">
                <a:latin typeface="Arial MT"/>
                <a:cs typeface="Arial MT"/>
              </a:rPr>
              <a:t>casualty is </a:t>
            </a:r>
            <a:r>
              <a:rPr sz="1800" b="1" spc="-5" dirty="0">
                <a:latin typeface="Arial"/>
                <a:cs typeface="Arial"/>
              </a:rPr>
              <a:t>CONSCIOUS</a:t>
            </a:r>
            <a:r>
              <a:rPr sz="1800" spc="-5" dirty="0">
                <a:latin typeface="Arial MT"/>
                <a:cs typeface="Arial MT"/>
              </a:rPr>
              <a:t>, </a:t>
            </a:r>
            <a:r>
              <a:rPr sz="1800" spc="-490" dirty="0">
                <a:latin typeface="Arial MT"/>
                <a:cs typeface="Arial MT"/>
              </a:rPr>
              <a:t> </a:t>
            </a:r>
            <a:r>
              <a:rPr sz="1800" spc="-10" dirty="0">
                <a:latin typeface="Arial MT"/>
                <a:cs typeface="Arial MT"/>
              </a:rPr>
              <a:t>allow</a:t>
            </a:r>
            <a:r>
              <a:rPr sz="1800" spc="-5" dirty="0">
                <a:latin typeface="Arial MT"/>
                <a:cs typeface="Arial MT"/>
              </a:rPr>
              <a:t> </a:t>
            </a:r>
            <a:r>
              <a:rPr sz="1800" dirty="0">
                <a:latin typeface="Arial MT"/>
                <a:cs typeface="Arial MT"/>
              </a:rPr>
              <a:t>the</a:t>
            </a:r>
            <a:r>
              <a:rPr sz="1800" spc="-15" dirty="0">
                <a:latin typeface="Arial MT"/>
                <a:cs typeface="Arial MT"/>
              </a:rPr>
              <a:t> </a:t>
            </a:r>
            <a:r>
              <a:rPr sz="1800" spc="-5" dirty="0">
                <a:latin typeface="Arial MT"/>
                <a:cs typeface="Arial MT"/>
              </a:rPr>
              <a:t>casualty</a:t>
            </a:r>
            <a:r>
              <a:rPr sz="1800" spc="5" dirty="0">
                <a:latin typeface="Arial MT"/>
                <a:cs typeface="Arial MT"/>
              </a:rPr>
              <a:t> </a:t>
            </a:r>
            <a:r>
              <a:rPr sz="1800" dirty="0">
                <a:latin typeface="Arial MT"/>
                <a:cs typeface="Arial MT"/>
              </a:rPr>
              <a:t>to</a:t>
            </a:r>
            <a:r>
              <a:rPr sz="1800" spc="-5" dirty="0">
                <a:latin typeface="Arial MT"/>
                <a:cs typeface="Arial MT"/>
              </a:rPr>
              <a:t> </a:t>
            </a:r>
            <a:r>
              <a:rPr sz="1800" spc="-10" dirty="0">
                <a:latin typeface="Arial MT"/>
                <a:cs typeface="Arial MT"/>
              </a:rPr>
              <a:t>adopt</a:t>
            </a:r>
            <a:r>
              <a:rPr sz="1800" spc="-5" dirty="0">
                <a:latin typeface="Arial MT"/>
                <a:cs typeface="Arial MT"/>
              </a:rPr>
              <a:t> </a:t>
            </a:r>
            <a:r>
              <a:rPr sz="1800" dirty="0">
                <a:latin typeface="Arial MT"/>
                <a:cs typeface="Arial MT"/>
              </a:rPr>
              <a:t>the </a:t>
            </a:r>
            <a:r>
              <a:rPr sz="1800" spc="5" dirty="0">
                <a:latin typeface="Arial MT"/>
                <a:cs typeface="Arial MT"/>
              </a:rPr>
              <a:t> </a:t>
            </a:r>
            <a:r>
              <a:rPr sz="1800" b="1" dirty="0">
                <a:solidFill>
                  <a:srgbClr val="BB8542"/>
                </a:solidFill>
                <a:latin typeface="Arial"/>
                <a:cs typeface="Arial"/>
              </a:rPr>
              <a:t>SITTING</a:t>
            </a:r>
            <a:r>
              <a:rPr sz="1800" b="1" spc="-30" dirty="0">
                <a:solidFill>
                  <a:srgbClr val="BB8542"/>
                </a:solidFill>
                <a:latin typeface="Arial"/>
                <a:cs typeface="Arial"/>
              </a:rPr>
              <a:t> </a:t>
            </a:r>
            <a:r>
              <a:rPr sz="1800" b="1" dirty="0">
                <a:solidFill>
                  <a:srgbClr val="BB8542"/>
                </a:solidFill>
                <a:latin typeface="Arial"/>
                <a:cs typeface="Arial"/>
              </a:rPr>
              <a:t>POSITION</a:t>
            </a:r>
            <a:r>
              <a:rPr sz="1800" b="1" spc="-10" dirty="0">
                <a:solidFill>
                  <a:srgbClr val="BB8542"/>
                </a:solidFill>
                <a:latin typeface="Arial"/>
                <a:cs typeface="Arial"/>
              </a:rPr>
              <a:t> </a:t>
            </a:r>
            <a:r>
              <a:rPr sz="1800" dirty="0">
                <a:latin typeface="Arial MT"/>
                <a:cs typeface="Arial MT"/>
              </a:rPr>
              <a:t>to</a:t>
            </a:r>
            <a:r>
              <a:rPr sz="1800" spc="-20" dirty="0">
                <a:latin typeface="Arial MT"/>
                <a:cs typeface="Arial MT"/>
              </a:rPr>
              <a:t> </a:t>
            </a:r>
            <a:r>
              <a:rPr sz="1800" spc="-5" dirty="0">
                <a:latin typeface="Arial MT"/>
                <a:cs typeface="Arial MT"/>
              </a:rPr>
              <a:t>help</a:t>
            </a:r>
            <a:endParaRPr sz="1800">
              <a:latin typeface="Arial MT"/>
              <a:cs typeface="Arial MT"/>
            </a:endParaRPr>
          </a:p>
          <a:p>
            <a:pPr marL="12700" marR="260350">
              <a:lnSpc>
                <a:spcPct val="100000"/>
              </a:lnSpc>
            </a:pPr>
            <a:r>
              <a:rPr sz="1800" spc="-5" dirty="0">
                <a:latin typeface="Arial MT"/>
                <a:cs typeface="Arial MT"/>
              </a:rPr>
              <a:t>keep</a:t>
            </a:r>
            <a:r>
              <a:rPr sz="1800" dirty="0">
                <a:latin typeface="Arial MT"/>
                <a:cs typeface="Arial MT"/>
              </a:rPr>
              <a:t> the</a:t>
            </a:r>
            <a:r>
              <a:rPr sz="1800" spc="-15" dirty="0">
                <a:latin typeface="Arial MT"/>
                <a:cs typeface="Arial MT"/>
              </a:rPr>
              <a:t> </a:t>
            </a:r>
            <a:r>
              <a:rPr sz="1800" spc="-10" dirty="0">
                <a:latin typeface="Arial MT"/>
                <a:cs typeface="Arial MT"/>
              </a:rPr>
              <a:t>airway</a:t>
            </a:r>
            <a:r>
              <a:rPr sz="1800" spc="30" dirty="0">
                <a:latin typeface="Arial MT"/>
                <a:cs typeface="Arial MT"/>
              </a:rPr>
              <a:t> </a:t>
            </a:r>
            <a:r>
              <a:rPr sz="1800" spc="-5" dirty="0">
                <a:latin typeface="Arial MT"/>
                <a:cs typeface="Arial MT"/>
              </a:rPr>
              <a:t>clear </a:t>
            </a:r>
            <a:r>
              <a:rPr sz="1800" spc="-10" dirty="0">
                <a:latin typeface="Arial MT"/>
                <a:cs typeface="Arial MT"/>
              </a:rPr>
              <a:t>as</a:t>
            </a:r>
            <a:r>
              <a:rPr sz="1800" spc="-5" dirty="0">
                <a:latin typeface="Arial MT"/>
                <a:cs typeface="Arial MT"/>
              </a:rPr>
              <a:t> a </a:t>
            </a:r>
            <a:r>
              <a:rPr sz="1800" dirty="0">
                <a:latin typeface="Arial MT"/>
                <a:cs typeface="Arial MT"/>
              </a:rPr>
              <a:t> </a:t>
            </a:r>
            <a:r>
              <a:rPr sz="1800" spc="-5" dirty="0">
                <a:latin typeface="Arial MT"/>
                <a:cs typeface="Arial MT"/>
              </a:rPr>
              <a:t>result</a:t>
            </a:r>
            <a:r>
              <a:rPr sz="1800" spc="-20" dirty="0">
                <a:latin typeface="Arial MT"/>
                <a:cs typeface="Arial MT"/>
              </a:rPr>
              <a:t> </a:t>
            </a:r>
            <a:r>
              <a:rPr sz="1800" dirty="0">
                <a:latin typeface="Arial MT"/>
                <a:cs typeface="Arial MT"/>
              </a:rPr>
              <a:t>of</a:t>
            </a:r>
            <a:r>
              <a:rPr sz="1800" spc="-15" dirty="0">
                <a:latin typeface="Arial MT"/>
                <a:cs typeface="Arial MT"/>
              </a:rPr>
              <a:t> </a:t>
            </a:r>
            <a:r>
              <a:rPr sz="1800" spc="-5" dirty="0">
                <a:latin typeface="Arial MT"/>
                <a:cs typeface="Arial MT"/>
              </a:rPr>
              <a:t>maxillofacial</a:t>
            </a:r>
            <a:r>
              <a:rPr sz="1800" spc="15" dirty="0">
                <a:latin typeface="Arial MT"/>
                <a:cs typeface="Arial MT"/>
              </a:rPr>
              <a:t> </a:t>
            </a:r>
            <a:r>
              <a:rPr sz="1800" spc="-5" dirty="0">
                <a:latin typeface="Arial MT"/>
                <a:cs typeface="Arial MT"/>
              </a:rPr>
              <a:t>trauma</a:t>
            </a:r>
            <a:endParaRPr sz="1800">
              <a:latin typeface="Arial MT"/>
              <a:cs typeface="Arial MT"/>
            </a:endParaRPr>
          </a:p>
        </p:txBody>
      </p:sp>
      <p:grpSp>
        <p:nvGrpSpPr>
          <p:cNvPr id="10" name="object 10"/>
          <p:cNvGrpSpPr/>
          <p:nvPr/>
        </p:nvGrpSpPr>
        <p:grpSpPr>
          <a:xfrm>
            <a:off x="7064120" y="4552569"/>
            <a:ext cx="4684395" cy="1029969"/>
            <a:chOff x="7064120" y="4552569"/>
            <a:chExt cx="4684395" cy="1029969"/>
          </a:xfrm>
        </p:grpSpPr>
        <p:sp>
          <p:nvSpPr>
            <p:cNvPr id="11" name="object 11"/>
            <p:cNvSpPr/>
            <p:nvPr/>
          </p:nvSpPr>
          <p:spPr>
            <a:xfrm>
              <a:off x="7073645" y="4562094"/>
              <a:ext cx="4665345" cy="1010919"/>
            </a:xfrm>
            <a:custGeom>
              <a:avLst/>
              <a:gdLst/>
              <a:ahLst/>
              <a:cxnLst/>
              <a:rect l="l" t="t" r="r" b="b"/>
              <a:pathLst>
                <a:path w="4665345" h="1010920">
                  <a:moveTo>
                    <a:pt x="4549012" y="0"/>
                  </a:moveTo>
                  <a:lnTo>
                    <a:pt x="115950" y="0"/>
                  </a:lnTo>
                  <a:lnTo>
                    <a:pt x="70830" y="9116"/>
                  </a:lnTo>
                  <a:lnTo>
                    <a:pt x="33972" y="33972"/>
                  </a:lnTo>
                  <a:lnTo>
                    <a:pt x="9116" y="70830"/>
                  </a:lnTo>
                  <a:lnTo>
                    <a:pt x="0" y="115950"/>
                  </a:lnTo>
                  <a:lnTo>
                    <a:pt x="0" y="894460"/>
                  </a:lnTo>
                  <a:lnTo>
                    <a:pt x="9116" y="939581"/>
                  </a:lnTo>
                  <a:lnTo>
                    <a:pt x="33972" y="976439"/>
                  </a:lnTo>
                  <a:lnTo>
                    <a:pt x="70830" y="1001295"/>
                  </a:lnTo>
                  <a:lnTo>
                    <a:pt x="115950" y="1010411"/>
                  </a:lnTo>
                  <a:lnTo>
                    <a:pt x="4549012" y="1010411"/>
                  </a:lnTo>
                  <a:lnTo>
                    <a:pt x="4594133" y="1001295"/>
                  </a:lnTo>
                  <a:lnTo>
                    <a:pt x="4630991" y="976439"/>
                  </a:lnTo>
                  <a:lnTo>
                    <a:pt x="4655847" y="939581"/>
                  </a:lnTo>
                  <a:lnTo>
                    <a:pt x="4664963" y="894460"/>
                  </a:lnTo>
                  <a:lnTo>
                    <a:pt x="4664963" y="115950"/>
                  </a:lnTo>
                  <a:lnTo>
                    <a:pt x="4655847" y="70830"/>
                  </a:lnTo>
                  <a:lnTo>
                    <a:pt x="4630991" y="33972"/>
                  </a:lnTo>
                  <a:lnTo>
                    <a:pt x="4594133" y="9116"/>
                  </a:lnTo>
                  <a:lnTo>
                    <a:pt x="4549012" y="0"/>
                  </a:lnTo>
                  <a:close/>
                </a:path>
              </a:pathLst>
            </a:custGeom>
            <a:solidFill>
              <a:srgbClr val="FFF4D2"/>
            </a:solidFill>
          </p:spPr>
          <p:txBody>
            <a:bodyPr wrap="square" lIns="0" tIns="0" rIns="0" bIns="0" rtlCol="0"/>
            <a:lstStyle/>
            <a:p>
              <a:endParaRPr/>
            </a:p>
          </p:txBody>
        </p:sp>
        <p:sp>
          <p:nvSpPr>
            <p:cNvPr id="12" name="object 12"/>
            <p:cNvSpPr/>
            <p:nvPr/>
          </p:nvSpPr>
          <p:spPr>
            <a:xfrm>
              <a:off x="7073645" y="4562094"/>
              <a:ext cx="4665345" cy="1010919"/>
            </a:xfrm>
            <a:custGeom>
              <a:avLst/>
              <a:gdLst/>
              <a:ahLst/>
              <a:cxnLst/>
              <a:rect l="l" t="t" r="r" b="b"/>
              <a:pathLst>
                <a:path w="4665345" h="1010920">
                  <a:moveTo>
                    <a:pt x="0" y="115950"/>
                  </a:moveTo>
                  <a:lnTo>
                    <a:pt x="9116" y="70830"/>
                  </a:lnTo>
                  <a:lnTo>
                    <a:pt x="33972" y="33972"/>
                  </a:lnTo>
                  <a:lnTo>
                    <a:pt x="70830" y="9116"/>
                  </a:lnTo>
                  <a:lnTo>
                    <a:pt x="115950" y="0"/>
                  </a:lnTo>
                  <a:lnTo>
                    <a:pt x="4549012" y="0"/>
                  </a:lnTo>
                  <a:lnTo>
                    <a:pt x="4594133" y="9116"/>
                  </a:lnTo>
                  <a:lnTo>
                    <a:pt x="4630991" y="33972"/>
                  </a:lnTo>
                  <a:lnTo>
                    <a:pt x="4655847" y="70830"/>
                  </a:lnTo>
                  <a:lnTo>
                    <a:pt x="4664963" y="115950"/>
                  </a:lnTo>
                  <a:lnTo>
                    <a:pt x="4664963" y="894460"/>
                  </a:lnTo>
                  <a:lnTo>
                    <a:pt x="4655847" y="939581"/>
                  </a:lnTo>
                  <a:lnTo>
                    <a:pt x="4630991" y="976439"/>
                  </a:lnTo>
                  <a:lnTo>
                    <a:pt x="4594133" y="1001295"/>
                  </a:lnTo>
                  <a:lnTo>
                    <a:pt x="4549012" y="1010411"/>
                  </a:lnTo>
                  <a:lnTo>
                    <a:pt x="115950" y="1010411"/>
                  </a:lnTo>
                  <a:lnTo>
                    <a:pt x="70830" y="1001295"/>
                  </a:lnTo>
                  <a:lnTo>
                    <a:pt x="33972" y="976439"/>
                  </a:lnTo>
                  <a:lnTo>
                    <a:pt x="9116" y="939581"/>
                  </a:lnTo>
                  <a:lnTo>
                    <a:pt x="0" y="894460"/>
                  </a:lnTo>
                  <a:lnTo>
                    <a:pt x="0" y="115950"/>
                  </a:lnTo>
                  <a:close/>
                </a:path>
              </a:pathLst>
            </a:custGeom>
            <a:ln w="19050">
              <a:solidFill>
                <a:srgbClr val="BB8542"/>
              </a:solidFill>
            </a:ln>
          </p:spPr>
          <p:txBody>
            <a:bodyPr wrap="square" lIns="0" tIns="0" rIns="0" bIns="0" rtlCol="0"/>
            <a:lstStyle/>
            <a:p>
              <a:endParaRPr/>
            </a:p>
          </p:txBody>
        </p:sp>
        <p:pic>
          <p:nvPicPr>
            <p:cNvPr id="13" name="object 13"/>
            <p:cNvPicPr/>
            <p:nvPr/>
          </p:nvPicPr>
          <p:blipFill>
            <a:blip r:embed="rId5" cstate="print"/>
            <a:stretch>
              <a:fillRect/>
            </a:stretch>
          </p:blipFill>
          <p:spPr>
            <a:xfrm>
              <a:off x="7217663" y="4786884"/>
              <a:ext cx="640079" cy="559308"/>
            </a:xfrm>
            <a:prstGeom prst="rect">
              <a:avLst/>
            </a:prstGeom>
          </p:spPr>
        </p:pic>
      </p:grpSp>
      <p:sp>
        <p:nvSpPr>
          <p:cNvPr id="14" name="object 14"/>
          <p:cNvSpPr txBox="1"/>
          <p:nvPr/>
        </p:nvSpPr>
        <p:spPr>
          <a:xfrm>
            <a:off x="7937118" y="4679645"/>
            <a:ext cx="3707765" cy="757555"/>
          </a:xfrm>
          <a:prstGeom prst="rect">
            <a:avLst/>
          </a:prstGeom>
        </p:spPr>
        <p:txBody>
          <a:bodyPr vert="horz" wrap="square" lIns="0" tIns="12065" rIns="0" bIns="0" rtlCol="0">
            <a:spAutoFit/>
          </a:bodyPr>
          <a:lstStyle/>
          <a:p>
            <a:pPr marL="12700" marR="5080" algn="just">
              <a:lnSpc>
                <a:spcPct val="100000"/>
              </a:lnSpc>
              <a:spcBef>
                <a:spcPts val="95"/>
              </a:spcBef>
            </a:pPr>
            <a:r>
              <a:rPr sz="1600" b="1" spc="-5" dirty="0">
                <a:solidFill>
                  <a:srgbClr val="961F2D"/>
                </a:solidFill>
                <a:latin typeface="Arial"/>
                <a:cs typeface="Arial"/>
              </a:rPr>
              <a:t>EXERCISE </a:t>
            </a:r>
            <a:r>
              <a:rPr sz="1600" b="1" spc="-15" dirty="0">
                <a:solidFill>
                  <a:srgbClr val="961F2D"/>
                </a:solidFill>
                <a:latin typeface="Arial"/>
                <a:cs typeface="Arial"/>
              </a:rPr>
              <a:t>CAUTION </a:t>
            </a:r>
            <a:r>
              <a:rPr sz="1600" spc="-5" dirty="0">
                <a:latin typeface="Arial MT"/>
                <a:cs typeface="Arial MT"/>
              </a:rPr>
              <a:t>while moving </a:t>
            </a:r>
            <a:r>
              <a:rPr sz="1600" spc="-10" dirty="0">
                <a:latin typeface="Arial MT"/>
                <a:cs typeface="Arial MT"/>
              </a:rPr>
              <a:t>your </a:t>
            </a:r>
            <a:r>
              <a:rPr sz="1600" spc="-430" dirty="0">
                <a:latin typeface="Arial MT"/>
                <a:cs typeface="Arial MT"/>
              </a:rPr>
              <a:t> </a:t>
            </a:r>
            <a:r>
              <a:rPr sz="1600" spc="-5" dirty="0">
                <a:latin typeface="Arial MT"/>
                <a:cs typeface="Arial MT"/>
              </a:rPr>
              <a:t>casualty, </a:t>
            </a:r>
            <a:r>
              <a:rPr sz="1600" b="1" spc="-5" dirty="0">
                <a:latin typeface="Arial"/>
                <a:cs typeface="Arial"/>
              </a:rPr>
              <a:t>EXCESSIVE MOVEMENT </a:t>
            </a:r>
            <a:r>
              <a:rPr sz="1600" spc="-5" dirty="0">
                <a:latin typeface="Arial MT"/>
                <a:cs typeface="Arial MT"/>
              </a:rPr>
              <a:t>may </a:t>
            </a:r>
            <a:r>
              <a:rPr sz="1600" spc="-430" dirty="0">
                <a:latin typeface="Arial MT"/>
                <a:cs typeface="Arial MT"/>
              </a:rPr>
              <a:t> </a:t>
            </a:r>
            <a:r>
              <a:rPr sz="1600" spc="-5" dirty="0">
                <a:latin typeface="Arial MT"/>
                <a:cs typeface="Arial MT"/>
              </a:rPr>
              <a:t>dislodge</a:t>
            </a:r>
            <a:r>
              <a:rPr sz="1600" spc="-30" dirty="0">
                <a:latin typeface="Arial MT"/>
                <a:cs typeface="Arial MT"/>
              </a:rPr>
              <a:t> </a:t>
            </a:r>
            <a:r>
              <a:rPr sz="1600" spc="-5" dirty="0">
                <a:latin typeface="Arial MT"/>
                <a:cs typeface="Arial MT"/>
              </a:rPr>
              <a:t>or</a:t>
            </a:r>
            <a:r>
              <a:rPr sz="1600" spc="15" dirty="0">
                <a:latin typeface="Arial MT"/>
                <a:cs typeface="Arial MT"/>
              </a:rPr>
              <a:t> </a:t>
            </a:r>
            <a:r>
              <a:rPr sz="1600" spc="-5" dirty="0">
                <a:latin typeface="Arial MT"/>
                <a:cs typeface="Arial MT"/>
              </a:rPr>
              <a:t>obstruct</a:t>
            </a:r>
            <a:r>
              <a:rPr sz="1600" spc="10" dirty="0">
                <a:latin typeface="Arial MT"/>
                <a:cs typeface="Arial MT"/>
              </a:rPr>
              <a:t> </a:t>
            </a:r>
            <a:r>
              <a:rPr sz="1600" spc="-5" dirty="0">
                <a:latin typeface="Arial MT"/>
                <a:cs typeface="Arial MT"/>
              </a:rPr>
              <a:t>NDC</a:t>
            </a:r>
            <a:endParaRPr sz="1600">
              <a:latin typeface="Arial MT"/>
              <a:cs typeface="Arial MT"/>
            </a:endParaRPr>
          </a:p>
        </p:txBody>
      </p:sp>
      <p:sp>
        <p:nvSpPr>
          <p:cNvPr id="15" name="object 15"/>
          <p:cNvSpPr txBox="1"/>
          <p:nvPr/>
        </p:nvSpPr>
        <p:spPr>
          <a:xfrm>
            <a:off x="6782181" y="1998726"/>
            <a:ext cx="3984625" cy="391160"/>
          </a:xfrm>
          <a:prstGeom prst="rect">
            <a:avLst/>
          </a:prstGeom>
        </p:spPr>
        <p:txBody>
          <a:bodyPr vert="horz" wrap="square" lIns="0" tIns="12700" rIns="0" bIns="0" rtlCol="0">
            <a:spAutoFit/>
          </a:bodyPr>
          <a:lstStyle/>
          <a:p>
            <a:pPr marL="12700">
              <a:lnSpc>
                <a:spcPct val="100000"/>
              </a:lnSpc>
              <a:spcBef>
                <a:spcPts val="100"/>
              </a:spcBef>
            </a:pPr>
            <a:r>
              <a:rPr sz="2400" b="1" u="heavy" dirty="0">
                <a:uFill>
                  <a:solidFill>
                    <a:srgbClr val="000000"/>
                  </a:solidFill>
                </a:uFill>
                <a:latin typeface="Arial"/>
                <a:cs typeface="Arial"/>
              </a:rPr>
              <a:t>Signs</a:t>
            </a:r>
            <a:r>
              <a:rPr sz="2400" b="1" u="heavy" spc="-25" dirty="0">
                <a:uFill>
                  <a:solidFill>
                    <a:srgbClr val="000000"/>
                  </a:solidFill>
                </a:uFill>
                <a:latin typeface="Arial"/>
                <a:cs typeface="Arial"/>
              </a:rPr>
              <a:t> </a:t>
            </a:r>
            <a:r>
              <a:rPr sz="2400" b="1" u="heavy" spc="-5" dirty="0">
                <a:uFill>
                  <a:solidFill>
                    <a:srgbClr val="000000"/>
                  </a:solidFill>
                </a:uFill>
                <a:latin typeface="Arial"/>
                <a:cs typeface="Arial"/>
              </a:rPr>
              <a:t>of</a:t>
            </a:r>
            <a:r>
              <a:rPr sz="2400" b="1" u="heavy" spc="-15" dirty="0">
                <a:uFill>
                  <a:solidFill>
                    <a:srgbClr val="000000"/>
                  </a:solidFill>
                </a:uFill>
                <a:latin typeface="Arial"/>
                <a:cs typeface="Arial"/>
              </a:rPr>
              <a:t> </a:t>
            </a:r>
            <a:r>
              <a:rPr sz="2400" b="1" u="heavy" spc="-5" dirty="0">
                <a:uFill>
                  <a:solidFill>
                    <a:srgbClr val="000000"/>
                  </a:solidFill>
                </a:uFill>
                <a:latin typeface="Arial"/>
                <a:cs typeface="Arial"/>
              </a:rPr>
              <a:t>a</a:t>
            </a:r>
            <a:r>
              <a:rPr sz="2400" b="1" u="heavy" spc="-25" dirty="0">
                <a:uFill>
                  <a:solidFill>
                    <a:srgbClr val="000000"/>
                  </a:solidFill>
                </a:uFill>
                <a:latin typeface="Arial"/>
                <a:cs typeface="Arial"/>
              </a:rPr>
              <a:t> </a:t>
            </a:r>
            <a:r>
              <a:rPr sz="2400" b="1" u="heavy" spc="-5" dirty="0">
                <a:uFill>
                  <a:solidFill>
                    <a:srgbClr val="000000"/>
                  </a:solidFill>
                </a:uFill>
                <a:latin typeface="Arial"/>
                <a:cs typeface="Arial"/>
              </a:rPr>
              <a:t>successful</a:t>
            </a:r>
            <a:r>
              <a:rPr sz="2400" b="1" u="heavy" dirty="0">
                <a:uFill>
                  <a:solidFill>
                    <a:srgbClr val="000000"/>
                  </a:solidFill>
                </a:uFill>
                <a:latin typeface="Arial"/>
                <a:cs typeface="Arial"/>
              </a:rPr>
              <a:t> </a:t>
            </a:r>
            <a:r>
              <a:rPr sz="2400" b="1" u="heavy" spc="-5" dirty="0">
                <a:uFill>
                  <a:solidFill>
                    <a:srgbClr val="000000"/>
                  </a:solidFill>
                </a:uFill>
                <a:latin typeface="Arial"/>
                <a:cs typeface="Arial"/>
              </a:rPr>
              <a:t>NDC:</a:t>
            </a:r>
            <a:endParaRPr sz="2400">
              <a:latin typeface="Arial"/>
              <a:cs typeface="Arial"/>
            </a:endParaRPr>
          </a:p>
        </p:txBody>
      </p:sp>
      <p:sp>
        <p:nvSpPr>
          <p:cNvPr id="16" name="object 16"/>
          <p:cNvSpPr txBox="1"/>
          <p:nvPr/>
        </p:nvSpPr>
        <p:spPr>
          <a:xfrm>
            <a:off x="7010781" y="2364841"/>
            <a:ext cx="4972050" cy="1854835"/>
          </a:xfrm>
          <a:prstGeom prst="rect">
            <a:avLst/>
          </a:prstGeom>
        </p:spPr>
        <p:txBody>
          <a:bodyPr vert="horz" wrap="square" lIns="0" tIns="12065" rIns="0" bIns="0" rtlCol="0">
            <a:spAutoFit/>
          </a:bodyPr>
          <a:lstStyle/>
          <a:p>
            <a:pPr marL="12700" marR="1601470">
              <a:lnSpc>
                <a:spcPct val="150100"/>
              </a:lnSpc>
              <a:spcBef>
                <a:spcPts val="95"/>
              </a:spcBef>
            </a:pPr>
            <a:r>
              <a:rPr sz="2000" dirty="0">
                <a:latin typeface="Arial MT"/>
                <a:cs typeface="Arial MT"/>
              </a:rPr>
              <a:t>Respiratory</a:t>
            </a:r>
            <a:r>
              <a:rPr sz="2000" spc="-50" dirty="0">
                <a:latin typeface="Arial MT"/>
                <a:cs typeface="Arial MT"/>
              </a:rPr>
              <a:t> </a:t>
            </a:r>
            <a:r>
              <a:rPr sz="2000" dirty="0">
                <a:latin typeface="Arial MT"/>
                <a:cs typeface="Arial MT"/>
              </a:rPr>
              <a:t>distress</a:t>
            </a:r>
            <a:r>
              <a:rPr sz="2000" spc="-35" dirty="0">
                <a:latin typeface="Arial MT"/>
                <a:cs typeface="Arial MT"/>
              </a:rPr>
              <a:t> </a:t>
            </a:r>
            <a:r>
              <a:rPr sz="2000" dirty="0">
                <a:latin typeface="Arial MT"/>
                <a:cs typeface="Arial MT"/>
              </a:rPr>
              <a:t>improves </a:t>
            </a:r>
            <a:r>
              <a:rPr sz="2000" spc="-540" dirty="0">
                <a:latin typeface="Arial MT"/>
                <a:cs typeface="Arial MT"/>
              </a:rPr>
              <a:t> </a:t>
            </a:r>
            <a:r>
              <a:rPr sz="2000" dirty="0">
                <a:latin typeface="Arial MT"/>
                <a:cs typeface="Arial MT"/>
              </a:rPr>
              <a:t>An</a:t>
            </a:r>
            <a:r>
              <a:rPr sz="2000" spc="-5" dirty="0">
                <a:latin typeface="Arial MT"/>
                <a:cs typeface="Arial MT"/>
              </a:rPr>
              <a:t> </a:t>
            </a:r>
            <a:r>
              <a:rPr sz="2000" dirty="0">
                <a:latin typeface="Arial MT"/>
                <a:cs typeface="Arial MT"/>
              </a:rPr>
              <a:t>obvious</a:t>
            </a:r>
            <a:r>
              <a:rPr sz="2000" spc="-20" dirty="0">
                <a:latin typeface="Arial MT"/>
                <a:cs typeface="Arial MT"/>
              </a:rPr>
              <a:t> </a:t>
            </a:r>
            <a:r>
              <a:rPr sz="2000" dirty="0">
                <a:latin typeface="Arial MT"/>
                <a:cs typeface="Arial MT"/>
              </a:rPr>
              <a:t>hissing</a:t>
            </a:r>
            <a:r>
              <a:rPr sz="2000" spc="-25" dirty="0">
                <a:latin typeface="Arial MT"/>
                <a:cs typeface="Arial MT"/>
              </a:rPr>
              <a:t> </a:t>
            </a:r>
            <a:r>
              <a:rPr sz="2000" dirty="0">
                <a:latin typeface="Arial MT"/>
                <a:cs typeface="Arial MT"/>
              </a:rPr>
              <a:t>sound</a:t>
            </a:r>
            <a:endParaRPr sz="2000">
              <a:latin typeface="Arial MT"/>
              <a:cs typeface="Arial MT"/>
            </a:endParaRPr>
          </a:p>
          <a:p>
            <a:pPr marL="12700">
              <a:lnSpc>
                <a:spcPct val="100000"/>
              </a:lnSpc>
              <a:spcBef>
                <a:spcPts val="1200"/>
              </a:spcBef>
            </a:pPr>
            <a:r>
              <a:rPr sz="2000" dirty="0">
                <a:latin typeface="Arial MT"/>
                <a:cs typeface="Arial MT"/>
              </a:rPr>
              <a:t>Pulse</a:t>
            </a:r>
            <a:r>
              <a:rPr sz="2000" spc="-5" dirty="0">
                <a:latin typeface="Arial MT"/>
                <a:cs typeface="Arial MT"/>
              </a:rPr>
              <a:t> </a:t>
            </a:r>
            <a:r>
              <a:rPr sz="2000" dirty="0">
                <a:latin typeface="Arial MT"/>
                <a:cs typeface="Arial MT"/>
              </a:rPr>
              <a:t>oximetry</a:t>
            </a:r>
            <a:r>
              <a:rPr sz="2000" spc="-15" dirty="0">
                <a:latin typeface="Arial MT"/>
                <a:cs typeface="Arial MT"/>
              </a:rPr>
              <a:t> </a:t>
            </a:r>
            <a:r>
              <a:rPr sz="2000" dirty="0">
                <a:latin typeface="Arial MT"/>
                <a:cs typeface="Arial MT"/>
              </a:rPr>
              <a:t>increases</a:t>
            </a:r>
            <a:r>
              <a:rPr sz="2000" spc="-40" dirty="0">
                <a:latin typeface="Arial MT"/>
                <a:cs typeface="Arial MT"/>
              </a:rPr>
              <a:t> </a:t>
            </a:r>
            <a:r>
              <a:rPr sz="2000" dirty="0">
                <a:latin typeface="Arial MT"/>
                <a:cs typeface="Arial MT"/>
              </a:rPr>
              <a:t>to</a:t>
            </a:r>
            <a:r>
              <a:rPr sz="2000" spc="-25" dirty="0">
                <a:latin typeface="Arial MT"/>
                <a:cs typeface="Arial MT"/>
              </a:rPr>
              <a:t> </a:t>
            </a:r>
            <a:r>
              <a:rPr sz="2000" dirty="0">
                <a:latin typeface="Arial MT"/>
                <a:cs typeface="Arial MT"/>
              </a:rPr>
              <a:t>&gt;90%</a:t>
            </a:r>
            <a:endParaRPr sz="2000">
              <a:latin typeface="Arial MT"/>
              <a:cs typeface="Arial MT"/>
            </a:endParaRPr>
          </a:p>
          <a:p>
            <a:pPr marL="12700">
              <a:lnSpc>
                <a:spcPct val="100000"/>
              </a:lnSpc>
              <a:spcBef>
                <a:spcPts val="1200"/>
              </a:spcBef>
            </a:pPr>
            <a:r>
              <a:rPr sz="2000" dirty="0">
                <a:latin typeface="Arial MT"/>
                <a:cs typeface="Arial MT"/>
              </a:rPr>
              <a:t>Return</a:t>
            </a:r>
            <a:r>
              <a:rPr sz="2000" spc="-20" dirty="0">
                <a:latin typeface="Arial MT"/>
                <a:cs typeface="Arial MT"/>
              </a:rPr>
              <a:t> </a:t>
            </a:r>
            <a:r>
              <a:rPr sz="2000" dirty="0">
                <a:latin typeface="Arial MT"/>
                <a:cs typeface="Arial MT"/>
              </a:rPr>
              <a:t>of</a:t>
            </a:r>
            <a:r>
              <a:rPr sz="2000" spc="-15" dirty="0">
                <a:latin typeface="Arial MT"/>
                <a:cs typeface="Arial MT"/>
              </a:rPr>
              <a:t> </a:t>
            </a:r>
            <a:r>
              <a:rPr sz="2000" dirty="0">
                <a:latin typeface="Arial MT"/>
                <a:cs typeface="Arial MT"/>
              </a:rPr>
              <a:t>consciousness</a:t>
            </a:r>
            <a:r>
              <a:rPr sz="2000" spc="-35" dirty="0">
                <a:latin typeface="Arial MT"/>
                <a:cs typeface="Arial MT"/>
              </a:rPr>
              <a:t> </a:t>
            </a:r>
            <a:r>
              <a:rPr sz="2000" dirty="0">
                <a:latin typeface="Arial MT"/>
                <a:cs typeface="Arial MT"/>
              </a:rPr>
              <a:t>and/or</a:t>
            </a:r>
            <a:r>
              <a:rPr sz="2000" spc="-20" dirty="0">
                <a:latin typeface="Arial MT"/>
                <a:cs typeface="Arial MT"/>
              </a:rPr>
              <a:t> </a:t>
            </a:r>
            <a:r>
              <a:rPr sz="2000" dirty="0">
                <a:latin typeface="Arial MT"/>
                <a:cs typeface="Arial MT"/>
              </a:rPr>
              <a:t>radial</a:t>
            </a:r>
            <a:r>
              <a:rPr sz="2000" spc="-10" dirty="0">
                <a:latin typeface="Arial MT"/>
                <a:cs typeface="Arial MT"/>
              </a:rPr>
              <a:t> </a:t>
            </a:r>
            <a:r>
              <a:rPr sz="2000" dirty="0">
                <a:latin typeface="Arial MT"/>
                <a:cs typeface="Arial MT"/>
              </a:rPr>
              <a:t>pulse</a:t>
            </a:r>
            <a:endParaRPr sz="2000">
              <a:latin typeface="Arial MT"/>
              <a:cs typeface="Arial MT"/>
            </a:endParaRPr>
          </a:p>
        </p:txBody>
      </p:sp>
      <p:sp>
        <p:nvSpPr>
          <p:cNvPr id="17" name="object 17"/>
          <p:cNvSpPr/>
          <p:nvPr/>
        </p:nvSpPr>
        <p:spPr>
          <a:xfrm>
            <a:off x="6784847" y="2561082"/>
            <a:ext cx="114300" cy="288290"/>
          </a:xfrm>
          <a:custGeom>
            <a:avLst/>
            <a:gdLst/>
            <a:ahLst/>
            <a:cxnLst/>
            <a:rect l="l" t="t" r="r" b="b"/>
            <a:pathLst>
              <a:path w="114300" h="288289">
                <a:moveTo>
                  <a:pt x="0" y="288035"/>
                </a:moveTo>
                <a:lnTo>
                  <a:pt x="114300" y="288035"/>
                </a:lnTo>
                <a:lnTo>
                  <a:pt x="114300" y="0"/>
                </a:lnTo>
                <a:lnTo>
                  <a:pt x="0" y="0"/>
                </a:lnTo>
                <a:lnTo>
                  <a:pt x="0" y="288035"/>
                </a:lnTo>
                <a:close/>
              </a:path>
            </a:pathLst>
          </a:custGeom>
          <a:solidFill>
            <a:srgbClr val="BB8542"/>
          </a:solidFill>
        </p:spPr>
        <p:txBody>
          <a:bodyPr wrap="square" lIns="0" tIns="0" rIns="0" bIns="0" rtlCol="0"/>
          <a:lstStyle/>
          <a:p>
            <a:endParaRPr/>
          </a:p>
        </p:txBody>
      </p:sp>
      <p:sp>
        <p:nvSpPr>
          <p:cNvPr id="18" name="object 18"/>
          <p:cNvSpPr/>
          <p:nvPr/>
        </p:nvSpPr>
        <p:spPr>
          <a:xfrm>
            <a:off x="6784847" y="2961894"/>
            <a:ext cx="114300" cy="288290"/>
          </a:xfrm>
          <a:custGeom>
            <a:avLst/>
            <a:gdLst/>
            <a:ahLst/>
            <a:cxnLst/>
            <a:rect l="l" t="t" r="r" b="b"/>
            <a:pathLst>
              <a:path w="114300" h="288289">
                <a:moveTo>
                  <a:pt x="0" y="288035"/>
                </a:moveTo>
                <a:lnTo>
                  <a:pt x="114300" y="288035"/>
                </a:lnTo>
                <a:lnTo>
                  <a:pt x="114300" y="0"/>
                </a:lnTo>
                <a:lnTo>
                  <a:pt x="0" y="0"/>
                </a:lnTo>
                <a:lnTo>
                  <a:pt x="0" y="288035"/>
                </a:lnTo>
                <a:close/>
              </a:path>
            </a:pathLst>
          </a:custGeom>
          <a:solidFill>
            <a:srgbClr val="BB8542"/>
          </a:solidFill>
        </p:spPr>
        <p:txBody>
          <a:bodyPr wrap="square" lIns="0" tIns="0" rIns="0" bIns="0" rtlCol="0"/>
          <a:lstStyle/>
          <a:p>
            <a:endParaRPr/>
          </a:p>
        </p:txBody>
      </p:sp>
      <p:sp>
        <p:nvSpPr>
          <p:cNvPr id="19" name="object 19"/>
          <p:cNvSpPr/>
          <p:nvPr/>
        </p:nvSpPr>
        <p:spPr>
          <a:xfrm>
            <a:off x="6784847" y="3411473"/>
            <a:ext cx="114300" cy="288290"/>
          </a:xfrm>
          <a:custGeom>
            <a:avLst/>
            <a:gdLst/>
            <a:ahLst/>
            <a:cxnLst/>
            <a:rect l="l" t="t" r="r" b="b"/>
            <a:pathLst>
              <a:path w="114300" h="288289">
                <a:moveTo>
                  <a:pt x="0" y="288036"/>
                </a:moveTo>
                <a:lnTo>
                  <a:pt x="114300" y="288036"/>
                </a:lnTo>
                <a:lnTo>
                  <a:pt x="114300" y="0"/>
                </a:lnTo>
                <a:lnTo>
                  <a:pt x="0" y="0"/>
                </a:lnTo>
                <a:lnTo>
                  <a:pt x="0" y="288036"/>
                </a:lnTo>
                <a:close/>
              </a:path>
            </a:pathLst>
          </a:custGeom>
          <a:solidFill>
            <a:srgbClr val="BB8542"/>
          </a:solidFill>
        </p:spPr>
        <p:txBody>
          <a:bodyPr wrap="square" lIns="0" tIns="0" rIns="0" bIns="0" rtlCol="0"/>
          <a:lstStyle/>
          <a:p>
            <a:endParaRPr/>
          </a:p>
        </p:txBody>
      </p:sp>
      <p:sp>
        <p:nvSpPr>
          <p:cNvPr id="20" name="object 20"/>
          <p:cNvSpPr/>
          <p:nvPr/>
        </p:nvSpPr>
        <p:spPr>
          <a:xfrm>
            <a:off x="6784847" y="3885438"/>
            <a:ext cx="114300" cy="288290"/>
          </a:xfrm>
          <a:custGeom>
            <a:avLst/>
            <a:gdLst/>
            <a:ahLst/>
            <a:cxnLst/>
            <a:rect l="l" t="t" r="r" b="b"/>
            <a:pathLst>
              <a:path w="114300" h="288289">
                <a:moveTo>
                  <a:pt x="0" y="288036"/>
                </a:moveTo>
                <a:lnTo>
                  <a:pt x="114300" y="288036"/>
                </a:lnTo>
                <a:lnTo>
                  <a:pt x="114300" y="0"/>
                </a:lnTo>
                <a:lnTo>
                  <a:pt x="0" y="0"/>
                </a:lnTo>
                <a:lnTo>
                  <a:pt x="0" y="288036"/>
                </a:lnTo>
                <a:close/>
              </a:path>
            </a:pathLst>
          </a:custGeom>
          <a:solidFill>
            <a:srgbClr val="BB8542"/>
          </a:solidFill>
        </p:spPr>
        <p:txBody>
          <a:bodyPr wrap="square" lIns="0" tIns="0" rIns="0" bIns="0" rtlCol="0"/>
          <a:lstStyle/>
          <a:p>
            <a:endParaRPr/>
          </a:p>
        </p:txBody>
      </p:sp>
      <p:pic>
        <p:nvPicPr>
          <p:cNvPr id="21" name="object 21"/>
          <p:cNvPicPr/>
          <p:nvPr/>
        </p:nvPicPr>
        <p:blipFill>
          <a:blip r:embed="rId6" cstate="print"/>
          <a:stretch>
            <a:fillRect/>
          </a:stretch>
        </p:blipFill>
        <p:spPr>
          <a:xfrm>
            <a:off x="696468" y="4442459"/>
            <a:ext cx="2599944" cy="1761744"/>
          </a:xfrm>
          <a:prstGeom prst="rect">
            <a:avLst/>
          </a:prstGeom>
        </p:spPr>
      </p:pic>
      <p:sp>
        <p:nvSpPr>
          <p:cNvPr id="22" name="object 22"/>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23" name="object 23"/>
          <p:cNvSpPr txBox="1"/>
          <p:nvPr/>
        </p:nvSpPr>
        <p:spPr>
          <a:xfrm>
            <a:off x="11639804" y="6564385"/>
            <a:ext cx="196215" cy="196215"/>
          </a:xfrm>
          <a:prstGeom prst="rect">
            <a:avLst/>
          </a:prstGeom>
        </p:spPr>
        <p:txBody>
          <a:bodyPr vert="horz" wrap="square" lIns="0" tIns="0" rIns="0" bIns="0" rtlCol="0">
            <a:spAutoFit/>
          </a:bodyPr>
          <a:lstStyle/>
          <a:p>
            <a:pPr marL="12700">
              <a:lnSpc>
                <a:spcPts val="1425"/>
              </a:lnSpc>
            </a:pPr>
            <a:r>
              <a:rPr sz="1200" spc="-5" dirty="0">
                <a:latin typeface="Arial MT"/>
                <a:cs typeface="Arial MT"/>
              </a:rPr>
              <a:t>21</a:t>
            </a:r>
            <a:endParaRPr sz="1200">
              <a:latin typeface="Arial MT"/>
              <a:cs typeface="Arial M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a:spLocks noGrp="1"/>
          </p:cNvSpPr>
          <p:nvPr>
            <p:ph type="title"/>
          </p:nvPr>
        </p:nvSpPr>
        <p:spPr>
          <a:prstGeom prst="rect">
            <a:avLst/>
          </a:prstGeom>
        </p:spPr>
        <p:txBody>
          <a:bodyPr vert="horz" wrap="square" lIns="0" tIns="74930" rIns="0" bIns="0" rtlCol="0">
            <a:spAutoFit/>
          </a:bodyPr>
          <a:lstStyle/>
          <a:p>
            <a:pPr marL="12700" marR="5080" indent="1116965">
              <a:lnSpc>
                <a:spcPts val="3890"/>
              </a:lnSpc>
              <a:spcBef>
                <a:spcPts val="590"/>
              </a:spcBef>
            </a:pPr>
            <a:r>
              <a:rPr dirty="0"/>
              <a:t>RECURRENT OR UNSUCCESSFUL </a:t>
            </a:r>
            <a:r>
              <a:rPr spc="5" dirty="0"/>
              <a:t> </a:t>
            </a:r>
            <a:r>
              <a:rPr dirty="0"/>
              <a:t>TREATMENT</a:t>
            </a:r>
            <a:r>
              <a:rPr spc="-30" dirty="0"/>
              <a:t> </a:t>
            </a:r>
            <a:r>
              <a:rPr dirty="0"/>
              <a:t>OF</a:t>
            </a:r>
            <a:r>
              <a:rPr spc="-30" dirty="0"/>
              <a:t> </a:t>
            </a:r>
            <a:r>
              <a:rPr spc="-5" dirty="0">
                <a:solidFill>
                  <a:srgbClr val="BB8542"/>
                </a:solidFill>
              </a:rPr>
              <a:t>TENSION</a:t>
            </a:r>
            <a:r>
              <a:rPr spc="-20" dirty="0">
                <a:solidFill>
                  <a:srgbClr val="BB8542"/>
                </a:solidFill>
              </a:rPr>
              <a:t> </a:t>
            </a:r>
            <a:r>
              <a:rPr dirty="0">
                <a:solidFill>
                  <a:srgbClr val="BB8542"/>
                </a:solidFill>
              </a:rPr>
              <a:t>PNEUMOTHORAX</a:t>
            </a:r>
          </a:p>
        </p:txBody>
      </p:sp>
      <p:sp>
        <p:nvSpPr>
          <p:cNvPr id="5" name="object 5"/>
          <p:cNvSpPr/>
          <p:nvPr/>
        </p:nvSpPr>
        <p:spPr>
          <a:xfrm>
            <a:off x="807719" y="1902714"/>
            <a:ext cx="114300" cy="324485"/>
          </a:xfrm>
          <a:custGeom>
            <a:avLst/>
            <a:gdLst/>
            <a:ahLst/>
            <a:cxnLst/>
            <a:rect l="l" t="t" r="r" b="b"/>
            <a:pathLst>
              <a:path w="114300" h="324485">
                <a:moveTo>
                  <a:pt x="0" y="323976"/>
                </a:moveTo>
                <a:lnTo>
                  <a:pt x="114300" y="323976"/>
                </a:lnTo>
                <a:lnTo>
                  <a:pt x="114300" y="0"/>
                </a:lnTo>
                <a:lnTo>
                  <a:pt x="0" y="0"/>
                </a:lnTo>
                <a:lnTo>
                  <a:pt x="0" y="323976"/>
                </a:lnTo>
                <a:close/>
              </a:path>
            </a:pathLst>
          </a:custGeom>
          <a:solidFill>
            <a:srgbClr val="BB8542"/>
          </a:solidFill>
        </p:spPr>
        <p:txBody>
          <a:bodyPr wrap="square" lIns="0" tIns="0" rIns="0" bIns="0" rtlCol="0"/>
          <a:lstStyle/>
          <a:p>
            <a:endParaRPr/>
          </a:p>
        </p:txBody>
      </p:sp>
      <p:sp>
        <p:nvSpPr>
          <p:cNvPr id="6" name="object 6"/>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sp>
        <p:nvSpPr>
          <p:cNvPr id="7" name="object 7"/>
          <p:cNvSpPr txBox="1"/>
          <p:nvPr/>
        </p:nvSpPr>
        <p:spPr>
          <a:xfrm>
            <a:off x="1042517" y="1927987"/>
            <a:ext cx="6417310" cy="4636135"/>
          </a:xfrm>
          <a:prstGeom prst="rect">
            <a:avLst/>
          </a:prstGeom>
        </p:spPr>
        <p:txBody>
          <a:bodyPr vert="horz" wrap="square" lIns="0" tIns="13335" rIns="0" bIns="0" rtlCol="0">
            <a:spAutoFit/>
          </a:bodyPr>
          <a:lstStyle/>
          <a:p>
            <a:pPr marL="12700">
              <a:lnSpc>
                <a:spcPct val="100000"/>
              </a:lnSpc>
              <a:spcBef>
                <a:spcPts val="105"/>
              </a:spcBef>
            </a:pPr>
            <a:r>
              <a:rPr sz="2000" b="1" dirty="0">
                <a:latin typeface="Arial"/>
                <a:cs typeface="Arial"/>
              </a:rPr>
              <a:t>BURP</a:t>
            </a:r>
            <a:r>
              <a:rPr sz="2000" b="1" spc="-10" dirty="0">
                <a:latin typeface="Arial"/>
                <a:cs typeface="Arial"/>
              </a:rPr>
              <a:t> </a:t>
            </a:r>
            <a:r>
              <a:rPr sz="2000" b="1" dirty="0">
                <a:latin typeface="Arial"/>
                <a:cs typeface="Arial"/>
              </a:rPr>
              <a:t>CHEST</a:t>
            </a:r>
            <a:r>
              <a:rPr sz="2000" b="1" spc="-20" dirty="0">
                <a:latin typeface="Arial"/>
                <a:cs typeface="Arial"/>
              </a:rPr>
              <a:t> </a:t>
            </a:r>
            <a:r>
              <a:rPr sz="2000" b="1" dirty="0">
                <a:latin typeface="Arial"/>
                <a:cs typeface="Arial"/>
              </a:rPr>
              <a:t>SEAL</a:t>
            </a:r>
            <a:r>
              <a:rPr sz="2000" b="1" spc="5" dirty="0">
                <a:latin typeface="Arial"/>
                <a:cs typeface="Arial"/>
              </a:rPr>
              <a:t> </a:t>
            </a:r>
            <a:r>
              <a:rPr sz="2000" dirty="0">
                <a:latin typeface="Arial MT"/>
                <a:cs typeface="Arial MT"/>
              </a:rPr>
              <a:t>if</a:t>
            </a:r>
            <a:r>
              <a:rPr sz="2000" spc="-25" dirty="0">
                <a:latin typeface="Arial MT"/>
                <a:cs typeface="Arial MT"/>
              </a:rPr>
              <a:t> </a:t>
            </a:r>
            <a:r>
              <a:rPr sz="2000" dirty="0">
                <a:latin typeface="Arial MT"/>
                <a:cs typeface="Arial MT"/>
              </a:rPr>
              <a:t>in</a:t>
            </a:r>
            <a:r>
              <a:rPr sz="2000" spc="-10" dirty="0">
                <a:latin typeface="Arial MT"/>
                <a:cs typeface="Arial MT"/>
              </a:rPr>
              <a:t> </a:t>
            </a:r>
            <a:r>
              <a:rPr sz="2000" dirty="0">
                <a:latin typeface="Arial MT"/>
                <a:cs typeface="Arial MT"/>
              </a:rPr>
              <a:t>place</a:t>
            </a:r>
            <a:endParaRPr sz="2000">
              <a:latin typeface="Arial MT"/>
              <a:cs typeface="Arial MT"/>
            </a:endParaRPr>
          </a:p>
          <a:p>
            <a:pPr marL="12700" marR="1149985">
              <a:lnSpc>
                <a:spcPct val="100000"/>
              </a:lnSpc>
              <a:spcBef>
                <a:spcPts val="1800"/>
              </a:spcBef>
            </a:pPr>
            <a:r>
              <a:rPr sz="2000" dirty="0">
                <a:latin typeface="Arial MT"/>
                <a:cs typeface="Arial MT"/>
              </a:rPr>
              <a:t>If tension pneumothorax initially responds to </a:t>
            </a:r>
            <a:r>
              <a:rPr sz="2000" spc="5" dirty="0">
                <a:latin typeface="Arial MT"/>
                <a:cs typeface="Arial MT"/>
              </a:rPr>
              <a:t> </a:t>
            </a:r>
            <a:r>
              <a:rPr sz="2000" dirty="0">
                <a:latin typeface="Arial MT"/>
                <a:cs typeface="Arial MT"/>
              </a:rPr>
              <a:t>NDC,</a:t>
            </a:r>
            <a:r>
              <a:rPr sz="2000" spc="-20" dirty="0">
                <a:latin typeface="Arial MT"/>
                <a:cs typeface="Arial MT"/>
              </a:rPr>
              <a:t> </a:t>
            </a:r>
            <a:r>
              <a:rPr sz="2000" b="1" u="heavy" spc="-5" dirty="0">
                <a:uFill>
                  <a:solidFill>
                    <a:srgbClr val="000000"/>
                  </a:solidFill>
                </a:uFill>
                <a:latin typeface="Arial"/>
                <a:cs typeface="Arial"/>
              </a:rPr>
              <a:t>but</a:t>
            </a:r>
            <a:r>
              <a:rPr sz="2000" b="1" spc="-20" dirty="0">
                <a:latin typeface="Arial"/>
                <a:cs typeface="Arial"/>
              </a:rPr>
              <a:t> </a:t>
            </a:r>
            <a:r>
              <a:rPr sz="2000" dirty="0">
                <a:latin typeface="Arial MT"/>
                <a:cs typeface="Arial MT"/>
              </a:rPr>
              <a:t>symptoms</a:t>
            </a:r>
            <a:r>
              <a:rPr sz="2000" spc="-30" dirty="0">
                <a:latin typeface="Arial MT"/>
                <a:cs typeface="Arial MT"/>
              </a:rPr>
              <a:t> </a:t>
            </a:r>
            <a:r>
              <a:rPr sz="2000" dirty="0">
                <a:latin typeface="Arial MT"/>
                <a:cs typeface="Arial MT"/>
              </a:rPr>
              <a:t>later</a:t>
            </a:r>
            <a:r>
              <a:rPr sz="2000" spc="-30" dirty="0">
                <a:latin typeface="Arial MT"/>
                <a:cs typeface="Arial MT"/>
              </a:rPr>
              <a:t> </a:t>
            </a:r>
            <a:r>
              <a:rPr sz="2000" b="1" dirty="0">
                <a:latin typeface="Arial"/>
                <a:cs typeface="Arial"/>
              </a:rPr>
              <a:t>recur</a:t>
            </a:r>
            <a:r>
              <a:rPr sz="2000" dirty="0">
                <a:latin typeface="Arial MT"/>
                <a:cs typeface="Arial MT"/>
              </a:rPr>
              <a:t>,</a:t>
            </a:r>
            <a:r>
              <a:rPr sz="2000" spc="-25" dirty="0">
                <a:latin typeface="Arial MT"/>
                <a:cs typeface="Arial MT"/>
              </a:rPr>
              <a:t> </a:t>
            </a:r>
            <a:r>
              <a:rPr sz="2000" dirty="0">
                <a:latin typeface="Arial MT"/>
                <a:cs typeface="Arial MT"/>
              </a:rPr>
              <a:t>then</a:t>
            </a:r>
            <a:r>
              <a:rPr sz="2000" spc="-35" dirty="0">
                <a:latin typeface="Arial MT"/>
                <a:cs typeface="Arial MT"/>
              </a:rPr>
              <a:t> </a:t>
            </a:r>
            <a:r>
              <a:rPr sz="2000" b="1" dirty="0">
                <a:latin typeface="Arial"/>
                <a:cs typeface="Arial"/>
              </a:rPr>
              <a:t>perform </a:t>
            </a:r>
            <a:r>
              <a:rPr sz="2000" b="1" spc="-540" dirty="0">
                <a:latin typeface="Arial"/>
                <a:cs typeface="Arial"/>
              </a:rPr>
              <a:t> </a:t>
            </a:r>
            <a:r>
              <a:rPr sz="2000" b="1" dirty="0">
                <a:latin typeface="Arial"/>
                <a:cs typeface="Arial"/>
              </a:rPr>
              <a:t>second NDC at the same site </a:t>
            </a:r>
            <a:r>
              <a:rPr sz="2000" b="1" dirty="0">
                <a:solidFill>
                  <a:srgbClr val="BB8542"/>
                </a:solidFill>
                <a:latin typeface="Arial"/>
                <a:cs typeface="Arial"/>
              </a:rPr>
              <a:t>lateral to the </a:t>
            </a:r>
            <a:r>
              <a:rPr sz="2000" b="1" spc="5" dirty="0">
                <a:solidFill>
                  <a:srgbClr val="BB8542"/>
                </a:solidFill>
                <a:latin typeface="Arial"/>
                <a:cs typeface="Arial"/>
              </a:rPr>
              <a:t> </a:t>
            </a:r>
            <a:r>
              <a:rPr sz="2000" b="1" dirty="0">
                <a:solidFill>
                  <a:srgbClr val="BB8542"/>
                </a:solidFill>
                <a:latin typeface="Arial"/>
                <a:cs typeface="Arial"/>
              </a:rPr>
              <a:t>original</a:t>
            </a:r>
            <a:r>
              <a:rPr sz="2000" b="1" spc="-25" dirty="0">
                <a:solidFill>
                  <a:srgbClr val="BB8542"/>
                </a:solidFill>
                <a:latin typeface="Arial"/>
                <a:cs typeface="Arial"/>
              </a:rPr>
              <a:t> </a:t>
            </a:r>
            <a:r>
              <a:rPr sz="2000" b="1" dirty="0">
                <a:solidFill>
                  <a:srgbClr val="BB8542"/>
                </a:solidFill>
                <a:latin typeface="Arial"/>
                <a:cs typeface="Arial"/>
              </a:rPr>
              <a:t>NDC</a:t>
            </a:r>
            <a:endParaRPr sz="2000">
              <a:latin typeface="Arial"/>
              <a:cs typeface="Arial"/>
            </a:endParaRPr>
          </a:p>
          <a:p>
            <a:pPr marL="12700" marR="936625" algn="just">
              <a:lnSpc>
                <a:spcPct val="100000"/>
              </a:lnSpc>
              <a:spcBef>
                <a:spcPts val="1800"/>
              </a:spcBef>
            </a:pPr>
            <a:r>
              <a:rPr sz="2000" spc="-5" dirty="0">
                <a:latin typeface="Arial MT"/>
                <a:cs typeface="Arial MT"/>
              </a:rPr>
              <a:t>If</a:t>
            </a:r>
            <a:r>
              <a:rPr sz="2000" spc="-35" dirty="0">
                <a:latin typeface="Arial MT"/>
                <a:cs typeface="Arial MT"/>
              </a:rPr>
              <a:t> </a:t>
            </a:r>
            <a:r>
              <a:rPr sz="2000" b="1" dirty="0">
                <a:latin typeface="Arial"/>
                <a:cs typeface="Arial"/>
              </a:rPr>
              <a:t>initial</a:t>
            </a:r>
            <a:r>
              <a:rPr sz="2000" b="1" spc="-25" dirty="0">
                <a:latin typeface="Arial"/>
                <a:cs typeface="Arial"/>
              </a:rPr>
              <a:t> </a:t>
            </a:r>
            <a:r>
              <a:rPr sz="2000" spc="5" dirty="0">
                <a:latin typeface="Arial MT"/>
                <a:cs typeface="Arial MT"/>
              </a:rPr>
              <a:t>NDC</a:t>
            </a:r>
            <a:r>
              <a:rPr sz="2000" spc="-20" dirty="0">
                <a:latin typeface="Arial MT"/>
                <a:cs typeface="Arial MT"/>
              </a:rPr>
              <a:t> </a:t>
            </a:r>
            <a:r>
              <a:rPr sz="2000" b="1" u="heavy" dirty="0">
                <a:solidFill>
                  <a:srgbClr val="BB8542"/>
                </a:solidFill>
                <a:uFill>
                  <a:solidFill>
                    <a:srgbClr val="BB8542"/>
                  </a:solidFill>
                </a:uFill>
                <a:latin typeface="Arial"/>
                <a:cs typeface="Arial"/>
              </a:rPr>
              <a:t>DOES</a:t>
            </a:r>
            <a:r>
              <a:rPr sz="2000" b="1" u="heavy" spc="-15" dirty="0">
                <a:solidFill>
                  <a:srgbClr val="BB8542"/>
                </a:solidFill>
                <a:uFill>
                  <a:solidFill>
                    <a:srgbClr val="BB8542"/>
                  </a:solidFill>
                </a:uFill>
                <a:latin typeface="Arial"/>
                <a:cs typeface="Arial"/>
              </a:rPr>
              <a:t> </a:t>
            </a:r>
            <a:r>
              <a:rPr sz="2000" b="1" u="heavy" dirty="0">
                <a:solidFill>
                  <a:srgbClr val="BB8542"/>
                </a:solidFill>
                <a:uFill>
                  <a:solidFill>
                    <a:srgbClr val="BB8542"/>
                  </a:solidFill>
                </a:uFill>
                <a:latin typeface="Arial"/>
                <a:cs typeface="Arial"/>
              </a:rPr>
              <a:t>NOT</a:t>
            </a:r>
            <a:r>
              <a:rPr sz="2000" b="1" spc="-20" dirty="0">
                <a:solidFill>
                  <a:srgbClr val="BB8542"/>
                </a:solidFill>
                <a:latin typeface="Arial"/>
                <a:cs typeface="Arial"/>
              </a:rPr>
              <a:t> </a:t>
            </a:r>
            <a:r>
              <a:rPr sz="2000" dirty="0">
                <a:latin typeface="Arial MT"/>
                <a:cs typeface="Arial MT"/>
              </a:rPr>
              <a:t>result</a:t>
            </a:r>
            <a:r>
              <a:rPr sz="2000" spc="-40" dirty="0">
                <a:latin typeface="Arial MT"/>
                <a:cs typeface="Arial MT"/>
              </a:rPr>
              <a:t> </a:t>
            </a:r>
            <a:r>
              <a:rPr sz="2000" dirty="0">
                <a:latin typeface="Arial MT"/>
                <a:cs typeface="Arial MT"/>
              </a:rPr>
              <a:t>in</a:t>
            </a:r>
            <a:r>
              <a:rPr sz="2000" spc="-5" dirty="0">
                <a:latin typeface="Arial MT"/>
                <a:cs typeface="Arial MT"/>
              </a:rPr>
              <a:t> </a:t>
            </a:r>
            <a:r>
              <a:rPr sz="2000" dirty="0">
                <a:latin typeface="Arial MT"/>
                <a:cs typeface="Arial MT"/>
              </a:rPr>
              <a:t>improvement, </a:t>
            </a:r>
            <a:r>
              <a:rPr sz="2000" spc="-545" dirty="0">
                <a:latin typeface="Arial MT"/>
                <a:cs typeface="Arial MT"/>
              </a:rPr>
              <a:t> </a:t>
            </a:r>
            <a:r>
              <a:rPr sz="2000" b="1" dirty="0">
                <a:latin typeface="Arial"/>
                <a:cs typeface="Arial"/>
              </a:rPr>
              <a:t>perform second NDC </a:t>
            </a:r>
            <a:r>
              <a:rPr sz="2000" dirty="0">
                <a:latin typeface="Arial MT"/>
                <a:cs typeface="Arial MT"/>
              </a:rPr>
              <a:t>at the alternate NDC site </a:t>
            </a:r>
            <a:r>
              <a:rPr sz="2000" spc="-545" dirty="0">
                <a:latin typeface="Arial MT"/>
                <a:cs typeface="Arial MT"/>
              </a:rPr>
              <a:t> </a:t>
            </a:r>
            <a:r>
              <a:rPr sz="2000" dirty="0">
                <a:latin typeface="Arial MT"/>
                <a:cs typeface="Arial MT"/>
              </a:rPr>
              <a:t>on</a:t>
            </a:r>
            <a:r>
              <a:rPr sz="2000" spc="-20" dirty="0">
                <a:latin typeface="Arial MT"/>
                <a:cs typeface="Arial MT"/>
              </a:rPr>
              <a:t> </a:t>
            </a:r>
            <a:r>
              <a:rPr sz="2000" dirty="0">
                <a:latin typeface="Arial MT"/>
                <a:cs typeface="Arial MT"/>
              </a:rPr>
              <a:t>the</a:t>
            </a:r>
            <a:r>
              <a:rPr sz="2000" spc="-20" dirty="0">
                <a:latin typeface="Arial MT"/>
                <a:cs typeface="Arial MT"/>
              </a:rPr>
              <a:t> </a:t>
            </a:r>
            <a:r>
              <a:rPr sz="2000" dirty="0">
                <a:latin typeface="Arial MT"/>
                <a:cs typeface="Arial MT"/>
              </a:rPr>
              <a:t>same</a:t>
            </a:r>
            <a:r>
              <a:rPr sz="2000" spc="-30" dirty="0">
                <a:latin typeface="Arial MT"/>
                <a:cs typeface="Arial MT"/>
              </a:rPr>
              <a:t> </a:t>
            </a:r>
            <a:r>
              <a:rPr sz="2000" dirty="0">
                <a:latin typeface="Arial MT"/>
                <a:cs typeface="Arial MT"/>
              </a:rPr>
              <a:t>side of</a:t>
            </a:r>
            <a:r>
              <a:rPr sz="2000" spc="-30" dirty="0">
                <a:latin typeface="Arial MT"/>
                <a:cs typeface="Arial MT"/>
              </a:rPr>
              <a:t> </a:t>
            </a:r>
            <a:r>
              <a:rPr sz="2000" dirty="0">
                <a:latin typeface="Arial MT"/>
                <a:cs typeface="Arial MT"/>
              </a:rPr>
              <a:t>the</a:t>
            </a:r>
            <a:r>
              <a:rPr sz="2000" spc="-20" dirty="0">
                <a:latin typeface="Arial MT"/>
                <a:cs typeface="Arial MT"/>
              </a:rPr>
              <a:t> </a:t>
            </a:r>
            <a:r>
              <a:rPr sz="2000" dirty="0">
                <a:latin typeface="Arial MT"/>
                <a:cs typeface="Arial MT"/>
              </a:rPr>
              <a:t>chest</a:t>
            </a:r>
            <a:endParaRPr sz="2000">
              <a:latin typeface="Arial MT"/>
              <a:cs typeface="Arial MT"/>
            </a:endParaRPr>
          </a:p>
          <a:p>
            <a:pPr marL="12700" marR="784225">
              <a:lnSpc>
                <a:spcPct val="100000"/>
              </a:lnSpc>
              <a:spcBef>
                <a:spcPts val="1800"/>
              </a:spcBef>
            </a:pPr>
            <a:r>
              <a:rPr sz="2000" spc="-5" dirty="0">
                <a:latin typeface="Arial MT"/>
                <a:cs typeface="Arial MT"/>
              </a:rPr>
              <a:t>If</a:t>
            </a:r>
            <a:r>
              <a:rPr sz="2000" spc="-30" dirty="0">
                <a:latin typeface="Arial MT"/>
                <a:cs typeface="Arial MT"/>
              </a:rPr>
              <a:t> </a:t>
            </a:r>
            <a:r>
              <a:rPr sz="2000" b="1" dirty="0">
                <a:latin typeface="Arial"/>
                <a:cs typeface="Arial"/>
              </a:rPr>
              <a:t>no</a:t>
            </a:r>
            <a:r>
              <a:rPr sz="2000" b="1" spc="-5" dirty="0">
                <a:latin typeface="Arial"/>
                <a:cs typeface="Arial"/>
              </a:rPr>
              <a:t> improvement </a:t>
            </a:r>
            <a:r>
              <a:rPr sz="2000" dirty="0">
                <a:latin typeface="Arial MT"/>
                <a:cs typeface="Arial MT"/>
              </a:rPr>
              <a:t>is</a:t>
            </a:r>
            <a:r>
              <a:rPr sz="2000" spc="-5" dirty="0">
                <a:latin typeface="Arial MT"/>
                <a:cs typeface="Arial MT"/>
              </a:rPr>
              <a:t> </a:t>
            </a:r>
            <a:r>
              <a:rPr sz="2000" dirty="0">
                <a:latin typeface="Arial MT"/>
                <a:cs typeface="Arial MT"/>
              </a:rPr>
              <a:t>noted</a:t>
            </a:r>
            <a:r>
              <a:rPr sz="2000" spc="-35" dirty="0">
                <a:latin typeface="Arial MT"/>
                <a:cs typeface="Arial MT"/>
              </a:rPr>
              <a:t> </a:t>
            </a:r>
            <a:r>
              <a:rPr sz="2000" dirty="0">
                <a:latin typeface="Arial MT"/>
                <a:cs typeface="Arial MT"/>
              </a:rPr>
              <a:t>with</a:t>
            </a:r>
            <a:r>
              <a:rPr sz="2000" spc="-5" dirty="0">
                <a:latin typeface="Arial MT"/>
                <a:cs typeface="Arial MT"/>
              </a:rPr>
              <a:t> </a:t>
            </a:r>
            <a:r>
              <a:rPr sz="2000" dirty="0">
                <a:latin typeface="Arial MT"/>
                <a:cs typeface="Arial MT"/>
              </a:rPr>
              <a:t>these</a:t>
            </a:r>
            <a:r>
              <a:rPr sz="2000" spc="-35" dirty="0">
                <a:latin typeface="Arial MT"/>
                <a:cs typeface="Arial MT"/>
              </a:rPr>
              <a:t> </a:t>
            </a:r>
            <a:r>
              <a:rPr sz="2000" dirty="0">
                <a:latin typeface="Arial MT"/>
                <a:cs typeface="Arial MT"/>
              </a:rPr>
              <a:t>measures, </a:t>
            </a:r>
            <a:r>
              <a:rPr sz="2000" spc="-540" dirty="0">
                <a:latin typeface="Arial MT"/>
                <a:cs typeface="Arial MT"/>
              </a:rPr>
              <a:t> </a:t>
            </a:r>
            <a:r>
              <a:rPr sz="2000" b="1" dirty="0">
                <a:latin typeface="Arial"/>
                <a:cs typeface="Arial"/>
              </a:rPr>
              <a:t>proceed </a:t>
            </a:r>
            <a:r>
              <a:rPr sz="2000" b="1" spc="5" dirty="0">
                <a:latin typeface="Arial"/>
                <a:cs typeface="Arial"/>
              </a:rPr>
              <a:t>with </a:t>
            </a:r>
            <a:r>
              <a:rPr sz="2000" dirty="0">
                <a:latin typeface="Arial MT"/>
                <a:cs typeface="Arial MT"/>
              </a:rPr>
              <a:t>circulation assessment and </a:t>
            </a:r>
            <a:r>
              <a:rPr sz="2000" spc="5" dirty="0">
                <a:latin typeface="Arial MT"/>
                <a:cs typeface="Arial MT"/>
              </a:rPr>
              <a:t> </a:t>
            </a:r>
            <a:r>
              <a:rPr sz="2000" dirty="0">
                <a:latin typeface="Arial MT"/>
                <a:cs typeface="Arial MT"/>
              </a:rPr>
              <a:t>treatment</a:t>
            </a:r>
            <a:r>
              <a:rPr sz="2000" spc="-55" dirty="0">
                <a:latin typeface="Arial MT"/>
                <a:cs typeface="Arial MT"/>
              </a:rPr>
              <a:t> </a:t>
            </a:r>
            <a:r>
              <a:rPr sz="2000" dirty="0">
                <a:latin typeface="Arial MT"/>
                <a:cs typeface="Arial MT"/>
              </a:rPr>
              <a:t>following </a:t>
            </a:r>
            <a:r>
              <a:rPr sz="2000" spc="-5" dirty="0">
                <a:latin typeface="Arial MT"/>
                <a:cs typeface="Arial MT"/>
              </a:rPr>
              <a:t>the</a:t>
            </a:r>
            <a:r>
              <a:rPr sz="2000" spc="-15" dirty="0">
                <a:latin typeface="Arial MT"/>
                <a:cs typeface="Arial MT"/>
              </a:rPr>
              <a:t> </a:t>
            </a:r>
            <a:r>
              <a:rPr sz="2000" b="1" dirty="0">
                <a:latin typeface="Arial"/>
                <a:cs typeface="Arial"/>
              </a:rPr>
              <a:t>MARCH</a:t>
            </a:r>
            <a:r>
              <a:rPr sz="2000" b="1" spc="-15" dirty="0">
                <a:latin typeface="Arial"/>
                <a:cs typeface="Arial"/>
              </a:rPr>
              <a:t> </a:t>
            </a:r>
            <a:r>
              <a:rPr sz="2000" b="1" dirty="0">
                <a:latin typeface="Arial"/>
                <a:cs typeface="Arial"/>
              </a:rPr>
              <a:t>protocol</a:t>
            </a:r>
            <a:endParaRPr sz="2000">
              <a:latin typeface="Arial"/>
              <a:cs typeface="Arial"/>
            </a:endParaRPr>
          </a:p>
          <a:p>
            <a:pPr marL="3808095">
              <a:lnSpc>
                <a:spcPct val="100000"/>
              </a:lnSpc>
              <a:spcBef>
                <a:spcPts val="650"/>
              </a:spcBef>
              <a:tabLst>
                <a:tab pos="4960620" algn="l"/>
                <a:tab pos="5612130" algn="l"/>
              </a:tabLst>
            </a:pPr>
            <a:r>
              <a:rPr sz="3200" spc="5" dirty="0">
                <a:solidFill>
                  <a:srgbClr val="2D3334"/>
                </a:solidFill>
                <a:latin typeface="Arial Black"/>
                <a:cs typeface="Arial Black"/>
              </a:rPr>
              <a:t>M</a:t>
            </a:r>
            <a:r>
              <a:rPr sz="3200" dirty="0">
                <a:solidFill>
                  <a:srgbClr val="2D3334"/>
                </a:solidFill>
                <a:latin typeface="Arial Black"/>
                <a:cs typeface="Arial Black"/>
              </a:rPr>
              <a:t> </a:t>
            </a:r>
            <a:r>
              <a:rPr sz="3200" spc="5" dirty="0">
                <a:solidFill>
                  <a:srgbClr val="2D3334"/>
                </a:solidFill>
                <a:latin typeface="Arial Black"/>
                <a:cs typeface="Arial Black"/>
              </a:rPr>
              <a:t>A	</a:t>
            </a:r>
            <a:r>
              <a:rPr sz="4800" baseline="1736" dirty="0">
                <a:solidFill>
                  <a:srgbClr val="FFFFFF"/>
                </a:solidFill>
                <a:latin typeface="Arial Black"/>
                <a:cs typeface="Arial Black"/>
              </a:rPr>
              <a:t>R	</a:t>
            </a:r>
            <a:r>
              <a:rPr sz="3200" spc="5" dirty="0">
                <a:solidFill>
                  <a:srgbClr val="2D3334"/>
                </a:solidFill>
                <a:latin typeface="Arial Black"/>
                <a:cs typeface="Arial Black"/>
              </a:rPr>
              <a:t>C</a:t>
            </a:r>
            <a:r>
              <a:rPr sz="3200" spc="-95" dirty="0">
                <a:solidFill>
                  <a:srgbClr val="2D3334"/>
                </a:solidFill>
                <a:latin typeface="Arial Black"/>
                <a:cs typeface="Arial Black"/>
              </a:rPr>
              <a:t> </a:t>
            </a:r>
            <a:r>
              <a:rPr sz="3200" spc="5" dirty="0">
                <a:solidFill>
                  <a:srgbClr val="2D3334"/>
                </a:solidFill>
                <a:latin typeface="Arial Black"/>
                <a:cs typeface="Arial Black"/>
              </a:rPr>
              <a:t>H</a:t>
            </a:r>
            <a:endParaRPr sz="3200">
              <a:latin typeface="Arial Black"/>
              <a:cs typeface="Arial Black"/>
            </a:endParaRPr>
          </a:p>
        </p:txBody>
      </p:sp>
      <p:sp>
        <p:nvSpPr>
          <p:cNvPr id="8" name="object 8"/>
          <p:cNvSpPr/>
          <p:nvPr/>
        </p:nvSpPr>
        <p:spPr>
          <a:xfrm>
            <a:off x="807719" y="2518410"/>
            <a:ext cx="114300" cy="1090295"/>
          </a:xfrm>
          <a:custGeom>
            <a:avLst/>
            <a:gdLst/>
            <a:ahLst/>
            <a:cxnLst/>
            <a:rect l="l" t="t" r="r" b="b"/>
            <a:pathLst>
              <a:path w="114300" h="1090295">
                <a:moveTo>
                  <a:pt x="0" y="1090040"/>
                </a:moveTo>
                <a:lnTo>
                  <a:pt x="114300" y="1090040"/>
                </a:lnTo>
                <a:lnTo>
                  <a:pt x="114300" y="0"/>
                </a:lnTo>
                <a:lnTo>
                  <a:pt x="0" y="0"/>
                </a:lnTo>
                <a:lnTo>
                  <a:pt x="0" y="1090040"/>
                </a:lnTo>
                <a:close/>
              </a:path>
            </a:pathLst>
          </a:custGeom>
          <a:solidFill>
            <a:srgbClr val="BB8542"/>
          </a:solidFill>
        </p:spPr>
        <p:txBody>
          <a:bodyPr wrap="square" lIns="0" tIns="0" rIns="0" bIns="0" rtlCol="0"/>
          <a:lstStyle/>
          <a:p>
            <a:endParaRPr/>
          </a:p>
        </p:txBody>
      </p:sp>
      <p:sp>
        <p:nvSpPr>
          <p:cNvPr id="9" name="object 9"/>
          <p:cNvSpPr/>
          <p:nvPr/>
        </p:nvSpPr>
        <p:spPr>
          <a:xfrm>
            <a:off x="807719" y="5097017"/>
            <a:ext cx="114300" cy="828040"/>
          </a:xfrm>
          <a:custGeom>
            <a:avLst/>
            <a:gdLst/>
            <a:ahLst/>
            <a:cxnLst/>
            <a:rect l="l" t="t" r="r" b="b"/>
            <a:pathLst>
              <a:path w="114300" h="828039">
                <a:moveTo>
                  <a:pt x="0" y="828001"/>
                </a:moveTo>
                <a:lnTo>
                  <a:pt x="114300" y="828001"/>
                </a:lnTo>
                <a:lnTo>
                  <a:pt x="114300" y="0"/>
                </a:lnTo>
                <a:lnTo>
                  <a:pt x="0" y="0"/>
                </a:lnTo>
                <a:lnTo>
                  <a:pt x="0" y="828001"/>
                </a:lnTo>
                <a:close/>
              </a:path>
            </a:pathLst>
          </a:custGeom>
          <a:solidFill>
            <a:srgbClr val="BB8542"/>
          </a:solidFill>
        </p:spPr>
        <p:txBody>
          <a:bodyPr wrap="square" lIns="0" tIns="0" rIns="0" bIns="0" rtlCol="0"/>
          <a:lstStyle/>
          <a:p>
            <a:endParaRPr/>
          </a:p>
        </p:txBody>
      </p:sp>
      <p:pic>
        <p:nvPicPr>
          <p:cNvPr id="10" name="object 10"/>
          <p:cNvPicPr/>
          <p:nvPr/>
        </p:nvPicPr>
        <p:blipFill>
          <a:blip r:embed="rId4" cstate="print"/>
          <a:stretch>
            <a:fillRect/>
          </a:stretch>
        </p:blipFill>
        <p:spPr>
          <a:xfrm>
            <a:off x="7161276" y="2532162"/>
            <a:ext cx="3906012" cy="1663598"/>
          </a:xfrm>
          <a:prstGeom prst="rect">
            <a:avLst/>
          </a:prstGeom>
        </p:spPr>
      </p:pic>
      <p:pic>
        <p:nvPicPr>
          <p:cNvPr id="11" name="object 11"/>
          <p:cNvPicPr/>
          <p:nvPr/>
        </p:nvPicPr>
        <p:blipFill>
          <a:blip r:embed="rId5" cstate="print"/>
          <a:stretch>
            <a:fillRect/>
          </a:stretch>
        </p:blipFill>
        <p:spPr>
          <a:xfrm>
            <a:off x="7303007" y="4409532"/>
            <a:ext cx="3720281" cy="1482251"/>
          </a:xfrm>
          <a:prstGeom prst="rect">
            <a:avLst/>
          </a:prstGeom>
        </p:spPr>
      </p:pic>
      <p:sp>
        <p:nvSpPr>
          <p:cNvPr id="12" name="object 12"/>
          <p:cNvSpPr/>
          <p:nvPr/>
        </p:nvSpPr>
        <p:spPr>
          <a:xfrm>
            <a:off x="807719" y="3943350"/>
            <a:ext cx="114300" cy="828040"/>
          </a:xfrm>
          <a:custGeom>
            <a:avLst/>
            <a:gdLst/>
            <a:ahLst/>
            <a:cxnLst/>
            <a:rect l="l" t="t" r="r" b="b"/>
            <a:pathLst>
              <a:path w="114300" h="828039">
                <a:moveTo>
                  <a:pt x="0" y="828039"/>
                </a:moveTo>
                <a:lnTo>
                  <a:pt x="114300" y="828039"/>
                </a:lnTo>
                <a:lnTo>
                  <a:pt x="114300" y="0"/>
                </a:lnTo>
                <a:lnTo>
                  <a:pt x="0" y="0"/>
                </a:lnTo>
                <a:lnTo>
                  <a:pt x="0" y="828039"/>
                </a:lnTo>
                <a:close/>
              </a:path>
            </a:pathLst>
          </a:custGeom>
          <a:solidFill>
            <a:srgbClr val="BB8542"/>
          </a:solid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22</a:t>
            </a:fld>
            <a:endParaRPr spc="-5" dirty="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606667"/>
                </a:solidFill>
                <a:latin typeface="Arial"/>
                <a:cs typeface="Arial"/>
              </a:rPr>
              <a:t>Module</a:t>
            </a:r>
            <a:r>
              <a:rPr sz="2000" b="1" spc="-20" dirty="0">
                <a:solidFill>
                  <a:srgbClr val="606667"/>
                </a:solidFill>
                <a:latin typeface="Arial"/>
                <a:cs typeface="Arial"/>
              </a:rPr>
              <a:t> </a:t>
            </a:r>
            <a:r>
              <a:rPr sz="2000" b="1" dirty="0">
                <a:solidFill>
                  <a:srgbClr val="606667"/>
                </a:solidFill>
                <a:latin typeface="Arial"/>
                <a:cs typeface="Arial"/>
              </a:rPr>
              <a:t>8:</a:t>
            </a:r>
            <a:r>
              <a:rPr sz="2000" b="1" spc="-15" dirty="0">
                <a:solidFill>
                  <a:srgbClr val="606667"/>
                </a:solidFill>
                <a:latin typeface="Arial"/>
                <a:cs typeface="Arial"/>
              </a:rPr>
              <a:t> </a:t>
            </a:r>
            <a:r>
              <a:rPr sz="2000" b="1" dirty="0">
                <a:solidFill>
                  <a:srgbClr val="606667"/>
                </a:solidFill>
                <a:latin typeface="Arial"/>
                <a:cs typeface="Arial"/>
              </a:rPr>
              <a:t>Respiration</a:t>
            </a:r>
            <a:r>
              <a:rPr sz="2000" b="1" spc="-45" dirty="0">
                <a:solidFill>
                  <a:srgbClr val="606667"/>
                </a:solidFill>
                <a:latin typeface="Arial"/>
                <a:cs typeface="Arial"/>
              </a:rPr>
              <a:t> </a:t>
            </a:r>
            <a:r>
              <a:rPr sz="2000" b="1" dirty="0">
                <a:solidFill>
                  <a:srgbClr val="606667"/>
                </a:solidFill>
                <a:latin typeface="Arial"/>
                <a:cs typeface="Arial"/>
              </a:rPr>
              <a:t>Assessment</a:t>
            </a:r>
            <a:r>
              <a:rPr sz="2000" b="1" spc="-30" dirty="0">
                <a:solidFill>
                  <a:srgbClr val="606667"/>
                </a:solidFill>
                <a:latin typeface="Arial"/>
                <a:cs typeface="Arial"/>
              </a:rPr>
              <a:t> </a:t>
            </a:r>
            <a:r>
              <a:rPr sz="2000" b="1" dirty="0">
                <a:solidFill>
                  <a:srgbClr val="606667"/>
                </a:solidFill>
                <a:latin typeface="Arial"/>
                <a:cs typeface="Arial"/>
              </a:rPr>
              <a:t>&amp;</a:t>
            </a:r>
            <a:r>
              <a:rPr sz="2000" b="1" spc="-15" dirty="0">
                <a:solidFill>
                  <a:srgbClr val="606667"/>
                </a:solidFill>
                <a:latin typeface="Arial"/>
                <a:cs typeface="Arial"/>
              </a:rPr>
              <a:t> </a:t>
            </a:r>
            <a:r>
              <a:rPr sz="2000" b="1" dirty="0">
                <a:solidFill>
                  <a:srgbClr val="606667"/>
                </a:solidFill>
                <a:latin typeface="Arial"/>
                <a:cs typeface="Arial"/>
              </a:rPr>
              <a:t>Management</a:t>
            </a:r>
            <a:r>
              <a:rPr sz="2000" b="1" spc="-25" dirty="0">
                <a:solidFill>
                  <a:srgbClr val="606667"/>
                </a:solidFill>
                <a:latin typeface="Arial"/>
                <a:cs typeface="Arial"/>
              </a:rPr>
              <a:t> </a:t>
            </a:r>
            <a:r>
              <a:rPr sz="2000" b="1" dirty="0">
                <a:solidFill>
                  <a:srgbClr val="606667"/>
                </a:solidFill>
                <a:latin typeface="Arial"/>
                <a:cs typeface="Arial"/>
              </a:rPr>
              <a:t>in</a:t>
            </a:r>
            <a:r>
              <a:rPr sz="2000" b="1" spc="-10" dirty="0">
                <a:solidFill>
                  <a:srgbClr val="606667"/>
                </a:solidFill>
                <a:latin typeface="Arial"/>
                <a:cs typeface="Arial"/>
              </a:rPr>
              <a:t> </a:t>
            </a:r>
            <a:r>
              <a:rPr sz="2000" b="1" dirty="0">
                <a:solidFill>
                  <a:srgbClr val="606667"/>
                </a:solidFill>
                <a:latin typeface="Arial"/>
                <a:cs typeface="Arial"/>
              </a:rPr>
              <a:t>TFC</a:t>
            </a:r>
            <a:endParaRPr sz="2000">
              <a:latin typeface="Arial"/>
              <a:cs typeface="Arial"/>
            </a:endParaRPr>
          </a:p>
        </p:txBody>
      </p:sp>
      <p:grpSp>
        <p:nvGrpSpPr>
          <p:cNvPr id="3" name="object 3"/>
          <p:cNvGrpSpPr/>
          <p:nvPr/>
        </p:nvGrpSpPr>
        <p:grpSpPr>
          <a:xfrm>
            <a:off x="2937129" y="2251329"/>
            <a:ext cx="6319520" cy="3580765"/>
            <a:chOff x="2937129" y="2251329"/>
            <a:chExt cx="6319520" cy="3580765"/>
          </a:xfrm>
        </p:grpSpPr>
        <p:sp>
          <p:nvSpPr>
            <p:cNvPr id="4" name="object 4"/>
            <p:cNvSpPr/>
            <p:nvPr/>
          </p:nvSpPr>
          <p:spPr>
            <a:xfrm>
              <a:off x="2946654" y="2260854"/>
              <a:ext cx="6300470" cy="3561715"/>
            </a:xfrm>
            <a:custGeom>
              <a:avLst/>
              <a:gdLst/>
              <a:ahLst/>
              <a:cxnLst/>
              <a:rect l="l" t="t" r="r" b="b"/>
              <a:pathLst>
                <a:path w="6300470" h="3561715">
                  <a:moveTo>
                    <a:pt x="0" y="3561588"/>
                  </a:moveTo>
                  <a:lnTo>
                    <a:pt x="6300216" y="3561588"/>
                  </a:lnTo>
                  <a:lnTo>
                    <a:pt x="6300216" y="0"/>
                  </a:lnTo>
                  <a:lnTo>
                    <a:pt x="0" y="0"/>
                  </a:lnTo>
                  <a:lnTo>
                    <a:pt x="0" y="3561588"/>
                  </a:lnTo>
                  <a:close/>
                </a:path>
              </a:pathLst>
            </a:custGeom>
            <a:ln w="19050">
              <a:solidFill>
                <a:srgbClr val="898B8B"/>
              </a:solidFill>
            </a:ln>
          </p:spPr>
          <p:txBody>
            <a:bodyPr wrap="square" lIns="0" tIns="0" rIns="0" bIns="0" rtlCol="0"/>
            <a:lstStyle/>
            <a:p>
              <a:endParaRPr/>
            </a:p>
          </p:txBody>
        </p:sp>
        <p:sp>
          <p:nvSpPr>
            <p:cNvPr id="5" name="object 5"/>
            <p:cNvSpPr/>
            <p:nvPr/>
          </p:nvSpPr>
          <p:spPr>
            <a:xfrm>
              <a:off x="5501639" y="3445764"/>
              <a:ext cx="1188720" cy="1190625"/>
            </a:xfrm>
            <a:custGeom>
              <a:avLst/>
              <a:gdLst/>
              <a:ahLst/>
              <a:cxnLst/>
              <a:rect l="l" t="t" r="r" b="b"/>
              <a:pathLst>
                <a:path w="1188720" h="1190625">
                  <a:moveTo>
                    <a:pt x="594360" y="0"/>
                  </a:moveTo>
                  <a:lnTo>
                    <a:pt x="545607" y="1972"/>
                  </a:lnTo>
                  <a:lnTo>
                    <a:pt x="497942" y="7789"/>
                  </a:lnTo>
                  <a:lnTo>
                    <a:pt x="451515" y="17295"/>
                  </a:lnTo>
                  <a:lnTo>
                    <a:pt x="406481" y="30339"/>
                  </a:lnTo>
                  <a:lnTo>
                    <a:pt x="362991" y="46767"/>
                  </a:lnTo>
                  <a:lnTo>
                    <a:pt x="321200" y="66426"/>
                  </a:lnTo>
                  <a:lnTo>
                    <a:pt x="281259" y="89163"/>
                  </a:lnTo>
                  <a:lnTo>
                    <a:pt x="243321" y="114824"/>
                  </a:lnTo>
                  <a:lnTo>
                    <a:pt x="207540" y="143256"/>
                  </a:lnTo>
                  <a:lnTo>
                    <a:pt x="174069" y="174307"/>
                  </a:lnTo>
                  <a:lnTo>
                    <a:pt x="143060" y="207823"/>
                  </a:lnTo>
                  <a:lnTo>
                    <a:pt x="114665" y="243651"/>
                  </a:lnTo>
                  <a:lnTo>
                    <a:pt x="89039" y="281637"/>
                  </a:lnTo>
                  <a:lnTo>
                    <a:pt x="66334" y="321629"/>
                  </a:lnTo>
                  <a:lnTo>
                    <a:pt x="46702" y="363474"/>
                  </a:lnTo>
                  <a:lnTo>
                    <a:pt x="30297" y="407017"/>
                  </a:lnTo>
                  <a:lnTo>
                    <a:pt x="17271" y="452107"/>
                  </a:lnTo>
                  <a:lnTo>
                    <a:pt x="7778" y="498590"/>
                  </a:lnTo>
                  <a:lnTo>
                    <a:pt x="1970" y="546312"/>
                  </a:lnTo>
                  <a:lnTo>
                    <a:pt x="0" y="595122"/>
                  </a:lnTo>
                  <a:lnTo>
                    <a:pt x="1970" y="643931"/>
                  </a:lnTo>
                  <a:lnTo>
                    <a:pt x="7778" y="691653"/>
                  </a:lnTo>
                  <a:lnTo>
                    <a:pt x="17271" y="738136"/>
                  </a:lnTo>
                  <a:lnTo>
                    <a:pt x="30297" y="783226"/>
                  </a:lnTo>
                  <a:lnTo>
                    <a:pt x="46702" y="826770"/>
                  </a:lnTo>
                  <a:lnTo>
                    <a:pt x="66334" y="868614"/>
                  </a:lnTo>
                  <a:lnTo>
                    <a:pt x="89039" y="908606"/>
                  </a:lnTo>
                  <a:lnTo>
                    <a:pt x="114665" y="946592"/>
                  </a:lnTo>
                  <a:lnTo>
                    <a:pt x="143060" y="982420"/>
                  </a:lnTo>
                  <a:lnTo>
                    <a:pt x="174069" y="1015936"/>
                  </a:lnTo>
                  <a:lnTo>
                    <a:pt x="207540" y="1046987"/>
                  </a:lnTo>
                  <a:lnTo>
                    <a:pt x="243321" y="1075419"/>
                  </a:lnTo>
                  <a:lnTo>
                    <a:pt x="281259" y="1101080"/>
                  </a:lnTo>
                  <a:lnTo>
                    <a:pt x="321200" y="1123817"/>
                  </a:lnTo>
                  <a:lnTo>
                    <a:pt x="362991" y="1143476"/>
                  </a:lnTo>
                  <a:lnTo>
                    <a:pt x="406481" y="1159904"/>
                  </a:lnTo>
                  <a:lnTo>
                    <a:pt x="451515" y="1172948"/>
                  </a:lnTo>
                  <a:lnTo>
                    <a:pt x="497942" y="1182454"/>
                  </a:lnTo>
                  <a:lnTo>
                    <a:pt x="545607" y="1188271"/>
                  </a:lnTo>
                  <a:lnTo>
                    <a:pt x="594360" y="1190244"/>
                  </a:lnTo>
                  <a:lnTo>
                    <a:pt x="643112" y="1188271"/>
                  </a:lnTo>
                  <a:lnTo>
                    <a:pt x="690777" y="1182454"/>
                  </a:lnTo>
                  <a:lnTo>
                    <a:pt x="737204" y="1172948"/>
                  </a:lnTo>
                  <a:lnTo>
                    <a:pt x="782238" y="1159904"/>
                  </a:lnTo>
                  <a:lnTo>
                    <a:pt x="825728" y="1143476"/>
                  </a:lnTo>
                  <a:lnTo>
                    <a:pt x="867519" y="1123817"/>
                  </a:lnTo>
                  <a:lnTo>
                    <a:pt x="907460" y="1101080"/>
                  </a:lnTo>
                  <a:lnTo>
                    <a:pt x="945398" y="1075419"/>
                  </a:lnTo>
                  <a:lnTo>
                    <a:pt x="981179" y="1046987"/>
                  </a:lnTo>
                  <a:lnTo>
                    <a:pt x="1014650" y="1015936"/>
                  </a:lnTo>
                  <a:lnTo>
                    <a:pt x="1045659" y="982420"/>
                  </a:lnTo>
                  <a:lnTo>
                    <a:pt x="1074054" y="946592"/>
                  </a:lnTo>
                  <a:lnTo>
                    <a:pt x="1099680" y="908606"/>
                  </a:lnTo>
                  <a:lnTo>
                    <a:pt x="1122385" y="868614"/>
                  </a:lnTo>
                  <a:lnTo>
                    <a:pt x="1142017" y="826769"/>
                  </a:lnTo>
                  <a:lnTo>
                    <a:pt x="1158422" y="783226"/>
                  </a:lnTo>
                  <a:lnTo>
                    <a:pt x="1171448" y="738136"/>
                  </a:lnTo>
                  <a:lnTo>
                    <a:pt x="1180941" y="691653"/>
                  </a:lnTo>
                  <a:lnTo>
                    <a:pt x="1186749" y="643931"/>
                  </a:lnTo>
                  <a:lnTo>
                    <a:pt x="1188719" y="595122"/>
                  </a:lnTo>
                  <a:lnTo>
                    <a:pt x="1186749" y="546312"/>
                  </a:lnTo>
                  <a:lnTo>
                    <a:pt x="1180941" y="498590"/>
                  </a:lnTo>
                  <a:lnTo>
                    <a:pt x="1171448" y="452107"/>
                  </a:lnTo>
                  <a:lnTo>
                    <a:pt x="1158422" y="407017"/>
                  </a:lnTo>
                  <a:lnTo>
                    <a:pt x="1142017" y="363474"/>
                  </a:lnTo>
                  <a:lnTo>
                    <a:pt x="1122385" y="321629"/>
                  </a:lnTo>
                  <a:lnTo>
                    <a:pt x="1099680" y="281637"/>
                  </a:lnTo>
                  <a:lnTo>
                    <a:pt x="1074054" y="243651"/>
                  </a:lnTo>
                  <a:lnTo>
                    <a:pt x="1045659" y="207823"/>
                  </a:lnTo>
                  <a:lnTo>
                    <a:pt x="1014650" y="174307"/>
                  </a:lnTo>
                  <a:lnTo>
                    <a:pt x="981179" y="143256"/>
                  </a:lnTo>
                  <a:lnTo>
                    <a:pt x="945398" y="114824"/>
                  </a:lnTo>
                  <a:lnTo>
                    <a:pt x="907460" y="89163"/>
                  </a:lnTo>
                  <a:lnTo>
                    <a:pt x="867519" y="66426"/>
                  </a:lnTo>
                  <a:lnTo>
                    <a:pt x="825728" y="46767"/>
                  </a:lnTo>
                  <a:lnTo>
                    <a:pt x="782238" y="30339"/>
                  </a:lnTo>
                  <a:lnTo>
                    <a:pt x="737204" y="17295"/>
                  </a:lnTo>
                  <a:lnTo>
                    <a:pt x="690777" y="7789"/>
                  </a:lnTo>
                  <a:lnTo>
                    <a:pt x="643112" y="1972"/>
                  </a:lnTo>
                  <a:lnTo>
                    <a:pt x="594360" y="0"/>
                  </a:lnTo>
                  <a:close/>
                </a:path>
              </a:pathLst>
            </a:custGeom>
            <a:solidFill>
              <a:srgbClr val="606667"/>
            </a:solidFill>
          </p:spPr>
          <p:txBody>
            <a:bodyPr wrap="square" lIns="0" tIns="0" rIns="0" bIns="0" rtlCol="0"/>
            <a:lstStyle/>
            <a:p>
              <a:endParaRPr/>
            </a:p>
          </p:txBody>
        </p:sp>
        <p:sp>
          <p:nvSpPr>
            <p:cNvPr id="6" name="object 6"/>
            <p:cNvSpPr/>
            <p:nvPr/>
          </p:nvSpPr>
          <p:spPr>
            <a:xfrm>
              <a:off x="5897880" y="3735324"/>
              <a:ext cx="525780" cy="609600"/>
            </a:xfrm>
            <a:custGeom>
              <a:avLst/>
              <a:gdLst/>
              <a:ahLst/>
              <a:cxnLst/>
              <a:rect l="l" t="t" r="r" b="b"/>
              <a:pathLst>
                <a:path w="525779" h="609600">
                  <a:moveTo>
                    <a:pt x="0" y="0"/>
                  </a:moveTo>
                  <a:lnTo>
                    <a:pt x="0" y="609600"/>
                  </a:lnTo>
                  <a:lnTo>
                    <a:pt x="525780" y="304800"/>
                  </a:lnTo>
                  <a:lnTo>
                    <a:pt x="0" y="0"/>
                  </a:lnTo>
                  <a:close/>
                </a:path>
              </a:pathLst>
            </a:custGeom>
            <a:solidFill>
              <a:srgbClr val="FFFFFF"/>
            </a:solidFill>
          </p:spPr>
          <p:txBody>
            <a:bodyPr wrap="square" lIns="0" tIns="0" rIns="0" bIns="0" rtlCol="0"/>
            <a:lstStyle/>
            <a:p>
              <a:endParaRPr/>
            </a:p>
          </p:txBody>
        </p:sp>
      </p:grpSp>
      <p:sp>
        <p:nvSpPr>
          <p:cNvPr id="7" name="object 7"/>
          <p:cNvSpPr txBox="1"/>
          <p:nvPr/>
        </p:nvSpPr>
        <p:spPr>
          <a:xfrm>
            <a:off x="3908552" y="6042152"/>
            <a:ext cx="470598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dirty="0">
                <a:solidFill>
                  <a:srgbClr val="898B8B"/>
                </a:solidFill>
                <a:latin typeface="Arial"/>
                <a:cs typeface="Arial"/>
              </a:rPr>
              <a:t> </a:t>
            </a:r>
            <a:r>
              <a:rPr sz="1800" i="1" spc="-5" dirty="0">
                <a:solidFill>
                  <a:srgbClr val="898B8B"/>
                </a:solidFill>
                <a:latin typeface="Arial"/>
                <a:cs typeface="Arial"/>
              </a:rPr>
              <a:t>can</a:t>
            </a:r>
            <a:r>
              <a:rPr sz="1800" i="1" spc="-15" dirty="0">
                <a:solidFill>
                  <a:srgbClr val="898B8B"/>
                </a:solidFill>
                <a:latin typeface="Arial"/>
                <a:cs typeface="Arial"/>
              </a:rPr>
              <a:t> </a:t>
            </a:r>
            <a:r>
              <a:rPr sz="1800" i="1" spc="-5" dirty="0">
                <a:solidFill>
                  <a:srgbClr val="898B8B"/>
                </a:solidFill>
                <a:latin typeface="Arial"/>
                <a:cs typeface="Arial"/>
              </a:rPr>
              <a:t>be</a:t>
            </a:r>
            <a:r>
              <a:rPr sz="1800" i="1" spc="5" dirty="0">
                <a:solidFill>
                  <a:srgbClr val="898B8B"/>
                </a:solidFill>
                <a:latin typeface="Arial"/>
                <a:cs typeface="Arial"/>
              </a:rPr>
              <a:t> </a:t>
            </a:r>
            <a:r>
              <a:rPr sz="1800" i="1" spc="-5" dirty="0">
                <a:solidFill>
                  <a:srgbClr val="898B8B"/>
                </a:solidFill>
                <a:latin typeface="Arial"/>
                <a:cs typeface="Arial"/>
              </a:rPr>
              <a:t>found</a:t>
            </a:r>
            <a:r>
              <a:rPr sz="1800" i="1" spc="-15" dirty="0">
                <a:solidFill>
                  <a:srgbClr val="898B8B"/>
                </a:solidFill>
                <a:latin typeface="Arial"/>
                <a:cs typeface="Arial"/>
              </a:rPr>
              <a:t> </a:t>
            </a:r>
            <a:r>
              <a:rPr sz="1800" i="1" spc="-5" dirty="0">
                <a:solidFill>
                  <a:srgbClr val="898B8B"/>
                </a:solidFill>
                <a:latin typeface="Arial"/>
                <a:cs typeface="Arial"/>
              </a:rPr>
              <a:t>on</a:t>
            </a:r>
            <a:r>
              <a:rPr sz="1800" i="1"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9" name="object 9"/>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23</a:t>
            </a:fld>
            <a:endParaRPr spc="-5" dirty="0">
              <a:solidFill>
                <a:srgbClr val="000000"/>
              </a:solidFill>
            </a:endParaRPr>
          </a:p>
        </p:txBody>
      </p:sp>
      <p:sp>
        <p:nvSpPr>
          <p:cNvPr id="8" name="object 8"/>
          <p:cNvSpPr txBox="1"/>
          <p:nvPr/>
        </p:nvSpPr>
        <p:spPr>
          <a:xfrm>
            <a:off x="1313814" y="944626"/>
            <a:ext cx="9550400"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FFFFFF"/>
                </a:solidFill>
                <a:latin typeface="Arial"/>
                <a:cs typeface="Arial"/>
              </a:rPr>
              <a:t>NEEDLE DECOMPRESSION</a:t>
            </a:r>
            <a:r>
              <a:rPr sz="3600" b="1" dirty="0">
                <a:solidFill>
                  <a:srgbClr val="FFFFFF"/>
                </a:solidFill>
                <a:latin typeface="Arial"/>
                <a:cs typeface="Arial"/>
              </a:rPr>
              <a:t> </a:t>
            </a:r>
            <a:r>
              <a:rPr sz="3600" b="1" spc="-10" dirty="0">
                <a:solidFill>
                  <a:srgbClr val="FFFFFF"/>
                </a:solidFill>
                <a:latin typeface="Arial"/>
                <a:cs typeface="Arial"/>
              </a:rPr>
              <a:t>OF</a:t>
            </a:r>
            <a:r>
              <a:rPr sz="3600" b="1" dirty="0">
                <a:solidFill>
                  <a:srgbClr val="FFFFFF"/>
                </a:solidFill>
                <a:latin typeface="Arial"/>
                <a:cs typeface="Arial"/>
              </a:rPr>
              <a:t> THE CHEST</a:t>
            </a:r>
            <a:endParaRPr sz="3600">
              <a:latin typeface="Arial"/>
              <a:cs typeface="Arial"/>
            </a:endParaRPr>
          </a:p>
        </p:txBody>
      </p:sp>
      <p:pic>
        <p:nvPicPr>
          <p:cNvPr id="11" name="08b. Respiration Assessment &amp; Management in Tactical Field Care">
            <a:hlinkClick r:id="" action="ppaction://media"/>
            <a:extLst>
              <a:ext uri="{FF2B5EF4-FFF2-40B4-BE49-F238E27FC236}">
                <a16:creationId xmlns:a16="http://schemas.microsoft.com/office/drawing/2014/main" id="{F4D0AFAB-C383-8669-38DE-4601948C71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6927" y="1644396"/>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00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grpSp>
        <p:nvGrpSpPr>
          <p:cNvPr id="4" name="object 4"/>
          <p:cNvGrpSpPr/>
          <p:nvPr/>
        </p:nvGrpSpPr>
        <p:grpSpPr>
          <a:xfrm>
            <a:off x="454533" y="5209413"/>
            <a:ext cx="4243705" cy="782955"/>
            <a:chOff x="454533" y="5209413"/>
            <a:chExt cx="4243705" cy="782955"/>
          </a:xfrm>
        </p:grpSpPr>
        <p:sp>
          <p:nvSpPr>
            <p:cNvPr id="5" name="object 5"/>
            <p:cNvSpPr/>
            <p:nvPr/>
          </p:nvSpPr>
          <p:spPr>
            <a:xfrm>
              <a:off x="464058" y="5218938"/>
              <a:ext cx="4224655" cy="763905"/>
            </a:xfrm>
            <a:custGeom>
              <a:avLst/>
              <a:gdLst/>
              <a:ahLst/>
              <a:cxnLst/>
              <a:rect l="l" t="t" r="r" b="b"/>
              <a:pathLst>
                <a:path w="4224655" h="763904">
                  <a:moveTo>
                    <a:pt x="4155440" y="0"/>
                  </a:moveTo>
                  <a:lnTo>
                    <a:pt x="69138" y="0"/>
                  </a:lnTo>
                  <a:lnTo>
                    <a:pt x="42230" y="5437"/>
                  </a:lnTo>
                  <a:lnTo>
                    <a:pt x="20253" y="20256"/>
                  </a:lnTo>
                  <a:lnTo>
                    <a:pt x="5434" y="42219"/>
                  </a:lnTo>
                  <a:lnTo>
                    <a:pt x="0" y="69087"/>
                  </a:lnTo>
                  <a:lnTo>
                    <a:pt x="0" y="694385"/>
                  </a:lnTo>
                  <a:lnTo>
                    <a:pt x="5434" y="721293"/>
                  </a:lnTo>
                  <a:lnTo>
                    <a:pt x="20253" y="743270"/>
                  </a:lnTo>
                  <a:lnTo>
                    <a:pt x="42230" y="758089"/>
                  </a:lnTo>
                  <a:lnTo>
                    <a:pt x="69138" y="763524"/>
                  </a:lnTo>
                  <a:lnTo>
                    <a:pt x="4155440" y="763524"/>
                  </a:lnTo>
                  <a:lnTo>
                    <a:pt x="4182308" y="758089"/>
                  </a:lnTo>
                  <a:lnTo>
                    <a:pt x="4204271" y="743270"/>
                  </a:lnTo>
                  <a:lnTo>
                    <a:pt x="4219090" y="721293"/>
                  </a:lnTo>
                  <a:lnTo>
                    <a:pt x="4224528" y="694385"/>
                  </a:lnTo>
                  <a:lnTo>
                    <a:pt x="4224528" y="69087"/>
                  </a:lnTo>
                  <a:lnTo>
                    <a:pt x="4219090" y="42219"/>
                  </a:lnTo>
                  <a:lnTo>
                    <a:pt x="4204271" y="20256"/>
                  </a:lnTo>
                  <a:lnTo>
                    <a:pt x="4182308" y="5437"/>
                  </a:lnTo>
                  <a:lnTo>
                    <a:pt x="4155440" y="0"/>
                  </a:lnTo>
                  <a:close/>
                </a:path>
              </a:pathLst>
            </a:custGeom>
            <a:solidFill>
              <a:srgbClr val="FFF4D2"/>
            </a:solidFill>
          </p:spPr>
          <p:txBody>
            <a:bodyPr wrap="square" lIns="0" tIns="0" rIns="0" bIns="0" rtlCol="0"/>
            <a:lstStyle/>
            <a:p>
              <a:endParaRPr/>
            </a:p>
          </p:txBody>
        </p:sp>
        <p:sp>
          <p:nvSpPr>
            <p:cNvPr id="6" name="object 6"/>
            <p:cNvSpPr/>
            <p:nvPr/>
          </p:nvSpPr>
          <p:spPr>
            <a:xfrm>
              <a:off x="464058" y="5218938"/>
              <a:ext cx="4224655" cy="763905"/>
            </a:xfrm>
            <a:custGeom>
              <a:avLst/>
              <a:gdLst/>
              <a:ahLst/>
              <a:cxnLst/>
              <a:rect l="l" t="t" r="r" b="b"/>
              <a:pathLst>
                <a:path w="4224655" h="763904">
                  <a:moveTo>
                    <a:pt x="0" y="69087"/>
                  </a:moveTo>
                  <a:lnTo>
                    <a:pt x="5434" y="42219"/>
                  </a:lnTo>
                  <a:lnTo>
                    <a:pt x="20253" y="20256"/>
                  </a:lnTo>
                  <a:lnTo>
                    <a:pt x="42230" y="5437"/>
                  </a:lnTo>
                  <a:lnTo>
                    <a:pt x="69138" y="0"/>
                  </a:lnTo>
                  <a:lnTo>
                    <a:pt x="4155440" y="0"/>
                  </a:lnTo>
                  <a:lnTo>
                    <a:pt x="4182308" y="5437"/>
                  </a:lnTo>
                  <a:lnTo>
                    <a:pt x="4204271" y="20256"/>
                  </a:lnTo>
                  <a:lnTo>
                    <a:pt x="4219090" y="42219"/>
                  </a:lnTo>
                  <a:lnTo>
                    <a:pt x="4224528" y="69087"/>
                  </a:lnTo>
                  <a:lnTo>
                    <a:pt x="4224528" y="694385"/>
                  </a:lnTo>
                  <a:lnTo>
                    <a:pt x="4219090" y="721293"/>
                  </a:lnTo>
                  <a:lnTo>
                    <a:pt x="4204271" y="743270"/>
                  </a:lnTo>
                  <a:lnTo>
                    <a:pt x="4182308" y="758089"/>
                  </a:lnTo>
                  <a:lnTo>
                    <a:pt x="4155440" y="763524"/>
                  </a:lnTo>
                  <a:lnTo>
                    <a:pt x="69138" y="763524"/>
                  </a:lnTo>
                  <a:lnTo>
                    <a:pt x="42230" y="758089"/>
                  </a:lnTo>
                  <a:lnTo>
                    <a:pt x="20253" y="743270"/>
                  </a:lnTo>
                  <a:lnTo>
                    <a:pt x="5434" y="721293"/>
                  </a:lnTo>
                  <a:lnTo>
                    <a:pt x="0" y="694385"/>
                  </a:lnTo>
                  <a:lnTo>
                    <a:pt x="0" y="69087"/>
                  </a:lnTo>
                  <a:close/>
                </a:path>
              </a:pathLst>
            </a:custGeom>
            <a:ln w="19050">
              <a:solidFill>
                <a:srgbClr val="CD9146"/>
              </a:solidFill>
            </a:ln>
          </p:spPr>
          <p:txBody>
            <a:bodyPr wrap="square" lIns="0" tIns="0" rIns="0" bIns="0" rtlCol="0"/>
            <a:lstStyle/>
            <a:p>
              <a:endParaRPr/>
            </a:p>
          </p:txBody>
        </p:sp>
        <p:pic>
          <p:nvPicPr>
            <p:cNvPr id="7" name="object 7"/>
            <p:cNvPicPr/>
            <p:nvPr/>
          </p:nvPicPr>
          <p:blipFill>
            <a:blip r:embed="rId4" cstate="print"/>
            <a:stretch>
              <a:fillRect/>
            </a:stretch>
          </p:blipFill>
          <p:spPr>
            <a:xfrm>
              <a:off x="649224" y="5384292"/>
              <a:ext cx="548640" cy="457200"/>
            </a:xfrm>
            <a:prstGeom prst="rect">
              <a:avLst/>
            </a:prstGeom>
          </p:spPr>
        </p:pic>
      </p:grpSp>
      <p:sp>
        <p:nvSpPr>
          <p:cNvPr id="8" name="object 8"/>
          <p:cNvSpPr txBox="1"/>
          <p:nvPr/>
        </p:nvSpPr>
        <p:spPr>
          <a:xfrm>
            <a:off x="1262252" y="5374944"/>
            <a:ext cx="3255010" cy="488950"/>
          </a:xfrm>
          <a:prstGeom prst="rect">
            <a:avLst/>
          </a:prstGeom>
        </p:spPr>
        <p:txBody>
          <a:bodyPr vert="horz" wrap="square" lIns="0" tIns="12065" rIns="0" bIns="0" rtlCol="0">
            <a:spAutoFit/>
          </a:bodyPr>
          <a:lstStyle/>
          <a:p>
            <a:pPr marL="12700">
              <a:lnSpc>
                <a:spcPts val="1825"/>
              </a:lnSpc>
              <a:spcBef>
                <a:spcPts val="95"/>
              </a:spcBef>
            </a:pPr>
            <a:r>
              <a:rPr sz="1600" b="1" spc="-5" dirty="0">
                <a:latin typeface="Arial"/>
                <a:cs typeface="Arial"/>
              </a:rPr>
              <a:t>Placement</a:t>
            </a:r>
            <a:r>
              <a:rPr sz="1600" b="1" spc="5" dirty="0">
                <a:latin typeface="Arial"/>
                <a:cs typeface="Arial"/>
              </a:rPr>
              <a:t> </a:t>
            </a:r>
            <a:r>
              <a:rPr sz="1600" spc="-5" dirty="0">
                <a:latin typeface="Arial MT"/>
                <a:cs typeface="Arial MT"/>
              </a:rPr>
              <a:t>of</a:t>
            </a:r>
            <a:r>
              <a:rPr sz="1600" dirty="0">
                <a:latin typeface="Arial MT"/>
                <a:cs typeface="Arial MT"/>
              </a:rPr>
              <a:t> </a:t>
            </a:r>
            <a:r>
              <a:rPr sz="1600" spc="-5" dirty="0">
                <a:latin typeface="Arial MT"/>
                <a:cs typeface="Arial MT"/>
              </a:rPr>
              <a:t>an</a:t>
            </a:r>
            <a:r>
              <a:rPr sz="1600" dirty="0">
                <a:latin typeface="Arial MT"/>
                <a:cs typeface="Arial MT"/>
              </a:rPr>
              <a:t> </a:t>
            </a:r>
            <a:r>
              <a:rPr sz="1600" b="1" spc="-5" dirty="0">
                <a:latin typeface="Arial"/>
                <a:cs typeface="Arial"/>
              </a:rPr>
              <a:t>NDC</a:t>
            </a:r>
            <a:r>
              <a:rPr sz="1600" b="1" spc="-10" dirty="0">
                <a:latin typeface="Arial"/>
                <a:cs typeface="Arial"/>
              </a:rPr>
              <a:t> </a:t>
            </a:r>
            <a:r>
              <a:rPr sz="1600" b="1" spc="-5" dirty="0">
                <a:latin typeface="Arial"/>
                <a:cs typeface="Arial"/>
              </a:rPr>
              <a:t>may</a:t>
            </a:r>
            <a:r>
              <a:rPr sz="1600" b="1" dirty="0">
                <a:latin typeface="Arial"/>
                <a:cs typeface="Arial"/>
              </a:rPr>
              <a:t> </a:t>
            </a:r>
            <a:r>
              <a:rPr sz="1600" b="1" spc="-5" dirty="0">
                <a:latin typeface="Arial"/>
                <a:cs typeface="Arial"/>
              </a:rPr>
              <a:t>require</a:t>
            </a:r>
            <a:endParaRPr sz="1600">
              <a:latin typeface="Arial"/>
              <a:cs typeface="Arial"/>
            </a:endParaRPr>
          </a:p>
          <a:p>
            <a:pPr marL="12700">
              <a:lnSpc>
                <a:spcPts val="1825"/>
              </a:lnSpc>
            </a:pPr>
            <a:r>
              <a:rPr sz="1600" b="1" spc="-5" dirty="0">
                <a:latin typeface="Arial"/>
                <a:cs typeface="Arial"/>
              </a:rPr>
              <a:t>placement</a:t>
            </a:r>
            <a:r>
              <a:rPr sz="1600" b="1" spc="15" dirty="0">
                <a:latin typeface="Arial"/>
                <a:cs typeface="Arial"/>
              </a:rPr>
              <a:t> </a:t>
            </a:r>
            <a:r>
              <a:rPr sz="1600" spc="-5" dirty="0">
                <a:latin typeface="Arial MT"/>
                <a:cs typeface="Arial MT"/>
              </a:rPr>
              <a:t>of</a:t>
            </a:r>
            <a:r>
              <a:rPr sz="1600" dirty="0">
                <a:latin typeface="Arial MT"/>
                <a:cs typeface="Arial MT"/>
              </a:rPr>
              <a:t> </a:t>
            </a:r>
            <a:r>
              <a:rPr sz="1600" spc="-5" dirty="0">
                <a:latin typeface="Arial MT"/>
                <a:cs typeface="Arial MT"/>
              </a:rPr>
              <a:t>a </a:t>
            </a:r>
            <a:r>
              <a:rPr sz="1600" b="1" spc="-5" dirty="0">
                <a:latin typeface="Arial"/>
                <a:cs typeface="Arial"/>
              </a:rPr>
              <a:t>chest</a:t>
            </a:r>
            <a:r>
              <a:rPr sz="1600" b="1" dirty="0">
                <a:latin typeface="Arial"/>
                <a:cs typeface="Arial"/>
              </a:rPr>
              <a:t> </a:t>
            </a:r>
            <a:r>
              <a:rPr sz="1600" b="1" spc="-5" dirty="0">
                <a:latin typeface="Arial"/>
                <a:cs typeface="Arial"/>
              </a:rPr>
              <a:t>tube</a:t>
            </a:r>
            <a:endParaRPr sz="1600">
              <a:latin typeface="Arial"/>
              <a:cs typeface="Arial"/>
            </a:endParaRPr>
          </a:p>
        </p:txBody>
      </p:sp>
      <p:sp>
        <p:nvSpPr>
          <p:cNvPr id="9" name="object 9"/>
          <p:cNvSpPr txBox="1">
            <a:spLocks noGrp="1"/>
          </p:cNvSpPr>
          <p:nvPr>
            <p:ph type="title"/>
          </p:nvPr>
        </p:nvSpPr>
        <p:spPr>
          <a:xfrm>
            <a:off x="1816735" y="618235"/>
            <a:ext cx="8636000" cy="1068070"/>
          </a:xfrm>
          <a:prstGeom prst="rect">
            <a:avLst/>
          </a:prstGeom>
        </p:spPr>
        <p:txBody>
          <a:bodyPr vert="horz" wrap="square" lIns="0" tIns="74295" rIns="0" bIns="0" rtlCol="0">
            <a:spAutoFit/>
          </a:bodyPr>
          <a:lstStyle/>
          <a:p>
            <a:pPr marL="445134" marR="5080" indent="-433070">
              <a:lnSpc>
                <a:spcPts val="3890"/>
              </a:lnSpc>
              <a:spcBef>
                <a:spcPts val="585"/>
              </a:spcBef>
            </a:pPr>
            <a:r>
              <a:rPr dirty="0"/>
              <a:t>INDICATIONS,</a:t>
            </a:r>
            <a:r>
              <a:rPr spc="-10" dirty="0"/>
              <a:t> </a:t>
            </a:r>
            <a:r>
              <a:rPr spc="-5" dirty="0"/>
              <a:t>CONSIDERATIONS,</a:t>
            </a:r>
            <a:r>
              <a:rPr spc="-10" dirty="0"/>
              <a:t> </a:t>
            </a:r>
            <a:r>
              <a:rPr spc="-5" dirty="0"/>
              <a:t>AND </a:t>
            </a:r>
            <a:r>
              <a:rPr spc="-985" dirty="0"/>
              <a:t> </a:t>
            </a:r>
            <a:r>
              <a:rPr spc="-5" dirty="0"/>
              <a:t>LIMITATIONS</a:t>
            </a:r>
            <a:r>
              <a:rPr dirty="0"/>
              <a:t> OF</a:t>
            </a:r>
            <a:r>
              <a:rPr spc="-10" dirty="0"/>
              <a:t> </a:t>
            </a:r>
            <a:r>
              <a:rPr dirty="0">
                <a:solidFill>
                  <a:srgbClr val="BB8542"/>
                </a:solidFill>
              </a:rPr>
              <a:t>THORACOSTOMY</a:t>
            </a:r>
          </a:p>
        </p:txBody>
      </p:sp>
      <p:sp>
        <p:nvSpPr>
          <p:cNvPr id="10" name="object 10"/>
          <p:cNvSpPr txBox="1"/>
          <p:nvPr/>
        </p:nvSpPr>
        <p:spPr>
          <a:xfrm>
            <a:off x="453644" y="2026665"/>
            <a:ext cx="7801609" cy="299720"/>
          </a:xfrm>
          <a:prstGeom prst="rect">
            <a:avLst/>
          </a:prstGeom>
        </p:spPr>
        <p:txBody>
          <a:bodyPr vert="horz" wrap="square" lIns="0" tIns="12700" rIns="0" bIns="0" rtlCol="0">
            <a:spAutoFit/>
          </a:bodyPr>
          <a:lstStyle/>
          <a:p>
            <a:pPr marL="12700">
              <a:lnSpc>
                <a:spcPct val="100000"/>
              </a:lnSpc>
              <a:spcBef>
                <a:spcPts val="100"/>
              </a:spcBef>
              <a:tabLst>
                <a:tab pos="5660390" algn="l"/>
              </a:tabLst>
            </a:pPr>
            <a:r>
              <a:rPr sz="1800" b="1" spc="-5" dirty="0">
                <a:latin typeface="Arial"/>
                <a:cs typeface="Arial"/>
              </a:rPr>
              <a:t>INDIC</a:t>
            </a:r>
            <a:r>
              <a:rPr sz="1800" b="1" spc="-65" dirty="0">
                <a:latin typeface="Arial"/>
                <a:cs typeface="Arial"/>
              </a:rPr>
              <a:t>A</a:t>
            </a:r>
            <a:r>
              <a:rPr sz="1800" b="1" dirty="0">
                <a:latin typeface="Arial"/>
                <a:cs typeface="Arial"/>
              </a:rPr>
              <a:t>T</a:t>
            </a:r>
            <a:r>
              <a:rPr sz="1800" b="1" spc="5" dirty="0">
                <a:latin typeface="Arial"/>
                <a:cs typeface="Arial"/>
              </a:rPr>
              <a:t>I</a:t>
            </a:r>
            <a:r>
              <a:rPr sz="1800" b="1" dirty="0">
                <a:latin typeface="Arial"/>
                <a:cs typeface="Arial"/>
              </a:rPr>
              <a:t>ONS</a:t>
            </a:r>
            <a:r>
              <a:rPr sz="1800" dirty="0">
                <a:latin typeface="Arial MT"/>
                <a:cs typeface="Arial MT"/>
              </a:rPr>
              <a:t>:	</a:t>
            </a:r>
            <a:r>
              <a:rPr sz="1800" b="1" dirty="0">
                <a:latin typeface="Arial"/>
                <a:cs typeface="Arial"/>
              </a:rPr>
              <a:t>CONSIDE</a:t>
            </a:r>
            <a:r>
              <a:rPr sz="1800" b="1" spc="-10" dirty="0">
                <a:latin typeface="Arial"/>
                <a:cs typeface="Arial"/>
              </a:rPr>
              <a:t>R</a:t>
            </a:r>
            <a:r>
              <a:rPr sz="1800" b="1" spc="-60" dirty="0">
                <a:latin typeface="Arial"/>
                <a:cs typeface="Arial"/>
              </a:rPr>
              <a:t>A</a:t>
            </a:r>
            <a:r>
              <a:rPr sz="1800" b="1" dirty="0">
                <a:latin typeface="Arial"/>
                <a:cs typeface="Arial"/>
              </a:rPr>
              <a:t>T</a:t>
            </a:r>
            <a:r>
              <a:rPr sz="1800" b="1" spc="5" dirty="0">
                <a:latin typeface="Arial"/>
                <a:cs typeface="Arial"/>
              </a:rPr>
              <a:t>I</a:t>
            </a:r>
            <a:r>
              <a:rPr sz="1800" b="1" dirty="0">
                <a:latin typeface="Arial"/>
                <a:cs typeface="Arial"/>
              </a:rPr>
              <a:t>ON</a:t>
            </a:r>
            <a:r>
              <a:rPr sz="1800" b="1" spc="5" dirty="0">
                <a:latin typeface="Arial"/>
                <a:cs typeface="Arial"/>
              </a:rPr>
              <a:t>S</a:t>
            </a:r>
            <a:r>
              <a:rPr sz="1800" dirty="0">
                <a:latin typeface="Arial MT"/>
                <a:cs typeface="Arial MT"/>
              </a:rPr>
              <a:t>:</a:t>
            </a:r>
            <a:endParaRPr sz="1800">
              <a:latin typeface="Arial MT"/>
              <a:cs typeface="Arial MT"/>
            </a:endParaRPr>
          </a:p>
        </p:txBody>
      </p:sp>
      <p:sp>
        <p:nvSpPr>
          <p:cNvPr id="11" name="object 11"/>
          <p:cNvSpPr txBox="1"/>
          <p:nvPr/>
        </p:nvSpPr>
        <p:spPr>
          <a:xfrm>
            <a:off x="685291" y="2400046"/>
            <a:ext cx="4965065" cy="922019"/>
          </a:xfrm>
          <a:prstGeom prst="rect">
            <a:avLst/>
          </a:prstGeom>
        </p:spPr>
        <p:txBody>
          <a:bodyPr vert="horz" wrap="square" lIns="0" tIns="43815" rIns="0" bIns="0" rtlCol="0">
            <a:spAutoFit/>
          </a:bodyPr>
          <a:lstStyle/>
          <a:p>
            <a:pPr marL="12700" marR="5080">
              <a:lnSpc>
                <a:spcPts val="1939"/>
              </a:lnSpc>
              <a:spcBef>
                <a:spcPts val="345"/>
              </a:spcBef>
            </a:pPr>
            <a:r>
              <a:rPr sz="1800" spc="-5" dirty="0">
                <a:latin typeface="Arial MT"/>
                <a:cs typeface="Arial MT"/>
              </a:rPr>
              <a:t>Appropriate</a:t>
            </a:r>
            <a:r>
              <a:rPr sz="1800" spc="15" dirty="0">
                <a:latin typeface="Arial MT"/>
                <a:cs typeface="Arial MT"/>
              </a:rPr>
              <a:t> </a:t>
            </a:r>
            <a:r>
              <a:rPr sz="1800" spc="-5" dirty="0">
                <a:latin typeface="Arial MT"/>
                <a:cs typeface="Arial MT"/>
              </a:rPr>
              <a:t>fluid</a:t>
            </a:r>
            <a:r>
              <a:rPr sz="1800" dirty="0">
                <a:latin typeface="Arial MT"/>
                <a:cs typeface="Arial MT"/>
              </a:rPr>
              <a:t> </a:t>
            </a:r>
            <a:r>
              <a:rPr sz="1800" spc="-5" dirty="0">
                <a:latin typeface="Arial MT"/>
                <a:cs typeface="Arial MT"/>
              </a:rPr>
              <a:t>resuscitation</a:t>
            </a:r>
            <a:r>
              <a:rPr sz="1800" spc="15" dirty="0">
                <a:latin typeface="Arial MT"/>
                <a:cs typeface="Arial MT"/>
              </a:rPr>
              <a:t> </a:t>
            </a:r>
            <a:r>
              <a:rPr sz="1800" spc="-5" dirty="0">
                <a:latin typeface="Arial MT"/>
                <a:cs typeface="Arial MT"/>
              </a:rPr>
              <a:t>(rule</a:t>
            </a:r>
            <a:r>
              <a:rPr sz="1800" dirty="0">
                <a:latin typeface="Arial MT"/>
                <a:cs typeface="Arial MT"/>
              </a:rPr>
              <a:t> </a:t>
            </a:r>
            <a:r>
              <a:rPr sz="1800" spc="-5" dirty="0">
                <a:latin typeface="Arial MT"/>
                <a:cs typeface="Arial MT"/>
              </a:rPr>
              <a:t>out</a:t>
            </a:r>
            <a:r>
              <a:rPr sz="1800" dirty="0">
                <a:latin typeface="Arial MT"/>
                <a:cs typeface="Arial MT"/>
              </a:rPr>
              <a:t> refractory </a:t>
            </a:r>
            <a:r>
              <a:rPr sz="1800" spc="-484" dirty="0">
                <a:latin typeface="Arial MT"/>
                <a:cs typeface="Arial MT"/>
              </a:rPr>
              <a:t> </a:t>
            </a:r>
            <a:r>
              <a:rPr sz="1800" spc="-5" dirty="0">
                <a:latin typeface="Arial MT"/>
                <a:cs typeface="Arial MT"/>
              </a:rPr>
              <a:t>shock)</a:t>
            </a:r>
            <a:endParaRPr sz="1800">
              <a:latin typeface="Arial MT"/>
              <a:cs typeface="Arial MT"/>
            </a:endParaRPr>
          </a:p>
          <a:p>
            <a:pPr marL="12700">
              <a:lnSpc>
                <a:spcPct val="100000"/>
              </a:lnSpc>
              <a:spcBef>
                <a:spcPts val="770"/>
              </a:spcBef>
            </a:pPr>
            <a:r>
              <a:rPr sz="1800" spc="-5" dirty="0">
                <a:latin typeface="Arial MT"/>
                <a:cs typeface="Arial MT"/>
              </a:rPr>
              <a:t>Untreated</a:t>
            </a:r>
            <a:r>
              <a:rPr sz="1800" spc="-15" dirty="0">
                <a:latin typeface="Arial MT"/>
                <a:cs typeface="Arial MT"/>
              </a:rPr>
              <a:t> </a:t>
            </a:r>
            <a:r>
              <a:rPr sz="1800" spc="-5" dirty="0">
                <a:latin typeface="Arial MT"/>
                <a:cs typeface="Arial MT"/>
              </a:rPr>
              <a:t>tension</a:t>
            </a:r>
            <a:r>
              <a:rPr sz="1800" spc="-10" dirty="0">
                <a:latin typeface="Arial MT"/>
                <a:cs typeface="Arial MT"/>
              </a:rPr>
              <a:t> </a:t>
            </a:r>
            <a:r>
              <a:rPr sz="1800" spc="-5" dirty="0">
                <a:latin typeface="Arial MT"/>
                <a:cs typeface="Arial MT"/>
              </a:rPr>
              <a:t>pneumothorax:</a:t>
            </a:r>
            <a:endParaRPr sz="1800">
              <a:latin typeface="Arial MT"/>
              <a:cs typeface="Arial MT"/>
            </a:endParaRPr>
          </a:p>
        </p:txBody>
      </p:sp>
      <p:sp>
        <p:nvSpPr>
          <p:cNvPr id="12" name="object 12"/>
          <p:cNvSpPr txBox="1"/>
          <p:nvPr/>
        </p:nvSpPr>
        <p:spPr>
          <a:xfrm>
            <a:off x="685291" y="3373882"/>
            <a:ext cx="2532380" cy="1558290"/>
          </a:xfrm>
          <a:prstGeom prst="rect">
            <a:avLst/>
          </a:prstGeom>
        </p:spPr>
        <p:txBody>
          <a:bodyPr vert="horz" wrap="square" lIns="0" tIns="60325" rIns="0" bIns="0" rtlCol="0">
            <a:spAutoFit/>
          </a:bodyPr>
          <a:lstStyle/>
          <a:p>
            <a:pPr marL="299085" indent="-287020">
              <a:lnSpc>
                <a:spcPct val="100000"/>
              </a:lnSpc>
              <a:spcBef>
                <a:spcPts val="475"/>
              </a:spcBef>
              <a:buClr>
                <a:srgbClr val="CD9146"/>
              </a:buClr>
              <a:buSzPct val="127777"/>
              <a:buChar char="•"/>
              <a:tabLst>
                <a:tab pos="299085" algn="l"/>
                <a:tab pos="299720" algn="l"/>
              </a:tabLst>
            </a:pPr>
            <a:r>
              <a:rPr sz="1800" spc="-5" dirty="0">
                <a:latin typeface="Arial MT"/>
                <a:cs typeface="Arial MT"/>
              </a:rPr>
              <a:t>Thoracic</a:t>
            </a:r>
            <a:r>
              <a:rPr sz="1800" spc="-25" dirty="0">
                <a:latin typeface="Arial MT"/>
                <a:cs typeface="Arial MT"/>
              </a:rPr>
              <a:t> </a:t>
            </a:r>
            <a:r>
              <a:rPr sz="1800" spc="-5" dirty="0">
                <a:latin typeface="Arial MT"/>
                <a:cs typeface="Arial MT"/>
              </a:rPr>
              <a:t>trauma</a:t>
            </a:r>
            <a:endParaRPr sz="1800">
              <a:latin typeface="Arial MT"/>
              <a:cs typeface="Arial MT"/>
            </a:endParaRPr>
          </a:p>
          <a:p>
            <a:pPr marL="299085" indent="-287020">
              <a:lnSpc>
                <a:spcPct val="100000"/>
              </a:lnSpc>
              <a:spcBef>
                <a:spcPts val="985"/>
              </a:spcBef>
              <a:buClr>
                <a:srgbClr val="CD9146"/>
              </a:buClr>
              <a:buSzPct val="127777"/>
              <a:buChar char="•"/>
              <a:tabLst>
                <a:tab pos="299085" algn="l"/>
                <a:tab pos="299720" algn="l"/>
              </a:tabLst>
            </a:pPr>
            <a:r>
              <a:rPr sz="1800" spc="-5" dirty="0">
                <a:latin typeface="Arial MT"/>
                <a:cs typeface="Arial MT"/>
              </a:rPr>
              <a:t>Respiratory</a:t>
            </a:r>
            <a:r>
              <a:rPr sz="1800" spc="-15" dirty="0">
                <a:latin typeface="Arial MT"/>
                <a:cs typeface="Arial MT"/>
              </a:rPr>
              <a:t> </a:t>
            </a:r>
            <a:r>
              <a:rPr sz="1800" spc="-5" dirty="0">
                <a:latin typeface="Arial MT"/>
                <a:cs typeface="Arial MT"/>
              </a:rPr>
              <a:t>distress</a:t>
            </a:r>
            <a:endParaRPr sz="1800">
              <a:latin typeface="Arial MT"/>
              <a:cs typeface="Arial MT"/>
            </a:endParaRPr>
          </a:p>
          <a:p>
            <a:pPr marL="299085" indent="-287020">
              <a:lnSpc>
                <a:spcPct val="100000"/>
              </a:lnSpc>
              <a:spcBef>
                <a:spcPts val="980"/>
              </a:spcBef>
              <a:buClr>
                <a:srgbClr val="CD9146"/>
              </a:buClr>
              <a:buSzPct val="127777"/>
              <a:buChar char="•"/>
              <a:tabLst>
                <a:tab pos="299085" algn="l"/>
                <a:tab pos="299720" algn="l"/>
              </a:tabLst>
            </a:pPr>
            <a:r>
              <a:rPr sz="1800" spc="-5" dirty="0">
                <a:latin typeface="Arial MT"/>
                <a:cs typeface="Arial MT"/>
              </a:rPr>
              <a:t>Absent</a:t>
            </a:r>
            <a:r>
              <a:rPr sz="1800" spc="-25" dirty="0">
                <a:latin typeface="Arial MT"/>
                <a:cs typeface="Arial MT"/>
              </a:rPr>
              <a:t> </a:t>
            </a:r>
            <a:r>
              <a:rPr sz="1800" spc="-5" dirty="0">
                <a:latin typeface="Arial MT"/>
                <a:cs typeface="Arial MT"/>
              </a:rPr>
              <a:t>breath</a:t>
            </a:r>
            <a:r>
              <a:rPr sz="1800" spc="-25" dirty="0">
                <a:latin typeface="Arial MT"/>
                <a:cs typeface="Arial MT"/>
              </a:rPr>
              <a:t> </a:t>
            </a:r>
            <a:r>
              <a:rPr sz="1800" spc="-5" dirty="0">
                <a:latin typeface="Arial MT"/>
                <a:cs typeface="Arial MT"/>
              </a:rPr>
              <a:t>sounds</a:t>
            </a:r>
            <a:endParaRPr sz="1800">
              <a:latin typeface="Arial MT"/>
              <a:cs typeface="Arial MT"/>
            </a:endParaRPr>
          </a:p>
          <a:p>
            <a:pPr marL="299085" indent="-287020">
              <a:lnSpc>
                <a:spcPct val="100000"/>
              </a:lnSpc>
              <a:spcBef>
                <a:spcPts val="985"/>
              </a:spcBef>
              <a:buClr>
                <a:srgbClr val="CD9146"/>
              </a:buClr>
              <a:buSzPct val="127777"/>
              <a:buChar char="•"/>
              <a:tabLst>
                <a:tab pos="299085" algn="l"/>
                <a:tab pos="299720" algn="l"/>
              </a:tabLst>
            </a:pPr>
            <a:r>
              <a:rPr sz="1800" spc="-5" dirty="0">
                <a:latin typeface="Arial MT"/>
                <a:cs typeface="Arial MT"/>
              </a:rPr>
              <a:t>SpO2</a:t>
            </a:r>
            <a:r>
              <a:rPr sz="1800" spc="-40" dirty="0">
                <a:latin typeface="Arial MT"/>
                <a:cs typeface="Arial MT"/>
              </a:rPr>
              <a:t> </a:t>
            </a:r>
            <a:r>
              <a:rPr sz="1800" dirty="0">
                <a:latin typeface="Arial MT"/>
                <a:cs typeface="Arial MT"/>
              </a:rPr>
              <a:t>&gt;90</a:t>
            </a:r>
            <a:endParaRPr sz="1800">
              <a:latin typeface="Arial MT"/>
              <a:cs typeface="Arial MT"/>
            </a:endParaRPr>
          </a:p>
        </p:txBody>
      </p:sp>
      <p:sp>
        <p:nvSpPr>
          <p:cNvPr id="13" name="object 13"/>
          <p:cNvSpPr/>
          <p:nvPr/>
        </p:nvSpPr>
        <p:spPr>
          <a:xfrm>
            <a:off x="540258" y="2428494"/>
            <a:ext cx="0" cy="476884"/>
          </a:xfrm>
          <a:custGeom>
            <a:avLst/>
            <a:gdLst/>
            <a:ahLst/>
            <a:cxnLst/>
            <a:rect l="l" t="t" r="r" b="b"/>
            <a:pathLst>
              <a:path h="476885">
                <a:moveTo>
                  <a:pt x="0" y="476630"/>
                </a:moveTo>
                <a:lnTo>
                  <a:pt x="0" y="0"/>
                </a:lnTo>
              </a:path>
            </a:pathLst>
          </a:custGeom>
          <a:ln w="101600">
            <a:solidFill>
              <a:srgbClr val="CD9146"/>
            </a:solidFill>
          </a:ln>
        </p:spPr>
        <p:txBody>
          <a:bodyPr wrap="square" lIns="0" tIns="0" rIns="0" bIns="0" rtlCol="0"/>
          <a:lstStyle/>
          <a:p>
            <a:endParaRPr/>
          </a:p>
        </p:txBody>
      </p:sp>
      <p:sp>
        <p:nvSpPr>
          <p:cNvPr id="14" name="object 14"/>
          <p:cNvSpPr txBox="1"/>
          <p:nvPr/>
        </p:nvSpPr>
        <p:spPr>
          <a:xfrm>
            <a:off x="6342634" y="2366517"/>
            <a:ext cx="5588000" cy="1652270"/>
          </a:xfrm>
          <a:prstGeom prst="rect">
            <a:avLst/>
          </a:prstGeom>
        </p:spPr>
        <p:txBody>
          <a:bodyPr vert="horz" wrap="square" lIns="0" tIns="12700" rIns="0" bIns="0" rtlCol="0">
            <a:spAutoFit/>
          </a:bodyPr>
          <a:lstStyle/>
          <a:p>
            <a:pPr marL="12700" marR="538480">
              <a:lnSpc>
                <a:spcPct val="100000"/>
              </a:lnSpc>
              <a:spcBef>
                <a:spcPts val="100"/>
              </a:spcBef>
            </a:pPr>
            <a:r>
              <a:rPr sz="1800" spc="-5" dirty="0">
                <a:latin typeface="Arial MT"/>
                <a:cs typeface="Arial MT"/>
              </a:rPr>
              <a:t>Untreated</a:t>
            </a:r>
            <a:r>
              <a:rPr sz="1800" dirty="0">
                <a:latin typeface="Arial MT"/>
                <a:cs typeface="Arial MT"/>
              </a:rPr>
              <a:t> </a:t>
            </a:r>
            <a:r>
              <a:rPr sz="1800" spc="-5" dirty="0">
                <a:latin typeface="Arial MT"/>
                <a:cs typeface="Arial MT"/>
              </a:rPr>
              <a:t>tension</a:t>
            </a:r>
            <a:r>
              <a:rPr sz="1800" dirty="0">
                <a:latin typeface="Arial MT"/>
                <a:cs typeface="Arial MT"/>
              </a:rPr>
              <a:t> </a:t>
            </a:r>
            <a:r>
              <a:rPr sz="1800" spc="-5" dirty="0">
                <a:latin typeface="Arial MT"/>
                <a:cs typeface="Arial MT"/>
              </a:rPr>
              <a:t>pneumothorax</a:t>
            </a:r>
            <a:r>
              <a:rPr sz="1800" spc="20" dirty="0">
                <a:latin typeface="Arial MT"/>
                <a:cs typeface="Arial MT"/>
              </a:rPr>
              <a:t> </a:t>
            </a:r>
            <a:r>
              <a:rPr sz="1800" dirty="0">
                <a:latin typeface="Arial MT"/>
                <a:cs typeface="Arial MT"/>
              </a:rPr>
              <a:t>may</a:t>
            </a:r>
            <a:r>
              <a:rPr sz="1800" spc="-10" dirty="0">
                <a:latin typeface="Arial MT"/>
                <a:cs typeface="Arial MT"/>
              </a:rPr>
              <a:t> </a:t>
            </a:r>
            <a:r>
              <a:rPr sz="1800" spc="-5" dirty="0">
                <a:latin typeface="Arial MT"/>
                <a:cs typeface="Arial MT"/>
              </a:rPr>
              <a:t>progress</a:t>
            </a:r>
            <a:r>
              <a:rPr sz="1800" spc="5" dirty="0">
                <a:latin typeface="Arial MT"/>
                <a:cs typeface="Arial MT"/>
              </a:rPr>
              <a:t> </a:t>
            </a:r>
            <a:r>
              <a:rPr sz="1800" dirty="0">
                <a:latin typeface="Arial MT"/>
                <a:cs typeface="Arial MT"/>
              </a:rPr>
              <a:t>to </a:t>
            </a:r>
            <a:r>
              <a:rPr sz="1800" spc="-484" dirty="0">
                <a:latin typeface="Arial MT"/>
                <a:cs typeface="Arial MT"/>
              </a:rPr>
              <a:t> </a:t>
            </a:r>
            <a:r>
              <a:rPr sz="1800" spc="-5" dirty="0">
                <a:latin typeface="Arial MT"/>
                <a:cs typeface="Arial MT"/>
              </a:rPr>
              <a:t>cardiac</a:t>
            </a:r>
            <a:r>
              <a:rPr sz="1800" spc="5" dirty="0">
                <a:latin typeface="Arial MT"/>
                <a:cs typeface="Arial MT"/>
              </a:rPr>
              <a:t> </a:t>
            </a:r>
            <a:r>
              <a:rPr sz="1800" spc="-5" dirty="0">
                <a:latin typeface="Arial MT"/>
                <a:cs typeface="Arial MT"/>
              </a:rPr>
              <a:t>arrest</a:t>
            </a:r>
            <a:endParaRPr sz="1800">
              <a:latin typeface="Arial MT"/>
              <a:cs typeface="Arial MT"/>
            </a:endParaRPr>
          </a:p>
          <a:p>
            <a:pPr marL="12700">
              <a:lnSpc>
                <a:spcPct val="100000"/>
              </a:lnSpc>
              <a:spcBef>
                <a:spcPts val="994"/>
              </a:spcBef>
            </a:pPr>
            <a:r>
              <a:rPr sz="1800" spc="-5" dirty="0">
                <a:latin typeface="Arial MT"/>
                <a:cs typeface="Arial MT"/>
              </a:rPr>
              <a:t>Repeat</a:t>
            </a:r>
            <a:r>
              <a:rPr sz="1800" spc="5" dirty="0">
                <a:latin typeface="Arial MT"/>
                <a:cs typeface="Arial MT"/>
              </a:rPr>
              <a:t> </a:t>
            </a:r>
            <a:r>
              <a:rPr sz="1800" spc="-5" dirty="0">
                <a:latin typeface="Arial MT"/>
                <a:cs typeface="Arial MT"/>
              </a:rPr>
              <a:t>finger</a:t>
            </a:r>
            <a:r>
              <a:rPr sz="1800" dirty="0">
                <a:latin typeface="Arial MT"/>
                <a:cs typeface="Arial MT"/>
              </a:rPr>
              <a:t> </a:t>
            </a:r>
            <a:r>
              <a:rPr sz="1800" spc="-5" dirty="0">
                <a:latin typeface="Arial MT"/>
                <a:cs typeface="Arial MT"/>
              </a:rPr>
              <a:t>thoracostomy,</a:t>
            </a:r>
            <a:r>
              <a:rPr sz="1800" spc="20" dirty="0">
                <a:latin typeface="Arial MT"/>
                <a:cs typeface="Arial MT"/>
              </a:rPr>
              <a:t> </a:t>
            </a:r>
            <a:r>
              <a:rPr sz="1800" spc="-5" dirty="0">
                <a:latin typeface="Arial MT"/>
                <a:cs typeface="Arial MT"/>
              </a:rPr>
              <a:t>as</a:t>
            </a:r>
            <a:r>
              <a:rPr sz="1800" dirty="0">
                <a:latin typeface="Arial MT"/>
                <a:cs typeface="Arial MT"/>
              </a:rPr>
              <a:t> </a:t>
            </a:r>
            <a:r>
              <a:rPr sz="1800" spc="-10" dirty="0">
                <a:latin typeface="Arial MT"/>
                <a:cs typeface="Arial MT"/>
              </a:rPr>
              <a:t>needed</a:t>
            </a:r>
            <a:endParaRPr sz="1800">
              <a:latin typeface="Arial MT"/>
              <a:cs typeface="Arial MT"/>
            </a:endParaRPr>
          </a:p>
          <a:p>
            <a:pPr marL="12700">
              <a:lnSpc>
                <a:spcPct val="100000"/>
              </a:lnSpc>
              <a:spcBef>
                <a:spcPts val="1005"/>
              </a:spcBef>
            </a:pPr>
            <a:r>
              <a:rPr sz="1800" spc="-10" dirty="0">
                <a:latin typeface="Arial MT"/>
                <a:cs typeface="Arial MT"/>
              </a:rPr>
              <a:t>Consider</a:t>
            </a:r>
            <a:r>
              <a:rPr sz="1800" spc="20" dirty="0">
                <a:latin typeface="Arial MT"/>
                <a:cs typeface="Arial MT"/>
              </a:rPr>
              <a:t> </a:t>
            </a:r>
            <a:r>
              <a:rPr sz="1800" spc="-5" dirty="0">
                <a:latin typeface="Arial MT"/>
                <a:cs typeface="Arial MT"/>
              </a:rPr>
              <a:t>decompressing</a:t>
            </a:r>
            <a:r>
              <a:rPr sz="1800" spc="20" dirty="0">
                <a:latin typeface="Arial MT"/>
                <a:cs typeface="Arial MT"/>
              </a:rPr>
              <a:t> </a:t>
            </a:r>
            <a:r>
              <a:rPr sz="1800" dirty="0">
                <a:latin typeface="Arial MT"/>
                <a:cs typeface="Arial MT"/>
              </a:rPr>
              <a:t>the</a:t>
            </a:r>
            <a:r>
              <a:rPr sz="1800" spc="-10" dirty="0">
                <a:latin typeface="Arial MT"/>
                <a:cs typeface="Arial MT"/>
              </a:rPr>
              <a:t> </a:t>
            </a:r>
            <a:r>
              <a:rPr sz="1800" spc="-5" dirty="0">
                <a:latin typeface="Arial MT"/>
                <a:cs typeface="Arial MT"/>
              </a:rPr>
              <a:t>opposite</a:t>
            </a:r>
            <a:r>
              <a:rPr sz="1800" dirty="0">
                <a:latin typeface="Arial MT"/>
                <a:cs typeface="Arial MT"/>
              </a:rPr>
              <a:t> </a:t>
            </a:r>
            <a:r>
              <a:rPr sz="1800" spc="-5" dirty="0">
                <a:latin typeface="Arial MT"/>
                <a:cs typeface="Arial MT"/>
              </a:rPr>
              <a:t>side</a:t>
            </a:r>
            <a:r>
              <a:rPr sz="1800" spc="5" dirty="0">
                <a:latin typeface="Arial MT"/>
                <a:cs typeface="Arial MT"/>
              </a:rPr>
              <a:t> </a:t>
            </a:r>
            <a:r>
              <a:rPr sz="1800" spc="-5" dirty="0">
                <a:latin typeface="Arial MT"/>
                <a:cs typeface="Arial MT"/>
              </a:rPr>
              <a:t>of</a:t>
            </a:r>
            <a:r>
              <a:rPr sz="1800" dirty="0">
                <a:latin typeface="Arial MT"/>
                <a:cs typeface="Arial MT"/>
              </a:rPr>
              <a:t> the</a:t>
            </a:r>
            <a:r>
              <a:rPr sz="1800" spc="-10" dirty="0">
                <a:latin typeface="Arial MT"/>
                <a:cs typeface="Arial MT"/>
              </a:rPr>
              <a:t> </a:t>
            </a:r>
            <a:r>
              <a:rPr sz="1800" spc="-5" dirty="0">
                <a:latin typeface="Arial MT"/>
                <a:cs typeface="Arial MT"/>
              </a:rPr>
              <a:t>chest</a:t>
            </a:r>
            <a:endParaRPr sz="1800">
              <a:latin typeface="Arial MT"/>
              <a:cs typeface="Arial MT"/>
            </a:endParaRPr>
          </a:p>
          <a:p>
            <a:pPr marL="12700">
              <a:lnSpc>
                <a:spcPct val="100000"/>
              </a:lnSpc>
              <a:spcBef>
                <a:spcPts val="5"/>
              </a:spcBef>
            </a:pPr>
            <a:r>
              <a:rPr sz="1800" dirty="0">
                <a:latin typeface="Arial MT"/>
                <a:cs typeface="Arial MT"/>
              </a:rPr>
              <a:t>if </a:t>
            </a:r>
            <a:r>
              <a:rPr sz="1800" spc="-5" dirty="0">
                <a:latin typeface="Arial MT"/>
                <a:cs typeface="Arial MT"/>
              </a:rPr>
              <a:t>indicated</a:t>
            </a:r>
            <a:r>
              <a:rPr sz="1800" spc="5" dirty="0">
                <a:latin typeface="Arial MT"/>
                <a:cs typeface="Arial MT"/>
              </a:rPr>
              <a:t> </a:t>
            </a:r>
            <a:r>
              <a:rPr sz="1800" spc="-5" dirty="0">
                <a:latin typeface="Arial MT"/>
                <a:cs typeface="Arial MT"/>
              </a:rPr>
              <a:t>based</a:t>
            </a:r>
            <a:r>
              <a:rPr sz="1800" spc="5" dirty="0">
                <a:latin typeface="Arial MT"/>
                <a:cs typeface="Arial MT"/>
              </a:rPr>
              <a:t> </a:t>
            </a:r>
            <a:r>
              <a:rPr sz="1800" spc="-5" dirty="0">
                <a:latin typeface="Arial MT"/>
                <a:cs typeface="Arial MT"/>
              </a:rPr>
              <a:t>on</a:t>
            </a:r>
            <a:r>
              <a:rPr sz="1800" spc="5" dirty="0">
                <a:latin typeface="Arial MT"/>
                <a:cs typeface="Arial MT"/>
              </a:rPr>
              <a:t> </a:t>
            </a:r>
            <a:r>
              <a:rPr sz="1800" dirty="0">
                <a:latin typeface="Arial MT"/>
                <a:cs typeface="Arial MT"/>
              </a:rPr>
              <a:t>the</a:t>
            </a:r>
            <a:r>
              <a:rPr sz="1800" spc="-10" dirty="0">
                <a:latin typeface="Arial MT"/>
                <a:cs typeface="Arial MT"/>
              </a:rPr>
              <a:t> </a:t>
            </a:r>
            <a:r>
              <a:rPr sz="1800" dirty="0">
                <a:latin typeface="Arial MT"/>
                <a:cs typeface="Arial MT"/>
              </a:rPr>
              <a:t>MOI</a:t>
            </a:r>
            <a:r>
              <a:rPr sz="1800" spc="5" dirty="0">
                <a:latin typeface="Arial MT"/>
                <a:cs typeface="Arial MT"/>
              </a:rPr>
              <a:t> </a:t>
            </a:r>
            <a:r>
              <a:rPr sz="1800" spc="-5" dirty="0">
                <a:latin typeface="Arial MT"/>
                <a:cs typeface="Arial MT"/>
              </a:rPr>
              <a:t>and</a:t>
            </a:r>
            <a:r>
              <a:rPr sz="1800" spc="-10" dirty="0">
                <a:latin typeface="Arial MT"/>
                <a:cs typeface="Arial MT"/>
              </a:rPr>
              <a:t> physical</a:t>
            </a:r>
            <a:r>
              <a:rPr sz="1800" spc="45" dirty="0">
                <a:latin typeface="Arial MT"/>
                <a:cs typeface="Arial MT"/>
              </a:rPr>
              <a:t> </a:t>
            </a:r>
            <a:r>
              <a:rPr sz="1800" spc="-5" dirty="0">
                <a:latin typeface="Arial MT"/>
                <a:cs typeface="Arial MT"/>
              </a:rPr>
              <a:t>findings</a:t>
            </a:r>
            <a:endParaRPr sz="1800">
              <a:latin typeface="Arial MT"/>
              <a:cs typeface="Arial MT"/>
            </a:endParaRPr>
          </a:p>
        </p:txBody>
      </p:sp>
      <p:sp>
        <p:nvSpPr>
          <p:cNvPr id="15" name="object 15"/>
          <p:cNvSpPr/>
          <p:nvPr/>
        </p:nvSpPr>
        <p:spPr>
          <a:xfrm>
            <a:off x="6162294" y="3143250"/>
            <a:ext cx="0" cy="286385"/>
          </a:xfrm>
          <a:custGeom>
            <a:avLst/>
            <a:gdLst/>
            <a:ahLst/>
            <a:cxnLst/>
            <a:rect l="l" t="t" r="r" b="b"/>
            <a:pathLst>
              <a:path h="286385">
                <a:moveTo>
                  <a:pt x="0" y="286385"/>
                </a:moveTo>
                <a:lnTo>
                  <a:pt x="0" y="0"/>
                </a:lnTo>
              </a:path>
            </a:pathLst>
          </a:custGeom>
          <a:ln w="101600">
            <a:solidFill>
              <a:srgbClr val="CD9146"/>
            </a:solidFill>
          </a:ln>
        </p:spPr>
        <p:txBody>
          <a:bodyPr wrap="square" lIns="0" tIns="0" rIns="0" bIns="0" rtlCol="0"/>
          <a:lstStyle/>
          <a:p>
            <a:endParaRPr/>
          </a:p>
        </p:txBody>
      </p:sp>
      <p:sp>
        <p:nvSpPr>
          <p:cNvPr id="16" name="object 16"/>
          <p:cNvSpPr/>
          <p:nvPr/>
        </p:nvSpPr>
        <p:spPr>
          <a:xfrm>
            <a:off x="6162294" y="2426970"/>
            <a:ext cx="0" cy="478790"/>
          </a:xfrm>
          <a:custGeom>
            <a:avLst/>
            <a:gdLst/>
            <a:ahLst/>
            <a:cxnLst/>
            <a:rect l="l" t="t" r="r" b="b"/>
            <a:pathLst>
              <a:path h="478789">
                <a:moveTo>
                  <a:pt x="0" y="478663"/>
                </a:moveTo>
                <a:lnTo>
                  <a:pt x="0" y="0"/>
                </a:lnTo>
              </a:path>
            </a:pathLst>
          </a:custGeom>
          <a:ln w="101600">
            <a:solidFill>
              <a:srgbClr val="CD9146"/>
            </a:solidFill>
          </a:ln>
        </p:spPr>
        <p:txBody>
          <a:bodyPr wrap="square" lIns="0" tIns="0" rIns="0" bIns="0" rtlCol="0"/>
          <a:lstStyle/>
          <a:p>
            <a:endParaRPr/>
          </a:p>
        </p:txBody>
      </p:sp>
      <p:sp>
        <p:nvSpPr>
          <p:cNvPr id="17" name="object 17"/>
          <p:cNvSpPr txBox="1"/>
          <p:nvPr/>
        </p:nvSpPr>
        <p:spPr>
          <a:xfrm>
            <a:off x="6101841" y="4178300"/>
            <a:ext cx="154622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L</a:t>
            </a:r>
            <a:r>
              <a:rPr sz="1800" b="1" spc="5" dirty="0">
                <a:latin typeface="Arial"/>
                <a:cs typeface="Arial"/>
              </a:rPr>
              <a:t>I</a:t>
            </a:r>
            <a:r>
              <a:rPr sz="1800" b="1" dirty="0">
                <a:latin typeface="Arial"/>
                <a:cs typeface="Arial"/>
              </a:rPr>
              <a:t>MI</a:t>
            </a:r>
            <a:r>
              <a:rPr sz="1800" b="1" spc="5" dirty="0">
                <a:latin typeface="Arial"/>
                <a:cs typeface="Arial"/>
              </a:rPr>
              <a:t>T</a:t>
            </a:r>
            <a:r>
              <a:rPr sz="1800" b="1" spc="-60" dirty="0">
                <a:latin typeface="Arial"/>
                <a:cs typeface="Arial"/>
              </a:rPr>
              <a:t>A</a:t>
            </a:r>
            <a:r>
              <a:rPr sz="1800" b="1" dirty="0">
                <a:latin typeface="Arial"/>
                <a:cs typeface="Arial"/>
              </a:rPr>
              <a:t>T</a:t>
            </a:r>
            <a:r>
              <a:rPr sz="1800" b="1" spc="5" dirty="0">
                <a:latin typeface="Arial"/>
                <a:cs typeface="Arial"/>
              </a:rPr>
              <a:t>I</a:t>
            </a:r>
            <a:r>
              <a:rPr sz="1800" b="1" dirty="0">
                <a:latin typeface="Arial"/>
                <a:cs typeface="Arial"/>
              </a:rPr>
              <a:t>ON</a:t>
            </a:r>
            <a:r>
              <a:rPr sz="1800" b="1" spc="5" dirty="0">
                <a:latin typeface="Arial"/>
                <a:cs typeface="Arial"/>
              </a:rPr>
              <a:t>S</a:t>
            </a:r>
            <a:r>
              <a:rPr sz="1800" dirty="0">
                <a:latin typeface="Arial MT"/>
                <a:cs typeface="Arial MT"/>
              </a:rPr>
              <a:t>:</a:t>
            </a:r>
            <a:endParaRPr sz="1800">
              <a:latin typeface="Arial MT"/>
              <a:cs typeface="Arial MT"/>
            </a:endParaRPr>
          </a:p>
        </p:txBody>
      </p:sp>
      <p:sp>
        <p:nvSpPr>
          <p:cNvPr id="18" name="object 18"/>
          <p:cNvSpPr txBox="1"/>
          <p:nvPr/>
        </p:nvSpPr>
        <p:spPr>
          <a:xfrm>
            <a:off x="6333490" y="4527295"/>
            <a:ext cx="4925060" cy="1141095"/>
          </a:xfrm>
          <a:prstGeom prst="rect">
            <a:avLst/>
          </a:prstGeom>
        </p:spPr>
        <p:txBody>
          <a:bodyPr vert="horz" wrap="square" lIns="0" tIns="43815" rIns="0" bIns="0" rtlCol="0">
            <a:spAutoFit/>
          </a:bodyPr>
          <a:lstStyle/>
          <a:p>
            <a:pPr marL="12700" marR="5080">
              <a:lnSpc>
                <a:spcPts val="1939"/>
              </a:lnSpc>
              <a:spcBef>
                <a:spcPts val="345"/>
              </a:spcBef>
            </a:pPr>
            <a:r>
              <a:rPr sz="1800" spc="-5" dirty="0">
                <a:latin typeface="Arial MT"/>
                <a:cs typeface="Arial MT"/>
              </a:rPr>
              <a:t>Skills,</a:t>
            </a:r>
            <a:r>
              <a:rPr sz="1800" spc="-10" dirty="0">
                <a:latin typeface="Arial MT"/>
                <a:cs typeface="Arial MT"/>
              </a:rPr>
              <a:t> </a:t>
            </a:r>
            <a:r>
              <a:rPr sz="1800" spc="-5" dirty="0">
                <a:latin typeface="Arial MT"/>
                <a:cs typeface="Arial MT"/>
              </a:rPr>
              <a:t>experience,</a:t>
            </a:r>
            <a:r>
              <a:rPr sz="1800" spc="35" dirty="0">
                <a:latin typeface="Arial MT"/>
                <a:cs typeface="Arial MT"/>
              </a:rPr>
              <a:t> </a:t>
            </a:r>
            <a:r>
              <a:rPr sz="1800" spc="-5" dirty="0">
                <a:latin typeface="Arial MT"/>
                <a:cs typeface="Arial MT"/>
              </a:rPr>
              <a:t>equipment</a:t>
            </a:r>
            <a:r>
              <a:rPr sz="1800" spc="20" dirty="0">
                <a:latin typeface="Arial MT"/>
                <a:cs typeface="Arial MT"/>
              </a:rPr>
              <a:t> </a:t>
            </a:r>
            <a:r>
              <a:rPr sz="1800" spc="-5" dirty="0">
                <a:latin typeface="Arial MT"/>
                <a:cs typeface="Arial MT"/>
              </a:rPr>
              <a:t>and authorizations </a:t>
            </a:r>
            <a:r>
              <a:rPr sz="1800" spc="-484" dirty="0">
                <a:latin typeface="Arial MT"/>
                <a:cs typeface="Arial MT"/>
              </a:rPr>
              <a:t> </a:t>
            </a:r>
            <a:r>
              <a:rPr sz="1800" dirty="0">
                <a:latin typeface="Arial MT"/>
                <a:cs typeface="Arial MT"/>
              </a:rPr>
              <a:t>of</a:t>
            </a:r>
            <a:r>
              <a:rPr sz="1800" spc="-5" dirty="0">
                <a:latin typeface="Arial MT"/>
                <a:cs typeface="Arial MT"/>
              </a:rPr>
              <a:t> the</a:t>
            </a:r>
            <a:r>
              <a:rPr sz="1800" spc="-10" dirty="0">
                <a:latin typeface="Arial MT"/>
                <a:cs typeface="Arial MT"/>
              </a:rPr>
              <a:t> </a:t>
            </a:r>
            <a:r>
              <a:rPr sz="1800" dirty="0">
                <a:latin typeface="Arial MT"/>
                <a:cs typeface="Arial MT"/>
              </a:rPr>
              <a:t>CPP </a:t>
            </a:r>
            <a:r>
              <a:rPr sz="1800" spc="-5" dirty="0">
                <a:latin typeface="Arial MT"/>
                <a:cs typeface="Arial MT"/>
              </a:rPr>
              <a:t>medical</a:t>
            </a:r>
            <a:r>
              <a:rPr sz="1800" spc="5" dirty="0">
                <a:latin typeface="Arial MT"/>
                <a:cs typeface="Arial MT"/>
              </a:rPr>
              <a:t> </a:t>
            </a:r>
            <a:r>
              <a:rPr sz="1800" spc="-5" dirty="0">
                <a:latin typeface="Arial MT"/>
                <a:cs typeface="Arial MT"/>
              </a:rPr>
              <a:t>provider</a:t>
            </a:r>
            <a:endParaRPr sz="1800">
              <a:latin typeface="Arial MT"/>
              <a:cs typeface="Arial MT"/>
            </a:endParaRPr>
          </a:p>
          <a:p>
            <a:pPr marL="12700" marR="193040">
              <a:lnSpc>
                <a:spcPts val="1939"/>
              </a:lnSpc>
              <a:spcBef>
                <a:spcPts val="800"/>
              </a:spcBef>
            </a:pPr>
            <a:r>
              <a:rPr sz="1800" dirty="0">
                <a:latin typeface="Arial MT"/>
                <a:cs typeface="Arial MT"/>
              </a:rPr>
              <a:t>Water</a:t>
            </a:r>
            <a:r>
              <a:rPr sz="1800" spc="-10" dirty="0">
                <a:latin typeface="Arial MT"/>
                <a:cs typeface="Arial MT"/>
              </a:rPr>
              <a:t> </a:t>
            </a:r>
            <a:r>
              <a:rPr sz="1800" spc="-5" dirty="0">
                <a:latin typeface="Arial MT"/>
                <a:cs typeface="Arial MT"/>
              </a:rPr>
              <a:t>seal or low-pressure</a:t>
            </a:r>
            <a:r>
              <a:rPr sz="1800" spc="40" dirty="0">
                <a:latin typeface="Arial MT"/>
                <a:cs typeface="Arial MT"/>
              </a:rPr>
              <a:t> </a:t>
            </a:r>
            <a:r>
              <a:rPr sz="1800" spc="-5" dirty="0">
                <a:latin typeface="Arial MT"/>
                <a:cs typeface="Arial MT"/>
              </a:rPr>
              <a:t>suction</a:t>
            </a:r>
            <a:r>
              <a:rPr sz="1800" dirty="0">
                <a:latin typeface="Arial MT"/>
                <a:cs typeface="Arial MT"/>
              </a:rPr>
              <a:t> may</a:t>
            </a:r>
            <a:r>
              <a:rPr sz="1800" spc="-10" dirty="0">
                <a:latin typeface="Arial MT"/>
                <a:cs typeface="Arial MT"/>
              </a:rPr>
              <a:t> </a:t>
            </a:r>
            <a:r>
              <a:rPr sz="1800" spc="-5" dirty="0">
                <a:latin typeface="Arial MT"/>
                <a:cs typeface="Arial MT"/>
              </a:rPr>
              <a:t>not</a:t>
            </a:r>
            <a:r>
              <a:rPr sz="1800" dirty="0">
                <a:latin typeface="Arial MT"/>
                <a:cs typeface="Arial MT"/>
              </a:rPr>
              <a:t> </a:t>
            </a:r>
            <a:r>
              <a:rPr sz="1800" spc="-5" dirty="0">
                <a:latin typeface="Arial MT"/>
                <a:cs typeface="Arial MT"/>
              </a:rPr>
              <a:t>be </a:t>
            </a:r>
            <a:r>
              <a:rPr sz="1800" spc="-484" dirty="0">
                <a:latin typeface="Arial MT"/>
                <a:cs typeface="Arial MT"/>
              </a:rPr>
              <a:t> </a:t>
            </a:r>
            <a:r>
              <a:rPr sz="1800" spc="-5" dirty="0">
                <a:latin typeface="Arial MT"/>
                <a:cs typeface="Arial MT"/>
              </a:rPr>
              <a:t>available</a:t>
            </a:r>
            <a:endParaRPr sz="1800">
              <a:latin typeface="Arial MT"/>
              <a:cs typeface="Arial MT"/>
            </a:endParaRPr>
          </a:p>
        </p:txBody>
      </p:sp>
      <p:sp>
        <p:nvSpPr>
          <p:cNvPr id="19" name="object 19"/>
          <p:cNvSpPr/>
          <p:nvPr/>
        </p:nvSpPr>
        <p:spPr>
          <a:xfrm>
            <a:off x="6162294" y="4557521"/>
            <a:ext cx="0" cy="415925"/>
          </a:xfrm>
          <a:custGeom>
            <a:avLst/>
            <a:gdLst/>
            <a:ahLst/>
            <a:cxnLst/>
            <a:rect l="l" t="t" r="r" b="b"/>
            <a:pathLst>
              <a:path h="415925">
                <a:moveTo>
                  <a:pt x="0" y="415416"/>
                </a:moveTo>
                <a:lnTo>
                  <a:pt x="0" y="0"/>
                </a:lnTo>
              </a:path>
            </a:pathLst>
          </a:custGeom>
          <a:ln w="101600">
            <a:solidFill>
              <a:srgbClr val="CD9146"/>
            </a:solidFill>
          </a:ln>
        </p:spPr>
        <p:txBody>
          <a:bodyPr wrap="square" lIns="0" tIns="0" rIns="0" bIns="0" rtlCol="0"/>
          <a:lstStyle/>
          <a:p>
            <a:endParaRPr/>
          </a:p>
        </p:txBody>
      </p:sp>
      <p:sp>
        <p:nvSpPr>
          <p:cNvPr id="20" name="object 20"/>
          <p:cNvSpPr/>
          <p:nvPr/>
        </p:nvSpPr>
        <p:spPr>
          <a:xfrm>
            <a:off x="540258" y="3019805"/>
            <a:ext cx="0" cy="274320"/>
          </a:xfrm>
          <a:custGeom>
            <a:avLst/>
            <a:gdLst/>
            <a:ahLst/>
            <a:cxnLst/>
            <a:rect l="l" t="t" r="r" b="b"/>
            <a:pathLst>
              <a:path h="274320">
                <a:moveTo>
                  <a:pt x="0" y="274320"/>
                </a:moveTo>
                <a:lnTo>
                  <a:pt x="0" y="0"/>
                </a:lnTo>
              </a:path>
            </a:pathLst>
          </a:custGeom>
          <a:ln w="101600">
            <a:solidFill>
              <a:srgbClr val="CD9146"/>
            </a:solidFill>
          </a:ln>
        </p:spPr>
        <p:txBody>
          <a:bodyPr wrap="square" lIns="0" tIns="0" rIns="0" bIns="0" rtlCol="0"/>
          <a:lstStyle/>
          <a:p>
            <a:endParaRPr/>
          </a:p>
        </p:txBody>
      </p:sp>
      <p:sp>
        <p:nvSpPr>
          <p:cNvPr id="21" name="object 21"/>
          <p:cNvSpPr/>
          <p:nvPr/>
        </p:nvSpPr>
        <p:spPr>
          <a:xfrm>
            <a:off x="6162294" y="5199126"/>
            <a:ext cx="0" cy="415925"/>
          </a:xfrm>
          <a:custGeom>
            <a:avLst/>
            <a:gdLst/>
            <a:ahLst/>
            <a:cxnLst/>
            <a:rect l="l" t="t" r="r" b="b"/>
            <a:pathLst>
              <a:path h="415925">
                <a:moveTo>
                  <a:pt x="0" y="415366"/>
                </a:moveTo>
                <a:lnTo>
                  <a:pt x="0" y="0"/>
                </a:lnTo>
              </a:path>
            </a:pathLst>
          </a:custGeom>
          <a:ln w="101600">
            <a:solidFill>
              <a:srgbClr val="CD9146"/>
            </a:solidFill>
          </a:ln>
        </p:spPr>
        <p:txBody>
          <a:bodyPr wrap="square" lIns="0" tIns="0" rIns="0" bIns="0" rtlCol="0"/>
          <a:lstStyle/>
          <a:p>
            <a:endParaRPr/>
          </a:p>
        </p:txBody>
      </p:sp>
      <p:sp>
        <p:nvSpPr>
          <p:cNvPr id="22" name="object 22"/>
          <p:cNvSpPr/>
          <p:nvPr/>
        </p:nvSpPr>
        <p:spPr>
          <a:xfrm>
            <a:off x="6162294" y="3606546"/>
            <a:ext cx="0" cy="422909"/>
          </a:xfrm>
          <a:custGeom>
            <a:avLst/>
            <a:gdLst/>
            <a:ahLst/>
            <a:cxnLst/>
            <a:rect l="l" t="t" r="r" b="b"/>
            <a:pathLst>
              <a:path h="422910">
                <a:moveTo>
                  <a:pt x="0" y="422655"/>
                </a:moveTo>
                <a:lnTo>
                  <a:pt x="0" y="0"/>
                </a:lnTo>
              </a:path>
            </a:pathLst>
          </a:custGeom>
          <a:ln w="101600">
            <a:solidFill>
              <a:srgbClr val="CD9146"/>
            </a:solidFill>
          </a:ln>
        </p:spPr>
        <p:txBody>
          <a:bodyPr wrap="square" lIns="0" tIns="0" rIns="0" bIns="0" rtlCol="0"/>
          <a:lstStyle/>
          <a:p>
            <a:endParaRPr/>
          </a:p>
        </p:txBody>
      </p:sp>
      <p:sp>
        <p:nvSpPr>
          <p:cNvPr id="23" name="object 23"/>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sp>
        <p:nvSpPr>
          <p:cNvPr id="24" name="object 24"/>
          <p:cNvSpPr txBox="1"/>
          <p:nvPr/>
        </p:nvSpPr>
        <p:spPr>
          <a:xfrm>
            <a:off x="4838191" y="6049467"/>
            <a:ext cx="2621280" cy="514350"/>
          </a:xfrm>
          <a:prstGeom prst="rect">
            <a:avLst/>
          </a:prstGeom>
        </p:spPr>
        <p:txBody>
          <a:bodyPr vert="horz" wrap="square" lIns="0" tIns="13335" rIns="0" bIns="0" rtlCol="0">
            <a:spAutoFit/>
          </a:bodyPr>
          <a:lstStyle/>
          <a:p>
            <a:pPr marL="12700">
              <a:lnSpc>
                <a:spcPct val="100000"/>
              </a:lnSpc>
              <a:spcBef>
                <a:spcPts val="105"/>
              </a:spcBef>
              <a:tabLst>
                <a:tab pos="1165225" algn="l"/>
                <a:tab pos="1816735" algn="l"/>
              </a:tabLst>
            </a:pPr>
            <a:r>
              <a:rPr sz="3200" spc="5" dirty="0">
                <a:solidFill>
                  <a:srgbClr val="2D3334"/>
                </a:solidFill>
                <a:latin typeface="Arial Black"/>
                <a:cs typeface="Arial Black"/>
              </a:rPr>
              <a:t>M</a:t>
            </a:r>
            <a:r>
              <a:rPr sz="3200" dirty="0">
                <a:solidFill>
                  <a:srgbClr val="2D3334"/>
                </a:solidFill>
                <a:latin typeface="Arial Black"/>
                <a:cs typeface="Arial Black"/>
              </a:rPr>
              <a:t> </a:t>
            </a:r>
            <a:r>
              <a:rPr sz="3200" spc="5" dirty="0">
                <a:solidFill>
                  <a:srgbClr val="2D3334"/>
                </a:solidFill>
                <a:latin typeface="Arial Black"/>
                <a:cs typeface="Arial Black"/>
              </a:rPr>
              <a:t>A	</a:t>
            </a:r>
            <a:r>
              <a:rPr sz="4800" baseline="1736" dirty="0">
                <a:solidFill>
                  <a:srgbClr val="FFFFFF"/>
                </a:solidFill>
                <a:latin typeface="Arial Black"/>
                <a:cs typeface="Arial Black"/>
              </a:rPr>
              <a:t>R	</a:t>
            </a:r>
            <a:r>
              <a:rPr sz="3200" spc="5" dirty="0">
                <a:solidFill>
                  <a:srgbClr val="2D3334"/>
                </a:solidFill>
                <a:latin typeface="Arial Black"/>
                <a:cs typeface="Arial Black"/>
              </a:rPr>
              <a:t>C</a:t>
            </a:r>
            <a:r>
              <a:rPr sz="3200" spc="-95" dirty="0">
                <a:solidFill>
                  <a:srgbClr val="2D3334"/>
                </a:solidFill>
                <a:latin typeface="Arial Black"/>
                <a:cs typeface="Arial Black"/>
              </a:rPr>
              <a:t> </a:t>
            </a:r>
            <a:r>
              <a:rPr sz="3200" spc="5" dirty="0">
                <a:solidFill>
                  <a:srgbClr val="2D3334"/>
                </a:solidFill>
                <a:latin typeface="Arial Black"/>
                <a:cs typeface="Arial Black"/>
              </a:rPr>
              <a:t>H</a:t>
            </a:r>
            <a:endParaRPr sz="3200">
              <a:latin typeface="Arial Black"/>
              <a:cs typeface="Arial Black"/>
            </a:endParaRPr>
          </a:p>
        </p:txBody>
      </p:sp>
      <p:sp>
        <p:nvSpPr>
          <p:cNvPr id="25" name="object 25"/>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26" name="object 26"/>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24</a:t>
            </a:fld>
            <a:endParaRPr spc="-5" dirty="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85542" y="289051"/>
            <a:ext cx="7900670" cy="1397000"/>
          </a:xfrm>
          <a:prstGeom prst="rect">
            <a:avLst/>
          </a:prstGeom>
        </p:spPr>
        <p:txBody>
          <a:bodyPr vert="horz" wrap="square" lIns="0" tIns="12700" rIns="0" bIns="0" rtlCol="0">
            <a:spAutoFit/>
          </a:bodyPr>
          <a:lstStyle/>
          <a:p>
            <a:pPr marL="431800">
              <a:lnSpc>
                <a:spcPct val="100000"/>
              </a:lnSpc>
              <a:spcBef>
                <a:spcPts val="100"/>
              </a:spcBef>
            </a:pPr>
            <a:r>
              <a:rPr sz="2000" dirty="0">
                <a:solidFill>
                  <a:srgbClr val="756F6F"/>
                </a:solidFill>
              </a:rPr>
              <a:t>Module</a:t>
            </a:r>
            <a:r>
              <a:rPr sz="2000" spc="-20" dirty="0">
                <a:solidFill>
                  <a:srgbClr val="756F6F"/>
                </a:solidFill>
              </a:rPr>
              <a:t> </a:t>
            </a:r>
            <a:r>
              <a:rPr sz="2000" dirty="0">
                <a:solidFill>
                  <a:srgbClr val="756F6F"/>
                </a:solidFill>
              </a:rPr>
              <a:t>8:</a:t>
            </a:r>
            <a:r>
              <a:rPr sz="2000" spc="-15" dirty="0">
                <a:solidFill>
                  <a:srgbClr val="756F6F"/>
                </a:solidFill>
              </a:rPr>
              <a:t> </a:t>
            </a:r>
            <a:r>
              <a:rPr sz="2000" dirty="0">
                <a:solidFill>
                  <a:srgbClr val="756F6F"/>
                </a:solidFill>
              </a:rPr>
              <a:t>Respiration</a:t>
            </a:r>
            <a:r>
              <a:rPr sz="2000" spc="-45" dirty="0">
                <a:solidFill>
                  <a:srgbClr val="756F6F"/>
                </a:solidFill>
              </a:rPr>
              <a:t> </a:t>
            </a:r>
            <a:r>
              <a:rPr sz="2000" dirty="0">
                <a:solidFill>
                  <a:srgbClr val="756F6F"/>
                </a:solidFill>
              </a:rPr>
              <a:t>Assessment</a:t>
            </a:r>
            <a:r>
              <a:rPr sz="2000" spc="-30" dirty="0">
                <a:solidFill>
                  <a:srgbClr val="756F6F"/>
                </a:solidFill>
              </a:rPr>
              <a:t> </a:t>
            </a:r>
            <a:r>
              <a:rPr sz="2000" dirty="0">
                <a:solidFill>
                  <a:srgbClr val="756F6F"/>
                </a:solidFill>
              </a:rPr>
              <a:t>&amp;</a:t>
            </a:r>
            <a:r>
              <a:rPr sz="2000" spc="-15" dirty="0">
                <a:solidFill>
                  <a:srgbClr val="756F6F"/>
                </a:solidFill>
              </a:rPr>
              <a:t> </a:t>
            </a:r>
            <a:r>
              <a:rPr sz="2000" dirty="0">
                <a:solidFill>
                  <a:srgbClr val="756F6F"/>
                </a:solidFill>
              </a:rPr>
              <a:t>Management</a:t>
            </a:r>
            <a:r>
              <a:rPr sz="2000" spc="-25" dirty="0">
                <a:solidFill>
                  <a:srgbClr val="756F6F"/>
                </a:solidFill>
              </a:rPr>
              <a:t> </a:t>
            </a:r>
            <a:r>
              <a:rPr sz="2000" dirty="0">
                <a:solidFill>
                  <a:srgbClr val="756F6F"/>
                </a:solidFill>
              </a:rPr>
              <a:t>in</a:t>
            </a:r>
            <a:r>
              <a:rPr sz="2000" spc="-10" dirty="0">
                <a:solidFill>
                  <a:srgbClr val="756F6F"/>
                </a:solidFill>
              </a:rPr>
              <a:t> </a:t>
            </a:r>
            <a:r>
              <a:rPr sz="2000" dirty="0">
                <a:solidFill>
                  <a:srgbClr val="756F6F"/>
                </a:solidFill>
              </a:rPr>
              <a:t>TFC</a:t>
            </a:r>
            <a:endParaRPr sz="2000"/>
          </a:p>
          <a:p>
            <a:pPr marL="1981835" marR="5080" indent="-1969770">
              <a:lnSpc>
                <a:spcPts val="3890"/>
              </a:lnSpc>
              <a:spcBef>
                <a:spcPts val="680"/>
              </a:spcBef>
            </a:pPr>
            <a:r>
              <a:rPr dirty="0"/>
              <a:t>PRINCIPLES</a:t>
            </a:r>
            <a:r>
              <a:rPr spc="-25" dirty="0"/>
              <a:t> </a:t>
            </a:r>
            <a:r>
              <a:rPr spc="-5" dirty="0"/>
              <a:t>FOR</a:t>
            </a:r>
            <a:r>
              <a:rPr spc="-15" dirty="0"/>
              <a:t> </a:t>
            </a:r>
            <a:r>
              <a:rPr dirty="0">
                <a:solidFill>
                  <a:srgbClr val="BB8542"/>
                </a:solidFill>
              </a:rPr>
              <a:t>FINGER</a:t>
            </a:r>
            <a:r>
              <a:rPr spc="-25" dirty="0">
                <a:solidFill>
                  <a:srgbClr val="BB8542"/>
                </a:solidFill>
              </a:rPr>
              <a:t> </a:t>
            </a:r>
            <a:r>
              <a:rPr spc="-5" dirty="0"/>
              <a:t>OR</a:t>
            </a:r>
            <a:r>
              <a:rPr spc="-20" dirty="0"/>
              <a:t> </a:t>
            </a:r>
            <a:r>
              <a:rPr dirty="0">
                <a:solidFill>
                  <a:srgbClr val="BB8542"/>
                </a:solidFill>
              </a:rPr>
              <a:t>TUBE </a:t>
            </a:r>
            <a:r>
              <a:rPr spc="-985" dirty="0">
                <a:solidFill>
                  <a:srgbClr val="BB8542"/>
                </a:solidFill>
              </a:rPr>
              <a:t> </a:t>
            </a:r>
            <a:r>
              <a:rPr dirty="0">
                <a:solidFill>
                  <a:srgbClr val="BB8542"/>
                </a:solidFill>
              </a:rPr>
              <a:t>THORACOSTOMY</a:t>
            </a:r>
          </a:p>
        </p:txBody>
      </p:sp>
      <p:pic>
        <p:nvPicPr>
          <p:cNvPr id="3" name="object 3"/>
          <p:cNvPicPr/>
          <p:nvPr/>
        </p:nvPicPr>
        <p:blipFill>
          <a:blip r:embed="rId3" cstate="print"/>
          <a:stretch>
            <a:fillRect/>
          </a:stretch>
        </p:blipFill>
        <p:spPr>
          <a:xfrm>
            <a:off x="309372" y="254508"/>
            <a:ext cx="1171956" cy="656844"/>
          </a:xfrm>
          <a:prstGeom prst="rect">
            <a:avLst/>
          </a:prstGeom>
        </p:spPr>
      </p:pic>
      <p:grpSp>
        <p:nvGrpSpPr>
          <p:cNvPr id="4" name="object 4"/>
          <p:cNvGrpSpPr/>
          <p:nvPr/>
        </p:nvGrpSpPr>
        <p:grpSpPr>
          <a:xfrm>
            <a:off x="8173593" y="5473065"/>
            <a:ext cx="3626485" cy="842010"/>
            <a:chOff x="8173593" y="5473065"/>
            <a:chExt cx="3626485" cy="842010"/>
          </a:xfrm>
        </p:grpSpPr>
        <p:sp>
          <p:nvSpPr>
            <p:cNvPr id="5" name="object 5"/>
            <p:cNvSpPr/>
            <p:nvPr/>
          </p:nvSpPr>
          <p:spPr>
            <a:xfrm>
              <a:off x="8183118" y="5482590"/>
              <a:ext cx="3607435" cy="822960"/>
            </a:xfrm>
            <a:custGeom>
              <a:avLst/>
              <a:gdLst/>
              <a:ahLst/>
              <a:cxnLst/>
              <a:rect l="l" t="t" r="r" b="b"/>
              <a:pathLst>
                <a:path w="3607434" h="822960">
                  <a:moveTo>
                    <a:pt x="3532758" y="0"/>
                  </a:moveTo>
                  <a:lnTo>
                    <a:pt x="74549" y="0"/>
                  </a:lnTo>
                  <a:lnTo>
                    <a:pt x="45541" y="5861"/>
                  </a:lnTo>
                  <a:lnTo>
                    <a:pt x="21844" y="21844"/>
                  </a:lnTo>
                  <a:lnTo>
                    <a:pt x="5861" y="45541"/>
                  </a:lnTo>
                  <a:lnTo>
                    <a:pt x="0" y="74549"/>
                  </a:lnTo>
                  <a:lnTo>
                    <a:pt x="0" y="748436"/>
                  </a:lnTo>
                  <a:lnTo>
                    <a:pt x="5861" y="777445"/>
                  </a:lnTo>
                  <a:lnTo>
                    <a:pt x="21844" y="801133"/>
                  </a:lnTo>
                  <a:lnTo>
                    <a:pt x="45541" y="817103"/>
                  </a:lnTo>
                  <a:lnTo>
                    <a:pt x="74549" y="822960"/>
                  </a:lnTo>
                  <a:lnTo>
                    <a:pt x="3532758" y="822960"/>
                  </a:lnTo>
                  <a:lnTo>
                    <a:pt x="3561766" y="817103"/>
                  </a:lnTo>
                  <a:lnTo>
                    <a:pt x="3585463" y="801133"/>
                  </a:lnTo>
                  <a:lnTo>
                    <a:pt x="3601446" y="777445"/>
                  </a:lnTo>
                  <a:lnTo>
                    <a:pt x="3607307" y="748436"/>
                  </a:lnTo>
                  <a:lnTo>
                    <a:pt x="3607307" y="74549"/>
                  </a:lnTo>
                  <a:lnTo>
                    <a:pt x="3601446" y="45541"/>
                  </a:lnTo>
                  <a:lnTo>
                    <a:pt x="3585463" y="21844"/>
                  </a:lnTo>
                  <a:lnTo>
                    <a:pt x="3561766" y="5861"/>
                  </a:lnTo>
                  <a:lnTo>
                    <a:pt x="3532758" y="0"/>
                  </a:lnTo>
                  <a:close/>
                </a:path>
              </a:pathLst>
            </a:custGeom>
            <a:solidFill>
              <a:srgbClr val="FFF4D2"/>
            </a:solidFill>
          </p:spPr>
          <p:txBody>
            <a:bodyPr wrap="square" lIns="0" tIns="0" rIns="0" bIns="0" rtlCol="0"/>
            <a:lstStyle/>
            <a:p>
              <a:endParaRPr/>
            </a:p>
          </p:txBody>
        </p:sp>
        <p:sp>
          <p:nvSpPr>
            <p:cNvPr id="6" name="object 6"/>
            <p:cNvSpPr/>
            <p:nvPr/>
          </p:nvSpPr>
          <p:spPr>
            <a:xfrm>
              <a:off x="8183118" y="5482590"/>
              <a:ext cx="3607435" cy="822960"/>
            </a:xfrm>
            <a:custGeom>
              <a:avLst/>
              <a:gdLst/>
              <a:ahLst/>
              <a:cxnLst/>
              <a:rect l="l" t="t" r="r" b="b"/>
              <a:pathLst>
                <a:path w="3607434" h="822960">
                  <a:moveTo>
                    <a:pt x="0" y="74549"/>
                  </a:moveTo>
                  <a:lnTo>
                    <a:pt x="5861" y="45541"/>
                  </a:lnTo>
                  <a:lnTo>
                    <a:pt x="21844" y="21844"/>
                  </a:lnTo>
                  <a:lnTo>
                    <a:pt x="45541" y="5861"/>
                  </a:lnTo>
                  <a:lnTo>
                    <a:pt x="74549" y="0"/>
                  </a:lnTo>
                  <a:lnTo>
                    <a:pt x="3532758" y="0"/>
                  </a:lnTo>
                  <a:lnTo>
                    <a:pt x="3561766" y="5861"/>
                  </a:lnTo>
                  <a:lnTo>
                    <a:pt x="3585463" y="21844"/>
                  </a:lnTo>
                  <a:lnTo>
                    <a:pt x="3601446" y="45541"/>
                  </a:lnTo>
                  <a:lnTo>
                    <a:pt x="3607307" y="74549"/>
                  </a:lnTo>
                  <a:lnTo>
                    <a:pt x="3607307" y="748436"/>
                  </a:lnTo>
                  <a:lnTo>
                    <a:pt x="3601446" y="777445"/>
                  </a:lnTo>
                  <a:lnTo>
                    <a:pt x="3585463" y="801133"/>
                  </a:lnTo>
                  <a:lnTo>
                    <a:pt x="3561766" y="817103"/>
                  </a:lnTo>
                  <a:lnTo>
                    <a:pt x="3532758" y="822960"/>
                  </a:lnTo>
                  <a:lnTo>
                    <a:pt x="74549" y="822960"/>
                  </a:lnTo>
                  <a:lnTo>
                    <a:pt x="45541" y="817103"/>
                  </a:lnTo>
                  <a:lnTo>
                    <a:pt x="21844" y="801133"/>
                  </a:lnTo>
                  <a:lnTo>
                    <a:pt x="5861" y="777445"/>
                  </a:lnTo>
                  <a:lnTo>
                    <a:pt x="0" y="748436"/>
                  </a:lnTo>
                  <a:lnTo>
                    <a:pt x="0" y="74549"/>
                  </a:lnTo>
                  <a:close/>
                </a:path>
              </a:pathLst>
            </a:custGeom>
            <a:ln w="19050">
              <a:solidFill>
                <a:srgbClr val="CFA979"/>
              </a:solidFill>
            </a:ln>
          </p:spPr>
          <p:txBody>
            <a:bodyPr wrap="square" lIns="0" tIns="0" rIns="0" bIns="0" rtlCol="0"/>
            <a:lstStyle/>
            <a:p>
              <a:endParaRPr/>
            </a:p>
          </p:txBody>
        </p:sp>
        <p:pic>
          <p:nvPicPr>
            <p:cNvPr id="7" name="object 7"/>
            <p:cNvPicPr/>
            <p:nvPr/>
          </p:nvPicPr>
          <p:blipFill>
            <a:blip r:embed="rId4" cstate="print"/>
            <a:stretch>
              <a:fillRect/>
            </a:stretch>
          </p:blipFill>
          <p:spPr>
            <a:xfrm>
              <a:off x="8346948" y="5620512"/>
              <a:ext cx="548640" cy="519683"/>
            </a:xfrm>
            <a:prstGeom prst="rect">
              <a:avLst/>
            </a:prstGeom>
          </p:spPr>
        </p:pic>
      </p:grpSp>
      <p:sp>
        <p:nvSpPr>
          <p:cNvPr id="8" name="object 8"/>
          <p:cNvSpPr txBox="1"/>
          <p:nvPr/>
        </p:nvSpPr>
        <p:spPr>
          <a:xfrm>
            <a:off x="8975852" y="5519724"/>
            <a:ext cx="2712085" cy="70802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Arial MT"/>
                <a:cs typeface="Arial MT"/>
              </a:rPr>
              <a:t>Finger</a:t>
            </a:r>
            <a:r>
              <a:rPr sz="1600" dirty="0">
                <a:latin typeface="Arial MT"/>
                <a:cs typeface="Arial MT"/>
              </a:rPr>
              <a:t> </a:t>
            </a:r>
            <a:r>
              <a:rPr sz="1600" spc="-5" dirty="0">
                <a:latin typeface="Arial MT"/>
                <a:cs typeface="Arial MT"/>
              </a:rPr>
              <a:t>or</a:t>
            </a:r>
            <a:r>
              <a:rPr sz="1600" spc="5" dirty="0">
                <a:latin typeface="Arial MT"/>
                <a:cs typeface="Arial MT"/>
              </a:rPr>
              <a:t> </a:t>
            </a:r>
            <a:r>
              <a:rPr sz="1600" spc="-5" dirty="0">
                <a:latin typeface="Arial MT"/>
                <a:cs typeface="Arial MT"/>
              </a:rPr>
              <a:t>tube</a:t>
            </a:r>
            <a:r>
              <a:rPr sz="1600" spc="5" dirty="0">
                <a:latin typeface="Arial MT"/>
                <a:cs typeface="Arial MT"/>
              </a:rPr>
              <a:t> </a:t>
            </a:r>
            <a:r>
              <a:rPr sz="1600" spc="-5" dirty="0">
                <a:latin typeface="Arial MT"/>
                <a:cs typeface="Arial MT"/>
              </a:rPr>
              <a:t>thoracostomy </a:t>
            </a:r>
            <a:r>
              <a:rPr sz="1600" dirty="0">
                <a:latin typeface="Arial MT"/>
                <a:cs typeface="Arial MT"/>
              </a:rPr>
              <a:t> </a:t>
            </a:r>
            <a:r>
              <a:rPr sz="1600" b="1" spc="-5" dirty="0">
                <a:latin typeface="Arial"/>
                <a:cs typeface="Arial"/>
              </a:rPr>
              <a:t>prior</a:t>
            </a:r>
            <a:r>
              <a:rPr sz="1600" b="1" spc="10" dirty="0">
                <a:latin typeface="Arial"/>
                <a:cs typeface="Arial"/>
              </a:rPr>
              <a:t> </a:t>
            </a:r>
            <a:r>
              <a:rPr sz="1600" b="1" spc="-5" dirty="0">
                <a:latin typeface="Arial"/>
                <a:cs typeface="Arial"/>
              </a:rPr>
              <a:t>to NDC</a:t>
            </a:r>
            <a:r>
              <a:rPr sz="1600" b="1" spc="-15" dirty="0">
                <a:latin typeface="Arial"/>
                <a:cs typeface="Arial"/>
              </a:rPr>
              <a:t> </a:t>
            </a:r>
            <a:r>
              <a:rPr sz="1600" b="1" spc="-10" dirty="0">
                <a:latin typeface="Arial"/>
                <a:cs typeface="Arial"/>
              </a:rPr>
              <a:t>not</a:t>
            </a:r>
            <a:r>
              <a:rPr sz="1600" b="1" spc="10" dirty="0">
                <a:latin typeface="Arial"/>
                <a:cs typeface="Arial"/>
              </a:rPr>
              <a:t> </a:t>
            </a:r>
            <a:r>
              <a:rPr sz="1600" b="1" spc="-5" dirty="0">
                <a:latin typeface="Arial"/>
                <a:cs typeface="Arial"/>
              </a:rPr>
              <a:t>associated </a:t>
            </a:r>
            <a:r>
              <a:rPr sz="1600" b="1" spc="-430" dirty="0">
                <a:latin typeface="Arial"/>
                <a:cs typeface="Arial"/>
              </a:rPr>
              <a:t> </a:t>
            </a:r>
            <a:r>
              <a:rPr sz="1600" b="1" spc="5" dirty="0">
                <a:latin typeface="Arial"/>
                <a:cs typeface="Arial"/>
              </a:rPr>
              <a:t>with</a:t>
            </a:r>
            <a:r>
              <a:rPr sz="1600" b="1" spc="-25" dirty="0">
                <a:latin typeface="Arial"/>
                <a:cs typeface="Arial"/>
              </a:rPr>
              <a:t> </a:t>
            </a:r>
            <a:r>
              <a:rPr sz="1600" b="1" spc="-5" dirty="0">
                <a:latin typeface="Arial"/>
                <a:cs typeface="Arial"/>
              </a:rPr>
              <a:t>increased</a:t>
            </a:r>
            <a:r>
              <a:rPr sz="1600" b="1" spc="10" dirty="0">
                <a:latin typeface="Arial"/>
                <a:cs typeface="Arial"/>
              </a:rPr>
              <a:t> </a:t>
            </a:r>
            <a:r>
              <a:rPr sz="1600" b="1" spc="-10" dirty="0">
                <a:latin typeface="Arial"/>
                <a:cs typeface="Arial"/>
              </a:rPr>
              <a:t>survival</a:t>
            </a:r>
            <a:endParaRPr sz="1600">
              <a:latin typeface="Arial"/>
              <a:cs typeface="Arial"/>
            </a:endParaRPr>
          </a:p>
        </p:txBody>
      </p:sp>
      <p:sp>
        <p:nvSpPr>
          <p:cNvPr id="9" name="object 9"/>
          <p:cNvSpPr/>
          <p:nvPr/>
        </p:nvSpPr>
        <p:spPr>
          <a:xfrm>
            <a:off x="6261353" y="5034534"/>
            <a:ext cx="0" cy="297180"/>
          </a:xfrm>
          <a:custGeom>
            <a:avLst/>
            <a:gdLst/>
            <a:ahLst/>
            <a:cxnLst/>
            <a:rect l="l" t="t" r="r" b="b"/>
            <a:pathLst>
              <a:path h="297179">
                <a:moveTo>
                  <a:pt x="0" y="297053"/>
                </a:moveTo>
                <a:lnTo>
                  <a:pt x="0" y="0"/>
                </a:lnTo>
              </a:path>
            </a:pathLst>
          </a:custGeom>
          <a:ln w="101600">
            <a:solidFill>
              <a:srgbClr val="CD9146"/>
            </a:solidFill>
          </a:ln>
        </p:spPr>
        <p:txBody>
          <a:bodyPr wrap="square" lIns="0" tIns="0" rIns="0" bIns="0" rtlCol="0"/>
          <a:lstStyle/>
          <a:p>
            <a:endParaRPr/>
          </a:p>
        </p:txBody>
      </p:sp>
      <p:sp>
        <p:nvSpPr>
          <p:cNvPr id="10" name="object 10"/>
          <p:cNvSpPr txBox="1"/>
          <p:nvPr/>
        </p:nvSpPr>
        <p:spPr>
          <a:xfrm>
            <a:off x="453644" y="3793617"/>
            <a:ext cx="297878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FINGER</a:t>
            </a:r>
            <a:r>
              <a:rPr sz="1800" b="1" spc="-75" dirty="0">
                <a:latin typeface="Arial"/>
                <a:cs typeface="Arial"/>
              </a:rPr>
              <a:t> </a:t>
            </a:r>
            <a:r>
              <a:rPr sz="1800" b="1" spc="-5" dirty="0">
                <a:latin typeface="Arial"/>
                <a:cs typeface="Arial"/>
              </a:rPr>
              <a:t>THORACOSTOMY</a:t>
            </a:r>
            <a:r>
              <a:rPr sz="1800" spc="-5" dirty="0">
                <a:latin typeface="Arial MT"/>
                <a:cs typeface="Arial MT"/>
              </a:rPr>
              <a:t>:</a:t>
            </a:r>
            <a:endParaRPr sz="1800">
              <a:latin typeface="Arial MT"/>
              <a:cs typeface="Arial MT"/>
            </a:endParaRPr>
          </a:p>
        </p:txBody>
      </p:sp>
      <p:sp>
        <p:nvSpPr>
          <p:cNvPr id="11" name="object 11"/>
          <p:cNvSpPr txBox="1"/>
          <p:nvPr/>
        </p:nvSpPr>
        <p:spPr>
          <a:xfrm>
            <a:off x="659891" y="4018026"/>
            <a:ext cx="4862830" cy="1870075"/>
          </a:xfrm>
          <a:prstGeom prst="rect">
            <a:avLst/>
          </a:prstGeom>
        </p:spPr>
        <p:txBody>
          <a:bodyPr vert="horz" wrap="square" lIns="0" tIns="12700" rIns="0" bIns="0" rtlCol="0">
            <a:spAutoFit/>
          </a:bodyPr>
          <a:lstStyle/>
          <a:p>
            <a:pPr marL="38100" marR="30480">
              <a:lnSpc>
                <a:spcPct val="145600"/>
              </a:lnSpc>
              <a:spcBef>
                <a:spcPts val="100"/>
              </a:spcBef>
            </a:pPr>
            <a:r>
              <a:rPr sz="1800" spc="-5" dirty="0">
                <a:latin typeface="Arial MT"/>
                <a:cs typeface="Arial MT"/>
              </a:rPr>
              <a:t>Use</a:t>
            </a:r>
            <a:r>
              <a:rPr sz="1800" spc="-10" dirty="0">
                <a:latin typeface="Arial MT"/>
                <a:cs typeface="Arial MT"/>
              </a:rPr>
              <a:t> </a:t>
            </a:r>
            <a:r>
              <a:rPr sz="1800" dirty="0">
                <a:latin typeface="Arial MT"/>
                <a:cs typeface="Arial MT"/>
              </a:rPr>
              <a:t>5</a:t>
            </a:r>
            <a:r>
              <a:rPr sz="1800" baseline="25462" dirty="0">
                <a:latin typeface="Arial MT"/>
                <a:cs typeface="Arial MT"/>
              </a:rPr>
              <a:t>th</a:t>
            </a:r>
            <a:r>
              <a:rPr sz="1800" spc="270" baseline="25462" dirty="0">
                <a:latin typeface="Arial MT"/>
                <a:cs typeface="Arial MT"/>
              </a:rPr>
              <a:t> </a:t>
            </a:r>
            <a:r>
              <a:rPr sz="1800" spc="-5" dirty="0">
                <a:latin typeface="Arial MT"/>
                <a:cs typeface="Arial MT"/>
              </a:rPr>
              <a:t>intercostal</a:t>
            </a:r>
            <a:r>
              <a:rPr sz="1800" spc="10" dirty="0">
                <a:latin typeface="Arial MT"/>
                <a:cs typeface="Arial MT"/>
              </a:rPr>
              <a:t> </a:t>
            </a:r>
            <a:r>
              <a:rPr sz="1800" spc="-5" dirty="0">
                <a:latin typeface="Arial MT"/>
                <a:cs typeface="Arial MT"/>
              </a:rPr>
              <a:t>space</a:t>
            </a:r>
            <a:r>
              <a:rPr sz="1800" spc="5" dirty="0">
                <a:latin typeface="Arial MT"/>
                <a:cs typeface="Arial MT"/>
              </a:rPr>
              <a:t> </a:t>
            </a:r>
            <a:r>
              <a:rPr sz="1800" spc="-5" dirty="0">
                <a:latin typeface="Arial MT"/>
                <a:cs typeface="Arial MT"/>
              </a:rPr>
              <a:t>at</a:t>
            </a:r>
            <a:r>
              <a:rPr sz="1800" spc="5" dirty="0">
                <a:latin typeface="Arial MT"/>
                <a:cs typeface="Arial MT"/>
              </a:rPr>
              <a:t> </a:t>
            </a:r>
            <a:r>
              <a:rPr sz="1800" spc="-5" dirty="0">
                <a:latin typeface="Arial MT"/>
                <a:cs typeface="Arial MT"/>
              </a:rPr>
              <a:t>anterior</a:t>
            </a:r>
            <a:r>
              <a:rPr sz="1800" spc="15" dirty="0">
                <a:latin typeface="Arial MT"/>
                <a:cs typeface="Arial MT"/>
              </a:rPr>
              <a:t> </a:t>
            </a:r>
            <a:r>
              <a:rPr sz="1800" spc="-10" dirty="0">
                <a:latin typeface="Arial MT"/>
                <a:cs typeface="Arial MT"/>
              </a:rPr>
              <a:t>axillary</a:t>
            </a:r>
            <a:r>
              <a:rPr sz="1800" spc="30" dirty="0">
                <a:latin typeface="Arial MT"/>
                <a:cs typeface="Arial MT"/>
              </a:rPr>
              <a:t> </a:t>
            </a:r>
            <a:r>
              <a:rPr sz="1800" spc="-5" dirty="0">
                <a:latin typeface="Arial MT"/>
                <a:cs typeface="Arial MT"/>
              </a:rPr>
              <a:t>line </a:t>
            </a:r>
            <a:r>
              <a:rPr sz="1800" spc="-484" dirty="0">
                <a:latin typeface="Arial MT"/>
                <a:cs typeface="Arial MT"/>
              </a:rPr>
              <a:t> </a:t>
            </a:r>
            <a:r>
              <a:rPr sz="1800" spc="-5" dirty="0">
                <a:latin typeface="Arial MT"/>
                <a:cs typeface="Arial MT"/>
              </a:rPr>
              <a:t>Make</a:t>
            </a:r>
            <a:r>
              <a:rPr sz="1800" spc="-15" dirty="0">
                <a:latin typeface="Arial MT"/>
                <a:cs typeface="Arial MT"/>
              </a:rPr>
              <a:t> </a:t>
            </a:r>
            <a:r>
              <a:rPr sz="1800" spc="-5" dirty="0">
                <a:latin typeface="Arial MT"/>
                <a:cs typeface="Arial MT"/>
              </a:rPr>
              <a:t>incision</a:t>
            </a:r>
            <a:r>
              <a:rPr sz="1800" spc="20" dirty="0">
                <a:latin typeface="Arial MT"/>
                <a:cs typeface="Arial MT"/>
              </a:rPr>
              <a:t> </a:t>
            </a:r>
            <a:r>
              <a:rPr sz="1800" spc="-5" dirty="0">
                <a:latin typeface="Arial MT"/>
                <a:cs typeface="Arial MT"/>
              </a:rPr>
              <a:t>above</a:t>
            </a:r>
            <a:r>
              <a:rPr sz="1800" spc="5" dirty="0">
                <a:latin typeface="Arial MT"/>
                <a:cs typeface="Arial MT"/>
              </a:rPr>
              <a:t> </a:t>
            </a:r>
            <a:r>
              <a:rPr sz="1800" dirty="0">
                <a:latin typeface="Arial MT"/>
                <a:cs typeface="Arial MT"/>
              </a:rPr>
              <a:t>the</a:t>
            </a:r>
            <a:r>
              <a:rPr sz="1800" spc="-10" dirty="0">
                <a:latin typeface="Arial MT"/>
                <a:cs typeface="Arial MT"/>
              </a:rPr>
              <a:t> </a:t>
            </a:r>
            <a:r>
              <a:rPr sz="1800" spc="-5" dirty="0">
                <a:latin typeface="Arial MT"/>
                <a:cs typeface="Arial MT"/>
              </a:rPr>
              <a:t>6</a:t>
            </a:r>
            <a:r>
              <a:rPr sz="1800" spc="-7" baseline="25462" dirty="0">
                <a:latin typeface="Arial MT"/>
                <a:cs typeface="Arial MT"/>
              </a:rPr>
              <a:t>th</a:t>
            </a:r>
            <a:r>
              <a:rPr sz="1800" spc="240" baseline="25462" dirty="0">
                <a:latin typeface="Arial MT"/>
                <a:cs typeface="Arial MT"/>
              </a:rPr>
              <a:t> </a:t>
            </a:r>
            <a:r>
              <a:rPr sz="1800" spc="-5" dirty="0">
                <a:latin typeface="Arial MT"/>
                <a:cs typeface="Arial MT"/>
              </a:rPr>
              <a:t>rib</a:t>
            </a:r>
            <a:endParaRPr sz="1800">
              <a:latin typeface="Arial MT"/>
              <a:cs typeface="Arial MT"/>
            </a:endParaRPr>
          </a:p>
          <a:p>
            <a:pPr marL="38100" marR="690245">
              <a:lnSpc>
                <a:spcPct val="145600"/>
              </a:lnSpc>
            </a:pPr>
            <a:r>
              <a:rPr sz="1800" spc="-5" dirty="0">
                <a:latin typeface="Arial MT"/>
                <a:cs typeface="Arial MT"/>
              </a:rPr>
              <a:t>Blunt</a:t>
            </a:r>
            <a:r>
              <a:rPr sz="1800" spc="70" dirty="0">
                <a:latin typeface="Arial MT"/>
                <a:cs typeface="Arial MT"/>
              </a:rPr>
              <a:t> </a:t>
            </a:r>
            <a:r>
              <a:rPr sz="1800" spc="-5" dirty="0">
                <a:latin typeface="Arial MT"/>
                <a:cs typeface="Arial MT"/>
              </a:rPr>
              <a:t>dissect</a:t>
            </a:r>
            <a:r>
              <a:rPr sz="1800" spc="80" dirty="0">
                <a:latin typeface="Arial MT"/>
                <a:cs typeface="Arial MT"/>
              </a:rPr>
              <a:t> </a:t>
            </a:r>
            <a:r>
              <a:rPr sz="1800" spc="-5" dirty="0">
                <a:latin typeface="Arial MT"/>
                <a:cs typeface="Arial MT"/>
              </a:rPr>
              <a:t>into</a:t>
            </a:r>
            <a:r>
              <a:rPr sz="1800" spc="70" dirty="0">
                <a:latin typeface="Arial MT"/>
                <a:cs typeface="Arial MT"/>
              </a:rPr>
              <a:t> </a:t>
            </a:r>
            <a:r>
              <a:rPr sz="1800" spc="-5" dirty="0">
                <a:latin typeface="Arial MT"/>
                <a:cs typeface="Arial MT"/>
              </a:rPr>
              <a:t>the</a:t>
            </a:r>
            <a:r>
              <a:rPr sz="1800" spc="60" dirty="0">
                <a:latin typeface="Arial MT"/>
                <a:cs typeface="Arial MT"/>
              </a:rPr>
              <a:t> </a:t>
            </a:r>
            <a:r>
              <a:rPr sz="1800" spc="-5" dirty="0">
                <a:latin typeface="Arial MT"/>
                <a:cs typeface="Arial MT"/>
              </a:rPr>
              <a:t>pleural</a:t>
            </a:r>
            <a:r>
              <a:rPr sz="1800" spc="90" dirty="0">
                <a:latin typeface="Arial MT"/>
                <a:cs typeface="Arial MT"/>
              </a:rPr>
              <a:t> </a:t>
            </a:r>
            <a:r>
              <a:rPr sz="1800" spc="-5" dirty="0">
                <a:latin typeface="Arial MT"/>
                <a:cs typeface="Arial MT"/>
              </a:rPr>
              <a:t>space </a:t>
            </a:r>
            <a:r>
              <a:rPr sz="1800" dirty="0">
                <a:latin typeface="Arial MT"/>
                <a:cs typeface="Arial MT"/>
              </a:rPr>
              <a:t> </a:t>
            </a:r>
            <a:r>
              <a:rPr sz="1800" spc="-5" dirty="0">
                <a:latin typeface="Arial MT"/>
                <a:cs typeface="Arial MT"/>
              </a:rPr>
              <a:t>Insert</a:t>
            </a:r>
            <a:r>
              <a:rPr sz="1800" dirty="0">
                <a:latin typeface="Arial MT"/>
                <a:cs typeface="Arial MT"/>
              </a:rPr>
              <a:t> </a:t>
            </a:r>
            <a:r>
              <a:rPr sz="1800" spc="-5" dirty="0">
                <a:latin typeface="Arial MT"/>
                <a:cs typeface="Arial MT"/>
              </a:rPr>
              <a:t>gloved</a:t>
            </a:r>
            <a:r>
              <a:rPr sz="1800" dirty="0">
                <a:latin typeface="Arial MT"/>
                <a:cs typeface="Arial MT"/>
              </a:rPr>
              <a:t> </a:t>
            </a:r>
            <a:r>
              <a:rPr sz="1800" spc="-5" dirty="0">
                <a:latin typeface="Arial MT"/>
                <a:cs typeface="Arial MT"/>
              </a:rPr>
              <a:t>finger</a:t>
            </a:r>
            <a:r>
              <a:rPr sz="1800" dirty="0">
                <a:latin typeface="Arial MT"/>
                <a:cs typeface="Arial MT"/>
              </a:rPr>
              <a:t> to</a:t>
            </a:r>
            <a:r>
              <a:rPr sz="1800" spc="-15" dirty="0">
                <a:latin typeface="Arial MT"/>
                <a:cs typeface="Arial MT"/>
              </a:rPr>
              <a:t> </a:t>
            </a:r>
            <a:r>
              <a:rPr sz="1800" spc="-5" dirty="0">
                <a:latin typeface="Arial MT"/>
                <a:cs typeface="Arial MT"/>
              </a:rPr>
              <a:t>explore</a:t>
            </a:r>
            <a:r>
              <a:rPr sz="1800" spc="20" dirty="0">
                <a:latin typeface="Arial MT"/>
                <a:cs typeface="Arial MT"/>
              </a:rPr>
              <a:t> </a:t>
            </a:r>
            <a:r>
              <a:rPr sz="1800" spc="-5" dirty="0">
                <a:latin typeface="Arial MT"/>
                <a:cs typeface="Arial MT"/>
              </a:rPr>
              <a:t>space and</a:t>
            </a:r>
            <a:endParaRPr sz="1800">
              <a:latin typeface="Arial MT"/>
              <a:cs typeface="Arial MT"/>
            </a:endParaRPr>
          </a:p>
          <a:p>
            <a:pPr marL="38100">
              <a:lnSpc>
                <a:spcPts val="1945"/>
              </a:lnSpc>
            </a:pPr>
            <a:r>
              <a:rPr sz="1800" spc="-5" dirty="0">
                <a:latin typeface="Arial MT"/>
                <a:cs typeface="Arial MT"/>
              </a:rPr>
              <a:t>decompress</a:t>
            </a:r>
            <a:r>
              <a:rPr sz="1800" spc="-25" dirty="0">
                <a:latin typeface="Arial MT"/>
                <a:cs typeface="Arial MT"/>
              </a:rPr>
              <a:t> </a:t>
            </a:r>
            <a:r>
              <a:rPr sz="1800" spc="-5" dirty="0">
                <a:latin typeface="Arial MT"/>
                <a:cs typeface="Arial MT"/>
              </a:rPr>
              <a:t>tension</a:t>
            </a:r>
            <a:endParaRPr sz="1800">
              <a:latin typeface="Arial MT"/>
              <a:cs typeface="Arial MT"/>
            </a:endParaRPr>
          </a:p>
        </p:txBody>
      </p:sp>
      <p:sp>
        <p:nvSpPr>
          <p:cNvPr id="12" name="object 12"/>
          <p:cNvSpPr/>
          <p:nvPr/>
        </p:nvSpPr>
        <p:spPr>
          <a:xfrm>
            <a:off x="540258" y="4179570"/>
            <a:ext cx="0" cy="259715"/>
          </a:xfrm>
          <a:custGeom>
            <a:avLst/>
            <a:gdLst/>
            <a:ahLst/>
            <a:cxnLst/>
            <a:rect l="l" t="t" r="r" b="b"/>
            <a:pathLst>
              <a:path h="259714">
                <a:moveTo>
                  <a:pt x="0" y="259714"/>
                </a:moveTo>
                <a:lnTo>
                  <a:pt x="0" y="0"/>
                </a:lnTo>
              </a:path>
            </a:pathLst>
          </a:custGeom>
          <a:ln w="101600">
            <a:solidFill>
              <a:srgbClr val="CD9146"/>
            </a:solidFill>
          </a:ln>
        </p:spPr>
        <p:txBody>
          <a:bodyPr wrap="square" lIns="0" tIns="0" rIns="0" bIns="0" rtlCol="0"/>
          <a:lstStyle/>
          <a:p>
            <a:endParaRPr/>
          </a:p>
        </p:txBody>
      </p:sp>
      <p:sp>
        <p:nvSpPr>
          <p:cNvPr id="13" name="object 13"/>
          <p:cNvSpPr/>
          <p:nvPr/>
        </p:nvSpPr>
        <p:spPr>
          <a:xfrm>
            <a:off x="540258" y="4563617"/>
            <a:ext cx="0" cy="259715"/>
          </a:xfrm>
          <a:custGeom>
            <a:avLst/>
            <a:gdLst/>
            <a:ahLst/>
            <a:cxnLst/>
            <a:rect l="l" t="t" r="r" b="b"/>
            <a:pathLst>
              <a:path h="259714">
                <a:moveTo>
                  <a:pt x="0" y="259714"/>
                </a:moveTo>
                <a:lnTo>
                  <a:pt x="0" y="0"/>
                </a:lnTo>
              </a:path>
            </a:pathLst>
          </a:custGeom>
          <a:ln w="101600">
            <a:solidFill>
              <a:srgbClr val="CD9146"/>
            </a:solidFill>
          </a:ln>
        </p:spPr>
        <p:txBody>
          <a:bodyPr wrap="square" lIns="0" tIns="0" rIns="0" bIns="0" rtlCol="0"/>
          <a:lstStyle/>
          <a:p>
            <a:endParaRPr/>
          </a:p>
        </p:txBody>
      </p:sp>
      <p:sp>
        <p:nvSpPr>
          <p:cNvPr id="14" name="object 14"/>
          <p:cNvSpPr/>
          <p:nvPr/>
        </p:nvSpPr>
        <p:spPr>
          <a:xfrm>
            <a:off x="540258" y="4946141"/>
            <a:ext cx="0" cy="259715"/>
          </a:xfrm>
          <a:custGeom>
            <a:avLst/>
            <a:gdLst/>
            <a:ahLst/>
            <a:cxnLst/>
            <a:rect l="l" t="t" r="r" b="b"/>
            <a:pathLst>
              <a:path h="259714">
                <a:moveTo>
                  <a:pt x="0" y="259714"/>
                </a:moveTo>
                <a:lnTo>
                  <a:pt x="0" y="0"/>
                </a:lnTo>
              </a:path>
            </a:pathLst>
          </a:custGeom>
          <a:ln w="101600">
            <a:solidFill>
              <a:srgbClr val="CD9146"/>
            </a:solidFill>
          </a:ln>
        </p:spPr>
        <p:txBody>
          <a:bodyPr wrap="square" lIns="0" tIns="0" rIns="0" bIns="0" rtlCol="0"/>
          <a:lstStyle/>
          <a:p>
            <a:endParaRPr/>
          </a:p>
        </p:txBody>
      </p:sp>
      <p:sp>
        <p:nvSpPr>
          <p:cNvPr id="15" name="object 15"/>
          <p:cNvSpPr/>
          <p:nvPr/>
        </p:nvSpPr>
        <p:spPr>
          <a:xfrm>
            <a:off x="540258" y="5392673"/>
            <a:ext cx="0" cy="476884"/>
          </a:xfrm>
          <a:custGeom>
            <a:avLst/>
            <a:gdLst/>
            <a:ahLst/>
            <a:cxnLst/>
            <a:rect l="l" t="t" r="r" b="b"/>
            <a:pathLst>
              <a:path h="476885">
                <a:moveTo>
                  <a:pt x="0" y="476643"/>
                </a:moveTo>
                <a:lnTo>
                  <a:pt x="0" y="0"/>
                </a:lnTo>
              </a:path>
            </a:pathLst>
          </a:custGeom>
          <a:ln w="101600">
            <a:solidFill>
              <a:srgbClr val="CD9146"/>
            </a:solidFill>
          </a:ln>
        </p:spPr>
        <p:txBody>
          <a:bodyPr wrap="square" lIns="0" tIns="0" rIns="0" bIns="0" rtlCol="0"/>
          <a:lstStyle/>
          <a:p>
            <a:endParaRPr/>
          </a:p>
        </p:txBody>
      </p:sp>
      <p:sp>
        <p:nvSpPr>
          <p:cNvPr id="16" name="object 16"/>
          <p:cNvSpPr txBox="1"/>
          <p:nvPr/>
        </p:nvSpPr>
        <p:spPr>
          <a:xfrm>
            <a:off x="6424040" y="3691890"/>
            <a:ext cx="5281930" cy="1630680"/>
          </a:xfrm>
          <a:prstGeom prst="rect">
            <a:avLst/>
          </a:prstGeom>
        </p:spPr>
        <p:txBody>
          <a:bodyPr vert="horz" wrap="square" lIns="0" tIns="139065" rIns="0" bIns="0" rtlCol="0">
            <a:spAutoFit/>
          </a:bodyPr>
          <a:lstStyle/>
          <a:p>
            <a:pPr marL="12700">
              <a:lnSpc>
                <a:spcPct val="100000"/>
              </a:lnSpc>
              <a:spcBef>
                <a:spcPts val="1095"/>
              </a:spcBef>
            </a:pPr>
            <a:r>
              <a:rPr sz="1800" spc="-5" dirty="0">
                <a:latin typeface="Arial MT"/>
                <a:cs typeface="Arial MT"/>
              </a:rPr>
              <a:t>Use</a:t>
            </a:r>
            <a:r>
              <a:rPr sz="1800" spc="-10" dirty="0">
                <a:latin typeface="Arial MT"/>
                <a:cs typeface="Arial MT"/>
              </a:rPr>
              <a:t> </a:t>
            </a:r>
            <a:r>
              <a:rPr sz="1800" spc="-5" dirty="0">
                <a:latin typeface="Arial MT"/>
                <a:cs typeface="Arial MT"/>
              </a:rPr>
              <a:t>same</a:t>
            </a:r>
            <a:r>
              <a:rPr sz="1800" spc="10" dirty="0">
                <a:latin typeface="Arial MT"/>
                <a:cs typeface="Arial MT"/>
              </a:rPr>
              <a:t> </a:t>
            </a:r>
            <a:r>
              <a:rPr sz="1800" spc="-5" dirty="0">
                <a:latin typeface="Arial MT"/>
                <a:cs typeface="Arial MT"/>
              </a:rPr>
              <a:t>basic</a:t>
            </a:r>
            <a:r>
              <a:rPr sz="1800" dirty="0">
                <a:latin typeface="Arial MT"/>
                <a:cs typeface="Arial MT"/>
              </a:rPr>
              <a:t> </a:t>
            </a:r>
            <a:r>
              <a:rPr sz="1800" spc="-5" dirty="0">
                <a:latin typeface="Arial MT"/>
                <a:cs typeface="Arial MT"/>
              </a:rPr>
              <a:t>steps</a:t>
            </a:r>
            <a:r>
              <a:rPr sz="1800" spc="5" dirty="0">
                <a:latin typeface="Arial MT"/>
                <a:cs typeface="Arial MT"/>
              </a:rPr>
              <a:t> </a:t>
            </a:r>
            <a:r>
              <a:rPr sz="1800" spc="-5" dirty="0">
                <a:latin typeface="Arial MT"/>
                <a:cs typeface="Arial MT"/>
              </a:rPr>
              <a:t>as</a:t>
            </a:r>
            <a:r>
              <a:rPr sz="1800" dirty="0">
                <a:latin typeface="Arial MT"/>
                <a:cs typeface="Arial MT"/>
              </a:rPr>
              <a:t> </a:t>
            </a:r>
            <a:r>
              <a:rPr sz="1800" spc="-5" dirty="0">
                <a:latin typeface="Arial MT"/>
                <a:cs typeface="Arial MT"/>
              </a:rPr>
              <a:t>finger</a:t>
            </a:r>
            <a:r>
              <a:rPr sz="1800" spc="15" dirty="0">
                <a:latin typeface="Arial MT"/>
                <a:cs typeface="Arial MT"/>
              </a:rPr>
              <a:t> </a:t>
            </a:r>
            <a:r>
              <a:rPr sz="1800" spc="-5" dirty="0">
                <a:latin typeface="Arial MT"/>
                <a:cs typeface="Arial MT"/>
              </a:rPr>
              <a:t>thoracostomy</a:t>
            </a:r>
            <a:endParaRPr sz="1800">
              <a:latin typeface="Arial MT"/>
              <a:cs typeface="Arial MT"/>
            </a:endParaRPr>
          </a:p>
          <a:p>
            <a:pPr marL="12700" marR="5080">
              <a:lnSpc>
                <a:spcPts val="3170"/>
              </a:lnSpc>
              <a:spcBef>
                <a:spcPts val="260"/>
              </a:spcBef>
            </a:pPr>
            <a:r>
              <a:rPr sz="1800" spc="-5" dirty="0">
                <a:latin typeface="Arial MT"/>
                <a:cs typeface="Arial MT"/>
              </a:rPr>
              <a:t>Insert</a:t>
            </a:r>
            <a:r>
              <a:rPr sz="1800" spc="5" dirty="0">
                <a:latin typeface="Arial MT"/>
                <a:cs typeface="Arial MT"/>
              </a:rPr>
              <a:t> </a:t>
            </a:r>
            <a:r>
              <a:rPr sz="1800" spc="-5" dirty="0">
                <a:latin typeface="Arial MT"/>
                <a:cs typeface="Arial MT"/>
              </a:rPr>
              <a:t>and</a:t>
            </a:r>
            <a:r>
              <a:rPr sz="1800" spc="5" dirty="0">
                <a:latin typeface="Arial MT"/>
                <a:cs typeface="Arial MT"/>
              </a:rPr>
              <a:t> </a:t>
            </a:r>
            <a:r>
              <a:rPr sz="1800" spc="-5" dirty="0">
                <a:latin typeface="Arial MT"/>
                <a:cs typeface="Arial MT"/>
              </a:rPr>
              <a:t>secure</a:t>
            </a:r>
            <a:r>
              <a:rPr sz="1800" spc="10" dirty="0">
                <a:latin typeface="Arial MT"/>
                <a:cs typeface="Arial MT"/>
              </a:rPr>
              <a:t> </a:t>
            </a:r>
            <a:r>
              <a:rPr sz="1800" spc="-5" dirty="0">
                <a:latin typeface="Arial MT"/>
                <a:cs typeface="Arial MT"/>
              </a:rPr>
              <a:t>tube</a:t>
            </a:r>
            <a:r>
              <a:rPr sz="1800" spc="5" dirty="0">
                <a:latin typeface="Arial MT"/>
                <a:cs typeface="Arial MT"/>
              </a:rPr>
              <a:t> </a:t>
            </a:r>
            <a:r>
              <a:rPr sz="1800" spc="-5" dirty="0">
                <a:latin typeface="Arial MT"/>
                <a:cs typeface="Arial MT"/>
              </a:rPr>
              <a:t>after</a:t>
            </a:r>
            <a:r>
              <a:rPr sz="1800" spc="5" dirty="0">
                <a:latin typeface="Arial MT"/>
                <a:cs typeface="Arial MT"/>
              </a:rPr>
              <a:t> </a:t>
            </a:r>
            <a:r>
              <a:rPr sz="1800" spc="-5" dirty="0">
                <a:latin typeface="Arial MT"/>
                <a:cs typeface="Arial MT"/>
              </a:rPr>
              <a:t>clearing</a:t>
            </a:r>
            <a:r>
              <a:rPr sz="1800" spc="20" dirty="0">
                <a:latin typeface="Arial MT"/>
                <a:cs typeface="Arial MT"/>
              </a:rPr>
              <a:t> </a:t>
            </a:r>
            <a:r>
              <a:rPr sz="1800" spc="-5" dirty="0">
                <a:latin typeface="Arial MT"/>
                <a:cs typeface="Arial MT"/>
              </a:rPr>
              <a:t>hole</a:t>
            </a:r>
            <a:r>
              <a:rPr sz="1800" spc="10" dirty="0">
                <a:latin typeface="Arial MT"/>
                <a:cs typeface="Arial MT"/>
              </a:rPr>
              <a:t> </a:t>
            </a:r>
            <a:r>
              <a:rPr sz="1800" spc="-15" dirty="0">
                <a:latin typeface="Arial MT"/>
                <a:cs typeface="Arial MT"/>
              </a:rPr>
              <a:t>with</a:t>
            </a:r>
            <a:r>
              <a:rPr sz="1800" spc="35" dirty="0">
                <a:latin typeface="Arial MT"/>
                <a:cs typeface="Arial MT"/>
              </a:rPr>
              <a:t> </a:t>
            </a:r>
            <a:r>
              <a:rPr sz="1800" spc="-5" dirty="0">
                <a:latin typeface="Arial MT"/>
                <a:cs typeface="Arial MT"/>
              </a:rPr>
              <a:t>finger </a:t>
            </a:r>
            <a:r>
              <a:rPr sz="1800" spc="-484" dirty="0">
                <a:latin typeface="Arial MT"/>
                <a:cs typeface="Arial MT"/>
              </a:rPr>
              <a:t> </a:t>
            </a:r>
            <a:r>
              <a:rPr sz="1800" spc="-5" dirty="0">
                <a:latin typeface="Arial MT"/>
                <a:cs typeface="Arial MT"/>
              </a:rPr>
              <a:t>Requires</a:t>
            </a:r>
            <a:r>
              <a:rPr sz="1800" spc="25" dirty="0">
                <a:latin typeface="Arial MT"/>
                <a:cs typeface="Arial MT"/>
              </a:rPr>
              <a:t> </a:t>
            </a:r>
            <a:r>
              <a:rPr sz="1800" spc="-5" dirty="0">
                <a:latin typeface="Arial MT"/>
                <a:cs typeface="Arial MT"/>
              </a:rPr>
              <a:t>a</a:t>
            </a:r>
            <a:r>
              <a:rPr sz="1800" dirty="0">
                <a:latin typeface="Arial MT"/>
                <a:cs typeface="Arial MT"/>
              </a:rPr>
              <a:t> </a:t>
            </a:r>
            <a:r>
              <a:rPr sz="1800" spc="-5" dirty="0">
                <a:latin typeface="Arial MT"/>
                <a:cs typeface="Arial MT"/>
              </a:rPr>
              <a:t>Heimlich</a:t>
            </a:r>
            <a:r>
              <a:rPr sz="1800" spc="5" dirty="0">
                <a:latin typeface="Arial MT"/>
                <a:cs typeface="Arial MT"/>
              </a:rPr>
              <a:t> </a:t>
            </a:r>
            <a:r>
              <a:rPr sz="1800" spc="-5" dirty="0">
                <a:latin typeface="Arial MT"/>
                <a:cs typeface="Arial MT"/>
              </a:rPr>
              <a:t>valve</a:t>
            </a:r>
            <a:r>
              <a:rPr sz="1800" spc="5" dirty="0">
                <a:latin typeface="Arial MT"/>
                <a:cs typeface="Arial MT"/>
              </a:rPr>
              <a:t> </a:t>
            </a:r>
            <a:r>
              <a:rPr sz="1800" spc="-5" dirty="0">
                <a:latin typeface="Arial MT"/>
                <a:cs typeface="Arial MT"/>
              </a:rPr>
              <a:t>or</a:t>
            </a:r>
            <a:r>
              <a:rPr sz="1800" dirty="0">
                <a:latin typeface="Arial MT"/>
                <a:cs typeface="Arial MT"/>
              </a:rPr>
              <a:t> </a:t>
            </a:r>
            <a:r>
              <a:rPr sz="1800" spc="-5" dirty="0">
                <a:latin typeface="Arial MT"/>
                <a:cs typeface="Arial MT"/>
              </a:rPr>
              <a:t>other</a:t>
            </a:r>
            <a:r>
              <a:rPr sz="1800" dirty="0">
                <a:latin typeface="Arial MT"/>
                <a:cs typeface="Arial MT"/>
              </a:rPr>
              <a:t> </a:t>
            </a:r>
            <a:r>
              <a:rPr sz="1800" spc="-10" dirty="0">
                <a:latin typeface="Arial MT"/>
                <a:cs typeface="Arial MT"/>
              </a:rPr>
              <a:t>one-way</a:t>
            </a:r>
            <a:r>
              <a:rPr sz="1800" spc="45" dirty="0">
                <a:latin typeface="Arial MT"/>
                <a:cs typeface="Arial MT"/>
              </a:rPr>
              <a:t> </a:t>
            </a:r>
            <a:r>
              <a:rPr sz="1800" spc="-5" dirty="0">
                <a:latin typeface="Arial MT"/>
                <a:cs typeface="Arial MT"/>
              </a:rPr>
              <a:t>valve</a:t>
            </a:r>
            <a:endParaRPr sz="1800">
              <a:latin typeface="Arial MT"/>
              <a:cs typeface="Arial MT"/>
            </a:endParaRPr>
          </a:p>
          <a:p>
            <a:pPr marL="12700">
              <a:lnSpc>
                <a:spcPct val="100000"/>
              </a:lnSpc>
              <a:spcBef>
                <a:spcPts val="720"/>
              </a:spcBef>
            </a:pPr>
            <a:r>
              <a:rPr sz="1800" spc="-10" dirty="0">
                <a:latin typeface="Arial MT"/>
                <a:cs typeface="Arial MT"/>
              </a:rPr>
              <a:t>Consider</a:t>
            </a:r>
            <a:r>
              <a:rPr sz="1800" spc="20" dirty="0">
                <a:latin typeface="Arial MT"/>
                <a:cs typeface="Arial MT"/>
              </a:rPr>
              <a:t> </a:t>
            </a:r>
            <a:r>
              <a:rPr sz="1800" spc="-5" dirty="0">
                <a:latin typeface="Arial MT"/>
                <a:cs typeface="Arial MT"/>
              </a:rPr>
              <a:t>contralateral</a:t>
            </a:r>
            <a:r>
              <a:rPr sz="1800" spc="10" dirty="0">
                <a:latin typeface="Arial MT"/>
                <a:cs typeface="Arial MT"/>
              </a:rPr>
              <a:t> </a:t>
            </a:r>
            <a:r>
              <a:rPr sz="1800" spc="-10" dirty="0">
                <a:latin typeface="Arial MT"/>
                <a:cs typeface="Arial MT"/>
              </a:rPr>
              <a:t>injury,</a:t>
            </a:r>
            <a:r>
              <a:rPr sz="1800" spc="40" dirty="0">
                <a:latin typeface="Arial MT"/>
                <a:cs typeface="Arial MT"/>
              </a:rPr>
              <a:t> </a:t>
            </a:r>
            <a:r>
              <a:rPr sz="1800" spc="-5" dirty="0">
                <a:latin typeface="Arial MT"/>
                <a:cs typeface="Arial MT"/>
              </a:rPr>
              <a:t>as</a:t>
            </a:r>
            <a:r>
              <a:rPr sz="1800" dirty="0">
                <a:latin typeface="Arial MT"/>
                <a:cs typeface="Arial MT"/>
              </a:rPr>
              <a:t> </a:t>
            </a:r>
            <a:r>
              <a:rPr sz="1800" spc="-15" dirty="0">
                <a:latin typeface="Arial MT"/>
                <a:cs typeface="Arial MT"/>
              </a:rPr>
              <a:t>well</a:t>
            </a:r>
            <a:endParaRPr sz="1800">
              <a:latin typeface="Arial MT"/>
              <a:cs typeface="Arial MT"/>
            </a:endParaRPr>
          </a:p>
        </p:txBody>
      </p:sp>
      <p:pic>
        <p:nvPicPr>
          <p:cNvPr id="17" name="object 17"/>
          <p:cNvPicPr/>
          <p:nvPr/>
        </p:nvPicPr>
        <p:blipFill>
          <a:blip r:embed="rId5" cstate="print"/>
          <a:stretch>
            <a:fillRect/>
          </a:stretch>
        </p:blipFill>
        <p:spPr>
          <a:xfrm>
            <a:off x="3257133" y="1677923"/>
            <a:ext cx="2406050" cy="2054352"/>
          </a:xfrm>
          <a:prstGeom prst="rect">
            <a:avLst/>
          </a:prstGeom>
        </p:spPr>
      </p:pic>
      <p:grpSp>
        <p:nvGrpSpPr>
          <p:cNvPr id="18" name="object 18"/>
          <p:cNvGrpSpPr/>
          <p:nvPr/>
        </p:nvGrpSpPr>
        <p:grpSpPr>
          <a:xfrm>
            <a:off x="311277" y="6004561"/>
            <a:ext cx="3308350" cy="853440"/>
            <a:chOff x="311277" y="6004561"/>
            <a:chExt cx="3308350" cy="853440"/>
          </a:xfrm>
        </p:grpSpPr>
        <p:sp>
          <p:nvSpPr>
            <p:cNvPr id="19" name="object 19"/>
            <p:cNvSpPr/>
            <p:nvPr/>
          </p:nvSpPr>
          <p:spPr>
            <a:xfrm>
              <a:off x="320802" y="6049518"/>
              <a:ext cx="3289300" cy="620395"/>
            </a:xfrm>
            <a:custGeom>
              <a:avLst/>
              <a:gdLst/>
              <a:ahLst/>
              <a:cxnLst/>
              <a:rect l="l" t="t" r="r" b="b"/>
              <a:pathLst>
                <a:path w="3289300" h="620395">
                  <a:moveTo>
                    <a:pt x="3217545" y="0"/>
                  </a:moveTo>
                  <a:lnTo>
                    <a:pt x="71208" y="0"/>
                  </a:lnTo>
                  <a:lnTo>
                    <a:pt x="43494" y="5595"/>
                  </a:lnTo>
                  <a:lnTo>
                    <a:pt x="20859" y="20854"/>
                  </a:lnTo>
                  <a:lnTo>
                    <a:pt x="5597" y="43489"/>
                  </a:lnTo>
                  <a:lnTo>
                    <a:pt x="0" y="71208"/>
                  </a:lnTo>
                  <a:lnTo>
                    <a:pt x="0" y="549059"/>
                  </a:lnTo>
                  <a:lnTo>
                    <a:pt x="5597" y="576773"/>
                  </a:lnTo>
                  <a:lnTo>
                    <a:pt x="20859" y="599408"/>
                  </a:lnTo>
                  <a:lnTo>
                    <a:pt x="43494" y="614670"/>
                  </a:lnTo>
                  <a:lnTo>
                    <a:pt x="71208" y="620267"/>
                  </a:lnTo>
                  <a:lnTo>
                    <a:pt x="3217545" y="620267"/>
                  </a:lnTo>
                  <a:lnTo>
                    <a:pt x="3245286" y="614670"/>
                  </a:lnTo>
                  <a:lnTo>
                    <a:pt x="3267932" y="599408"/>
                  </a:lnTo>
                  <a:lnTo>
                    <a:pt x="3283196" y="576773"/>
                  </a:lnTo>
                  <a:lnTo>
                    <a:pt x="3288792" y="549059"/>
                  </a:lnTo>
                  <a:lnTo>
                    <a:pt x="3288792" y="71208"/>
                  </a:lnTo>
                  <a:lnTo>
                    <a:pt x="3283196" y="43489"/>
                  </a:lnTo>
                  <a:lnTo>
                    <a:pt x="3267932" y="20854"/>
                  </a:lnTo>
                  <a:lnTo>
                    <a:pt x="3245286" y="5595"/>
                  </a:lnTo>
                  <a:lnTo>
                    <a:pt x="3217545" y="0"/>
                  </a:lnTo>
                  <a:close/>
                </a:path>
              </a:pathLst>
            </a:custGeom>
            <a:solidFill>
              <a:srgbClr val="639DD3">
                <a:alpha val="74508"/>
              </a:srgbClr>
            </a:solidFill>
          </p:spPr>
          <p:txBody>
            <a:bodyPr wrap="square" lIns="0" tIns="0" rIns="0" bIns="0" rtlCol="0"/>
            <a:lstStyle/>
            <a:p>
              <a:endParaRPr/>
            </a:p>
          </p:txBody>
        </p:sp>
        <p:sp>
          <p:nvSpPr>
            <p:cNvPr id="20" name="object 20"/>
            <p:cNvSpPr/>
            <p:nvPr/>
          </p:nvSpPr>
          <p:spPr>
            <a:xfrm>
              <a:off x="320802" y="6049518"/>
              <a:ext cx="3289300" cy="620395"/>
            </a:xfrm>
            <a:custGeom>
              <a:avLst/>
              <a:gdLst/>
              <a:ahLst/>
              <a:cxnLst/>
              <a:rect l="l" t="t" r="r" b="b"/>
              <a:pathLst>
                <a:path w="3289300" h="620395">
                  <a:moveTo>
                    <a:pt x="0" y="71208"/>
                  </a:moveTo>
                  <a:lnTo>
                    <a:pt x="5597" y="43489"/>
                  </a:lnTo>
                  <a:lnTo>
                    <a:pt x="20859" y="20854"/>
                  </a:lnTo>
                  <a:lnTo>
                    <a:pt x="43494" y="5595"/>
                  </a:lnTo>
                  <a:lnTo>
                    <a:pt x="71208" y="0"/>
                  </a:lnTo>
                  <a:lnTo>
                    <a:pt x="3217545" y="0"/>
                  </a:lnTo>
                  <a:lnTo>
                    <a:pt x="3245286" y="5595"/>
                  </a:lnTo>
                  <a:lnTo>
                    <a:pt x="3267932" y="20854"/>
                  </a:lnTo>
                  <a:lnTo>
                    <a:pt x="3283196" y="43489"/>
                  </a:lnTo>
                  <a:lnTo>
                    <a:pt x="3288792" y="71208"/>
                  </a:lnTo>
                  <a:lnTo>
                    <a:pt x="3288792" y="549059"/>
                  </a:lnTo>
                  <a:lnTo>
                    <a:pt x="3283196" y="576773"/>
                  </a:lnTo>
                  <a:lnTo>
                    <a:pt x="3267932" y="599408"/>
                  </a:lnTo>
                  <a:lnTo>
                    <a:pt x="3245286" y="614670"/>
                  </a:lnTo>
                  <a:lnTo>
                    <a:pt x="3217545" y="620267"/>
                  </a:lnTo>
                  <a:lnTo>
                    <a:pt x="71208" y="620267"/>
                  </a:lnTo>
                  <a:lnTo>
                    <a:pt x="43494" y="614670"/>
                  </a:lnTo>
                  <a:lnTo>
                    <a:pt x="20859" y="599408"/>
                  </a:lnTo>
                  <a:lnTo>
                    <a:pt x="5597" y="576773"/>
                  </a:lnTo>
                  <a:lnTo>
                    <a:pt x="0" y="549059"/>
                  </a:lnTo>
                  <a:lnTo>
                    <a:pt x="0" y="71208"/>
                  </a:lnTo>
                  <a:close/>
                </a:path>
              </a:pathLst>
            </a:custGeom>
            <a:ln w="19050">
              <a:solidFill>
                <a:srgbClr val="639DD3"/>
              </a:solidFill>
            </a:ln>
          </p:spPr>
          <p:txBody>
            <a:bodyPr wrap="square" lIns="0" tIns="0" rIns="0" bIns="0" rtlCol="0"/>
            <a:lstStyle/>
            <a:p>
              <a:endParaRPr/>
            </a:p>
          </p:txBody>
        </p:sp>
        <p:pic>
          <p:nvPicPr>
            <p:cNvPr id="21" name="object 21"/>
            <p:cNvPicPr/>
            <p:nvPr/>
          </p:nvPicPr>
          <p:blipFill>
            <a:blip r:embed="rId6" cstate="print"/>
            <a:stretch>
              <a:fillRect/>
            </a:stretch>
          </p:blipFill>
          <p:spPr>
            <a:xfrm>
              <a:off x="320040" y="6004561"/>
              <a:ext cx="926706" cy="853437"/>
            </a:xfrm>
            <a:prstGeom prst="rect">
              <a:avLst/>
            </a:prstGeom>
          </p:spPr>
        </p:pic>
        <p:pic>
          <p:nvPicPr>
            <p:cNvPr id="22" name="object 22"/>
            <p:cNvPicPr/>
            <p:nvPr/>
          </p:nvPicPr>
          <p:blipFill>
            <a:blip r:embed="rId7" cstate="print"/>
            <a:stretch>
              <a:fillRect/>
            </a:stretch>
          </p:blipFill>
          <p:spPr>
            <a:xfrm>
              <a:off x="515111" y="6199632"/>
              <a:ext cx="356616" cy="391668"/>
            </a:xfrm>
            <a:prstGeom prst="rect">
              <a:avLst/>
            </a:prstGeom>
          </p:spPr>
        </p:pic>
      </p:grpSp>
      <p:sp>
        <p:nvSpPr>
          <p:cNvPr id="23" name="object 23"/>
          <p:cNvSpPr/>
          <p:nvPr/>
        </p:nvSpPr>
        <p:spPr>
          <a:xfrm>
            <a:off x="6261353" y="4639817"/>
            <a:ext cx="0" cy="297180"/>
          </a:xfrm>
          <a:custGeom>
            <a:avLst/>
            <a:gdLst/>
            <a:ahLst/>
            <a:cxnLst/>
            <a:rect l="l" t="t" r="r" b="b"/>
            <a:pathLst>
              <a:path h="297179">
                <a:moveTo>
                  <a:pt x="0" y="297052"/>
                </a:moveTo>
                <a:lnTo>
                  <a:pt x="0" y="0"/>
                </a:lnTo>
              </a:path>
            </a:pathLst>
          </a:custGeom>
          <a:ln w="101600">
            <a:solidFill>
              <a:srgbClr val="CD9146"/>
            </a:solidFill>
          </a:ln>
        </p:spPr>
        <p:txBody>
          <a:bodyPr wrap="square" lIns="0" tIns="0" rIns="0" bIns="0" rtlCol="0"/>
          <a:lstStyle/>
          <a:p>
            <a:endParaRPr/>
          </a:p>
        </p:txBody>
      </p:sp>
      <p:sp>
        <p:nvSpPr>
          <p:cNvPr id="24" name="object 24"/>
          <p:cNvSpPr/>
          <p:nvPr/>
        </p:nvSpPr>
        <p:spPr>
          <a:xfrm>
            <a:off x="6261353" y="4243578"/>
            <a:ext cx="0" cy="297180"/>
          </a:xfrm>
          <a:custGeom>
            <a:avLst/>
            <a:gdLst/>
            <a:ahLst/>
            <a:cxnLst/>
            <a:rect l="l" t="t" r="r" b="b"/>
            <a:pathLst>
              <a:path h="297179">
                <a:moveTo>
                  <a:pt x="0" y="297053"/>
                </a:moveTo>
                <a:lnTo>
                  <a:pt x="0" y="0"/>
                </a:lnTo>
              </a:path>
            </a:pathLst>
          </a:custGeom>
          <a:ln w="101600">
            <a:solidFill>
              <a:srgbClr val="CD9146"/>
            </a:solidFill>
          </a:ln>
        </p:spPr>
        <p:txBody>
          <a:bodyPr wrap="square" lIns="0" tIns="0" rIns="0" bIns="0" rtlCol="0"/>
          <a:lstStyle/>
          <a:p>
            <a:endParaRPr/>
          </a:p>
        </p:txBody>
      </p:sp>
      <p:sp>
        <p:nvSpPr>
          <p:cNvPr id="25" name="object 25"/>
          <p:cNvSpPr/>
          <p:nvPr/>
        </p:nvSpPr>
        <p:spPr>
          <a:xfrm>
            <a:off x="6261353" y="3848861"/>
            <a:ext cx="0" cy="297180"/>
          </a:xfrm>
          <a:custGeom>
            <a:avLst/>
            <a:gdLst/>
            <a:ahLst/>
            <a:cxnLst/>
            <a:rect l="l" t="t" r="r" b="b"/>
            <a:pathLst>
              <a:path h="297179">
                <a:moveTo>
                  <a:pt x="0" y="297052"/>
                </a:moveTo>
                <a:lnTo>
                  <a:pt x="0" y="0"/>
                </a:lnTo>
              </a:path>
            </a:pathLst>
          </a:custGeom>
          <a:ln w="101600">
            <a:solidFill>
              <a:srgbClr val="CD9146"/>
            </a:solidFill>
          </a:ln>
        </p:spPr>
        <p:txBody>
          <a:bodyPr wrap="square" lIns="0" tIns="0" rIns="0" bIns="0" rtlCol="0"/>
          <a:lstStyle/>
          <a:p>
            <a:endParaRPr/>
          </a:p>
        </p:txBody>
      </p:sp>
      <p:pic>
        <p:nvPicPr>
          <p:cNvPr id="26" name="object 26"/>
          <p:cNvPicPr/>
          <p:nvPr/>
        </p:nvPicPr>
        <p:blipFill>
          <a:blip r:embed="rId8" cstate="print"/>
          <a:stretch>
            <a:fillRect/>
          </a:stretch>
        </p:blipFill>
        <p:spPr>
          <a:xfrm>
            <a:off x="9311645" y="1705355"/>
            <a:ext cx="2378958" cy="2001012"/>
          </a:xfrm>
          <a:prstGeom prst="rect">
            <a:avLst/>
          </a:prstGeom>
        </p:spPr>
      </p:pic>
      <p:sp>
        <p:nvSpPr>
          <p:cNvPr id="27" name="object 27"/>
          <p:cNvSpPr txBox="1"/>
          <p:nvPr/>
        </p:nvSpPr>
        <p:spPr>
          <a:xfrm>
            <a:off x="6177534" y="1850516"/>
            <a:ext cx="2766060" cy="1926589"/>
          </a:xfrm>
          <a:prstGeom prst="rect">
            <a:avLst/>
          </a:prstGeom>
        </p:spPr>
        <p:txBody>
          <a:bodyPr vert="horz" wrap="square" lIns="0" tIns="12700" rIns="0" bIns="0" rtlCol="0">
            <a:spAutoFit/>
          </a:bodyPr>
          <a:lstStyle/>
          <a:p>
            <a:pPr marL="12700" marR="319405">
              <a:lnSpc>
                <a:spcPct val="100000"/>
              </a:lnSpc>
              <a:spcBef>
                <a:spcPts val="100"/>
              </a:spcBef>
            </a:pPr>
            <a:r>
              <a:rPr sz="1800" spc="-5" dirty="0">
                <a:latin typeface="Arial MT"/>
                <a:cs typeface="Arial MT"/>
              </a:rPr>
              <a:t>Consider</a:t>
            </a:r>
            <a:r>
              <a:rPr sz="1800" spc="490" dirty="0">
                <a:latin typeface="Arial MT"/>
                <a:cs typeface="Arial MT"/>
              </a:rPr>
              <a:t> </a:t>
            </a:r>
            <a:r>
              <a:rPr sz="1800" b="1" dirty="0">
                <a:latin typeface="Arial"/>
                <a:cs typeface="Arial"/>
              </a:rPr>
              <a:t>finger or </a:t>
            </a:r>
            <a:r>
              <a:rPr sz="1800" b="1" spc="5" dirty="0">
                <a:latin typeface="Arial"/>
                <a:cs typeface="Arial"/>
              </a:rPr>
              <a:t> </a:t>
            </a:r>
            <a:r>
              <a:rPr sz="1800" b="1" dirty="0">
                <a:latin typeface="Arial"/>
                <a:cs typeface="Arial"/>
              </a:rPr>
              <a:t>tube </a:t>
            </a:r>
            <a:r>
              <a:rPr sz="1800" b="1" spc="-5" dirty="0">
                <a:latin typeface="Arial"/>
                <a:cs typeface="Arial"/>
              </a:rPr>
              <a:t>thoracostomy </a:t>
            </a:r>
            <a:r>
              <a:rPr sz="1800" spc="-5" dirty="0">
                <a:latin typeface="Arial MT"/>
                <a:cs typeface="Arial MT"/>
              </a:rPr>
              <a:t>for </a:t>
            </a:r>
            <a:r>
              <a:rPr sz="1800" spc="-490" dirty="0">
                <a:latin typeface="Arial MT"/>
                <a:cs typeface="Arial MT"/>
              </a:rPr>
              <a:t> </a:t>
            </a:r>
            <a:r>
              <a:rPr sz="1800" spc="-5" dirty="0">
                <a:latin typeface="Arial MT"/>
                <a:cs typeface="Arial MT"/>
              </a:rPr>
              <a:t>casualties</a:t>
            </a:r>
            <a:r>
              <a:rPr sz="1800" spc="-15" dirty="0">
                <a:latin typeface="Arial MT"/>
                <a:cs typeface="Arial MT"/>
              </a:rPr>
              <a:t> </a:t>
            </a:r>
            <a:r>
              <a:rPr sz="1800" spc="-5" dirty="0">
                <a:latin typeface="Arial MT"/>
                <a:cs typeface="Arial MT"/>
              </a:rPr>
              <a:t>failing</a:t>
            </a:r>
            <a:r>
              <a:rPr sz="1800" dirty="0">
                <a:latin typeface="Arial MT"/>
                <a:cs typeface="Arial MT"/>
              </a:rPr>
              <a:t> 2</a:t>
            </a:r>
            <a:r>
              <a:rPr sz="1800" spc="-25" dirty="0">
                <a:latin typeface="Arial MT"/>
                <a:cs typeface="Arial MT"/>
              </a:rPr>
              <a:t> </a:t>
            </a:r>
            <a:r>
              <a:rPr sz="1800" spc="-5" dirty="0">
                <a:latin typeface="Arial MT"/>
                <a:cs typeface="Arial MT"/>
              </a:rPr>
              <a:t>NDC</a:t>
            </a:r>
            <a:endParaRPr sz="1800">
              <a:latin typeface="Arial MT"/>
              <a:cs typeface="Arial MT"/>
            </a:endParaRPr>
          </a:p>
          <a:p>
            <a:pPr marL="12700" marR="219710">
              <a:lnSpc>
                <a:spcPct val="100000"/>
              </a:lnSpc>
            </a:pPr>
            <a:r>
              <a:rPr sz="1800" spc="-5" dirty="0">
                <a:latin typeface="Arial MT"/>
                <a:cs typeface="Arial MT"/>
              </a:rPr>
              <a:t>attempts and proper fluid </a:t>
            </a:r>
            <a:r>
              <a:rPr sz="1800" spc="-495" dirty="0">
                <a:latin typeface="Arial MT"/>
                <a:cs typeface="Arial MT"/>
              </a:rPr>
              <a:t> </a:t>
            </a:r>
            <a:r>
              <a:rPr sz="1800" spc="-5" dirty="0">
                <a:latin typeface="Arial MT"/>
                <a:cs typeface="Arial MT"/>
              </a:rPr>
              <a:t>resuscitation</a:t>
            </a:r>
            <a:endParaRPr sz="1800">
              <a:latin typeface="Arial MT"/>
              <a:cs typeface="Arial MT"/>
            </a:endParaRPr>
          </a:p>
          <a:p>
            <a:pPr>
              <a:lnSpc>
                <a:spcPct val="100000"/>
              </a:lnSpc>
              <a:spcBef>
                <a:spcPts val="50"/>
              </a:spcBef>
            </a:pPr>
            <a:endParaRPr sz="1700">
              <a:latin typeface="Arial MT"/>
              <a:cs typeface="Arial MT"/>
            </a:endParaRPr>
          </a:p>
          <a:p>
            <a:pPr marL="40005">
              <a:lnSpc>
                <a:spcPct val="100000"/>
              </a:lnSpc>
              <a:spcBef>
                <a:spcPts val="5"/>
              </a:spcBef>
            </a:pPr>
            <a:r>
              <a:rPr sz="1800" b="1" dirty="0">
                <a:latin typeface="Arial"/>
                <a:cs typeface="Arial"/>
              </a:rPr>
              <a:t>TUBE</a:t>
            </a:r>
            <a:r>
              <a:rPr sz="1800" b="1" spc="-70" dirty="0">
                <a:latin typeface="Arial"/>
                <a:cs typeface="Arial"/>
              </a:rPr>
              <a:t> </a:t>
            </a:r>
            <a:r>
              <a:rPr sz="1800" b="1" spc="-5" dirty="0">
                <a:latin typeface="Arial"/>
                <a:cs typeface="Arial"/>
              </a:rPr>
              <a:t>THORACOSTOMY</a:t>
            </a:r>
            <a:r>
              <a:rPr sz="1800" spc="-5" dirty="0">
                <a:latin typeface="Arial MT"/>
                <a:cs typeface="Arial MT"/>
              </a:rPr>
              <a:t>:</a:t>
            </a:r>
            <a:endParaRPr sz="1800">
              <a:latin typeface="Arial MT"/>
              <a:cs typeface="Arial MT"/>
            </a:endParaRPr>
          </a:p>
        </p:txBody>
      </p:sp>
      <p:sp>
        <p:nvSpPr>
          <p:cNvPr id="28" name="object 28"/>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pic>
        <p:nvPicPr>
          <p:cNvPr id="29" name="object 29"/>
          <p:cNvPicPr/>
          <p:nvPr/>
        </p:nvPicPr>
        <p:blipFill>
          <a:blip r:embed="rId9" cstate="print"/>
          <a:stretch>
            <a:fillRect/>
          </a:stretch>
        </p:blipFill>
        <p:spPr>
          <a:xfrm>
            <a:off x="592836" y="1766316"/>
            <a:ext cx="2618232" cy="1982469"/>
          </a:xfrm>
          <a:prstGeom prst="rect">
            <a:avLst/>
          </a:prstGeom>
        </p:spPr>
      </p:pic>
      <p:sp>
        <p:nvSpPr>
          <p:cNvPr id="30" name="object 30"/>
          <p:cNvSpPr txBox="1"/>
          <p:nvPr/>
        </p:nvSpPr>
        <p:spPr>
          <a:xfrm>
            <a:off x="5990971" y="5995126"/>
            <a:ext cx="34226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FFFFFF"/>
                </a:solidFill>
                <a:latin typeface="Arial Black"/>
                <a:cs typeface="Arial Black"/>
              </a:rPr>
              <a:t>R</a:t>
            </a:r>
            <a:endParaRPr sz="3200">
              <a:latin typeface="Arial Black"/>
              <a:cs typeface="Arial Black"/>
            </a:endParaRPr>
          </a:p>
        </p:txBody>
      </p:sp>
      <p:sp>
        <p:nvSpPr>
          <p:cNvPr id="31" name="object 31"/>
          <p:cNvSpPr txBox="1"/>
          <p:nvPr/>
        </p:nvSpPr>
        <p:spPr>
          <a:xfrm>
            <a:off x="4838191" y="6008507"/>
            <a:ext cx="862330"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M</a:t>
            </a:r>
            <a:r>
              <a:rPr sz="3200" spc="-95" dirty="0">
                <a:solidFill>
                  <a:srgbClr val="2D3334"/>
                </a:solidFill>
                <a:latin typeface="Arial Black"/>
                <a:cs typeface="Arial Black"/>
              </a:rPr>
              <a:t> </a:t>
            </a:r>
            <a:r>
              <a:rPr sz="3200" spc="5" dirty="0">
                <a:solidFill>
                  <a:srgbClr val="2D3334"/>
                </a:solidFill>
                <a:latin typeface="Arial Black"/>
                <a:cs typeface="Arial Black"/>
              </a:rPr>
              <a:t>A</a:t>
            </a:r>
            <a:endParaRPr sz="3200">
              <a:latin typeface="Arial Black"/>
              <a:cs typeface="Arial Black"/>
            </a:endParaRPr>
          </a:p>
        </p:txBody>
      </p:sp>
      <p:sp>
        <p:nvSpPr>
          <p:cNvPr id="32" name="object 32"/>
          <p:cNvSpPr txBox="1"/>
          <p:nvPr/>
        </p:nvSpPr>
        <p:spPr>
          <a:xfrm>
            <a:off x="6642354" y="6008507"/>
            <a:ext cx="817244"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C</a:t>
            </a:r>
            <a:r>
              <a:rPr sz="3200" spc="-95" dirty="0">
                <a:solidFill>
                  <a:srgbClr val="2D3334"/>
                </a:solidFill>
                <a:latin typeface="Arial Black"/>
                <a:cs typeface="Arial Black"/>
              </a:rPr>
              <a:t> </a:t>
            </a:r>
            <a:r>
              <a:rPr sz="3200" spc="5" dirty="0">
                <a:solidFill>
                  <a:srgbClr val="2D3334"/>
                </a:solidFill>
                <a:latin typeface="Arial Black"/>
                <a:cs typeface="Arial Black"/>
              </a:rPr>
              <a:t>H</a:t>
            </a:r>
            <a:endParaRPr sz="3200">
              <a:latin typeface="Arial Black"/>
              <a:cs typeface="Arial Black"/>
            </a:endParaRPr>
          </a:p>
        </p:txBody>
      </p:sp>
      <p:sp>
        <p:nvSpPr>
          <p:cNvPr id="33" name="object 33"/>
          <p:cNvSpPr txBox="1"/>
          <p:nvPr/>
        </p:nvSpPr>
        <p:spPr>
          <a:xfrm>
            <a:off x="1022705" y="6238136"/>
            <a:ext cx="2362200" cy="252095"/>
          </a:xfrm>
          <a:prstGeom prst="rect">
            <a:avLst/>
          </a:prstGeom>
        </p:spPr>
        <p:txBody>
          <a:bodyPr vert="horz" wrap="square" lIns="0" tIns="0" rIns="0" bIns="0" rtlCol="0">
            <a:spAutoFit/>
          </a:bodyPr>
          <a:lstStyle/>
          <a:p>
            <a:pPr marL="12700">
              <a:lnSpc>
                <a:spcPts val="1864"/>
              </a:lnSpc>
            </a:pPr>
            <a:r>
              <a:rPr sz="1600" b="1" spc="-15" dirty="0">
                <a:latin typeface="Arial"/>
                <a:cs typeface="Arial"/>
              </a:rPr>
              <a:t>Level</a:t>
            </a:r>
            <a:r>
              <a:rPr sz="1600" b="1" spc="35" dirty="0">
                <a:latin typeface="Arial"/>
                <a:cs typeface="Arial"/>
              </a:rPr>
              <a:t> </a:t>
            </a:r>
            <a:r>
              <a:rPr sz="1600" b="1" spc="-5" dirty="0">
                <a:latin typeface="Arial"/>
                <a:cs typeface="Arial"/>
              </a:rPr>
              <a:t>of</a:t>
            </a:r>
            <a:r>
              <a:rPr sz="1600" b="1" spc="10" dirty="0">
                <a:latin typeface="Arial"/>
                <a:cs typeface="Arial"/>
              </a:rPr>
              <a:t> </a:t>
            </a:r>
            <a:r>
              <a:rPr sz="1600" b="1" spc="-10" dirty="0">
                <a:latin typeface="Arial"/>
                <a:cs typeface="Arial"/>
              </a:rPr>
              <a:t>Evidence:</a:t>
            </a:r>
            <a:r>
              <a:rPr sz="1600" b="1" spc="40" dirty="0">
                <a:latin typeface="Arial"/>
                <a:cs typeface="Arial"/>
              </a:rPr>
              <a:t> </a:t>
            </a:r>
            <a:r>
              <a:rPr sz="1600" spc="-10" dirty="0">
                <a:latin typeface="Arial MT"/>
                <a:cs typeface="Arial MT"/>
              </a:rPr>
              <a:t>B-NR</a:t>
            </a:r>
            <a:endParaRPr sz="1600">
              <a:latin typeface="Arial MT"/>
              <a:cs typeface="Arial MT"/>
            </a:endParaRPr>
          </a:p>
        </p:txBody>
      </p:sp>
      <p:sp>
        <p:nvSpPr>
          <p:cNvPr id="34" name="object 34"/>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35" name="object 35"/>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25</a:t>
            </a:fld>
            <a:endParaRPr spc="-5" dirty="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sp>
        <p:nvSpPr>
          <p:cNvPr id="3" name="object 3"/>
          <p:cNvSpPr txBox="1"/>
          <p:nvPr/>
        </p:nvSpPr>
        <p:spPr>
          <a:xfrm>
            <a:off x="9408032" y="6558788"/>
            <a:ext cx="2020570" cy="186690"/>
          </a:xfrm>
          <a:prstGeom prst="rect">
            <a:avLst/>
          </a:prstGeom>
        </p:spPr>
        <p:txBody>
          <a:bodyPr vert="horz" wrap="square" lIns="0" tIns="13335" rIns="0" bIns="0" rtlCol="0">
            <a:spAutoFit/>
          </a:bodyPr>
          <a:lstStyle/>
          <a:p>
            <a:pPr marL="12700">
              <a:lnSpc>
                <a:spcPct val="100000"/>
              </a:lnSpc>
              <a:spcBef>
                <a:spcPts val="105"/>
              </a:spcBef>
            </a:pPr>
            <a:r>
              <a:rPr sz="1050" dirty="0">
                <a:solidFill>
                  <a:srgbClr val="CD9146"/>
                </a:solidFill>
                <a:latin typeface="Arial MT"/>
                <a:cs typeface="Arial MT"/>
              </a:rPr>
              <a:t>#TCCC-CPP-PPT-08</a:t>
            </a:r>
            <a:r>
              <a:rPr sz="1050" spc="220" dirty="0">
                <a:solidFill>
                  <a:srgbClr val="CD9146"/>
                </a:solidFill>
                <a:latin typeface="Arial MT"/>
                <a:cs typeface="Arial MT"/>
              </a:rPr>
              <a:t> </a:t>
            </a:r>
            <a:r>
              <a:rPr sz="1050" dirty="0">
                <a:solidFill>
                  <a:srgbClr val="CD9146"/>
                </a:solidFill>
                <a:latin typeface="Arial MT"/>
                <a:cs typeface="Arial MT"/>
              </a:rPr>
              <a:t>08</a:t>
            </a:r>
            <a:r>
              <a:rPr sz="1050" spc="-15" dirty="0">
                <a:solidFill>
                  <a:srgbClr val="CD9146"/>
                </a:solidFill>
                <a:latin typeface="Arial MT"/>
                <a:cs typeface="Arial MT"/>
              </a:rPr>
              <a:t> </a:t>
            </a:r>
            <a:r>
              <a:rPr sz="1050" dirty="0">
                <a:solidFill>
                  <a:srgbClr val="CD9146"/>
                </a:solidFill>
                <a:latin typeface="Arial MT"/>
                <a:cs typeface="Arial MT"/>
              </a:rPr>
              <a:t>AUG</a:t>
            </a:r>
            <a:r>
              <a:rPr sz="1050" spc="-50" dirty="0">
                <a:solidFill>
                  <a:srgbClr val="CD9146"/>
                </a:solidFill>
                <a:latin typeface="Arial MT"/>
                <a:cs typeface="Arial MT"/>
              </a:rPr>
              <a:t> </a:t>
            </a:r>
            <a:r>
              <a:rPr sz="1050"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4508"/>
            <a:ext cx="1171956" cy="656844"/>
          </a:xfrm>
          <a:prstGeom prst="rect">
            <a:avLst/>
          </a:prstGeom>
        </p:spPr>
      </p:pic>
      <p:grpSp>
        <p:nvGrpSpPr>
          <p:cNvPr id="5" name="object 5"/>
          <p:cNvGrpSpPr/>
          <p:nvPr/>
        </p:nvGrpSpPr>
        <p:grpSpPr>
          <a:xfrm>
            <a:off x="9921620" y="1321688"/>
            <a:ext cx="2026285" cy="4670425"/>
            <a:chOff x="9921620" y="1321688"/>
            <a:chExt cx="2026285" cy="4670425"/>
          </a:xfrm>
        </p:grpSpPr>
        <p:sp>
          <p:nvSpPr>
            <p:cNvPr id="6" name="object 6"/>
            <p:cNvSpPr/>
            <p:nvPr/>
          </p:nvSpPr>
          <p:spPr>
            <a:xfrm>
              <a:off x="9931145" y="1331213"/>
              <a:ext cx="2007235" cy="4651375"/>
            </a:xfrm>
            <a:custGeom>
              <a:avLst/>
              <a:gdLst/>
              <a:ahLst/>
              <a:cxnLst/>
              <a:rect l="l" t="t" r="r" b="b"/>
              <a:pathLst>
                <a:path w="2007234" h="4651375">
                  <a:moveTo>
                    <a:pt x="1936877" y="0"/>
                  </a:moveTo>
                  <a:lnTo>
                    <a:pt x="70230" y="0"/>
                  </a:lnTo>
                  <a:lnTo>
                    <a:pt x="42916" y="5526"/>
                  </a:lnTo>
                  <a:lnTo>
                    <a:pt x="20589" y="20589"/>
                  </a:lnTo>
                  <a:lnTo>
                    <a:pt x="5526" y="42916"/>
                  </a:lnTo>
                  <a:lnTo>
                    <a:pt x="0" y="70231"/>
                  </a:lnTo>
                  <a:lnTo>
                    <a:pt x="0" y="4580978"/>
                  </a:lnTo>
                  <a:lnTo>
                    <a:pt x="5526" y="4608331"/>
                  </a:lnTo>
                  <a:lnTo>
                    <a:pt x="20589" y="4630667"/>
                  </a:lnTo>
                  <a:lnTo>
                    <a:pt x="42916" y="4645726"/>
                  </a:lnTo>
                  <a:lnTo>
                    <a:pt x="70230" y="4651248"/>
                  </a:lnTo>
                  <a:lnTo>
                    <a:pt x="1936877" y="4651248"/>
                  </a:lnTo>
                  <a:lnTo>
                    <a:pt x="1964191" y="4645726"/>
                  </a:lnTo>
                  <a:lnTo>
                    <a:pt x="1986518" y="4630667"/>
                  </a:lnTo>
                  <a:lnTo>
                    <a:pt x="2001581" y="4608331"/>
                  </a:lnTo>
                  <a:lnTo>
                    <a:pt x="2007107" y="4580978"/>
                  </a:lnTo>
                  <a:lnTo>
                    <a:pt x="2007107" y="70231"/>
                  </a:lnTo>
                  <a:lnTo>
                    <a:pt x="2001581" y="42916"/>
                  </a:lnTo>
                  <a:lnTo>
                    <a:pt x="1986518" y="20589"/>
                  </a:lnTo>
                  <a:lnTo>
                    <a:pt x="1964191" y="5526"/>
                  </a:lnTo>
                  <a:lnTo>
                    <a:pt x="1936877" y="0"/>
                  </a:lnTo>
                  <a:close/>
                </a:path>
              </a:pathLst>
            </a:custGeom>
            <a:solidFill>
              <a:srgbClr val="F5EDE3"/>
            </a:solidFill>
          </p:spPr>
          <p:txBody>
            <a:bodyPr wrap="square" lIns="0" tIns="0" rIns="0" bIns="0" rtlCol="0"/>
            <a:lstStyle/>
            <a:p>
              <a:endParaRPr/>
            </a:p>
          </p:txBody>
        </p:sp>
        <p:sp>
          <p:nvSpPr>
            <p:cNvPr id="7" name="object 7"/>
            <p:cNvSpPr/>
            <p:nvPr/>
          </p:nvSpPr>
          <p:spPr>
            <a:xfrm>
              <a:off x="9931145" y="1331213"/>
              <a:ext cx="2007235" cy="4651375"/>
            </a:xfrm>
            <a:custGeom>
              <a:avLst/>
              <a:gdLst/>
              <a:ahLst/>
              <a:cxnLst/>
              <a:rect l="l" t="t" r="r" b="b"/>
              <a:pathLst>
                <a:path w="2007234" h="4651375">
                  <a:moveTo>
                    <a:pt x="0" y="70231"/>
                  </a:moveTo>
                  <a:lnTo>
                    <a:pt x="5526" y="42916"/>
                  </a:lnTo>
                  <a:lnTo>
                    <a:pt x="20589" y="20589"/>
                  </a:lnTo>
                  <a:lnTo>
                    <a:pt x="42916" y="5526"/>
                  </a:lnTo>
                  <a:lnTo>
                    <a:pt x="70230" y="0"/>
                  </a:lnTo>
                  <a:lnTo>
                    <a:pt x="1936877" y="0"/>
                  </a:lnTo>
                  <a:lnTo>
                    <a:pt x="1964191" y="5526"/>
                  </a:lnTo>
                  <a:lnTo>
                    <a:pt x="1986518" y="20589"/>
                  </a:lnTo>
                  <a:lnTo>
                    <a:pt x="2001581" y="42916"/>
                  </a:lnTo>
                  <a:lnTo>
                    <a:pt x="2007107" y="70231"/>
                  </a:lnTo>
                  <a:lnTo>
                    <a:pt x="2007107" y="4580978"/>
                  </a:lnTo>
                  <a:lnTo>
                    <a:pt x="2001581" y="4608331"/>
                  </a:lnTo>
                  <a:lnTo>
                    <a:pt x="1986518" y="4630667"/>
                  </a:lnTo>
                  <a:lnTo>
                    <a:pt x="1964191" y="4645726"/>
                  </a:lnTo>
                  <a:lnTo>
                    <a:pt x="1936877" y="4651248"/>
                  </a:lnTo>
                  <a:lnTo>
                    <a:pt x="70230" y="4651248"/>
                  </a:lnTo>
                  <a:lnTo>
                    <a:pt x="42916" y="4645726"/>
                  </a:lnTo>
                  <a:lnTo>
                    <a:pt x="20589" y="4630667"/>
                  </a:lnTo>
                  <a:lnTo>
                    <a:pt x="5526" y="4608331"/>
                  </a:lnTo>
                  <a:lnTo>
                    <a:pt x="0" y="4580978"/>
                  </a:lnTo>
                  <a:lnTo>
                    <a:pt x="0" y="70231"/>
                  </a:lnTo>
                  <a:close/>
                </a:path>
              </a:pathLst>
            </a:custGeom>
            <a:ln w="19050">
              <a:solidFill>
                <a:srgbClr val="CD9146"/>
              </a:solidFill>
            </a:ln>
          </p:spPr>
          <p:txBody>
            <a:bodyPr wrap="square" lIns="0" tIns="0" rIns="0" bIns="0" rtlCol="0"/>
            <a:lstStyle/>
            <a:p>
              <a:endParaRPr/>
            </a:p>
          </p:txBody>
        </p:sp>
      </p:grpSp>
      <p:sp>
        <p:nvSpPr>
          <p:cNvPr id="8" name="object 8"/>
          <p:cNvSpPr txBox="1"/>
          <p:nvPr/>
        </p:nvSpPr>
        <p:spPr>
          <a:xfrm>
            <a:off x="11589511" y="6549949"/>
            <a:ext cx="24701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26</a:t>
            </a:r>
            <a:r>
              <a:rPr sz="1200" dirty="0">
                <a:latin typeface="Arial MT"/>
                <a:cs typeface="Arial MT"/>
              </a:rPr>
              <a:t>`</a:t>
            </a:r>
            <a:endParaRPr sz="1200">
              <a:latin typeface="Arial MT"/>
              <a:cs typeface="Arial MT"/>
            </a:endParaRPr>
          </a:p>
        </p:txBody>
      </p:sp>
      <p:sp>
        <p:nvSpPr>
          <p:cNvPr id="9" name="object 9"/>
          <p:cNvSpPr txBox="1">
            <a:spLocks noGrp="1"/>
          </p:cNvSpPr>
          <p:nvPr>
            <p:ph type="title"/>
          </p:nvPr>
        </p:nvSpPr>
        <p:spPr>
          <a:xfrm>
            <a:off x="2996564" y="591692"/>
            <a:ext cx="5816600"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BB8542"/>
                </a:solidFill>
              </a:rPr>
              <a:t>FINGER</a:t>
            </a:r>
            <a:r>
              <a:rPr spc="-40" dirty="0">
                <a:solidFill>
                  <a:srgbClr val="BB8542"/>
                </a:solidFill>
              </a:rPr>
              <a:t> </a:t>
            </a:r>
            <a:r>
              <a:rPr spc="-5" dirty="0">
                <a:solidFill>
                  <a:srgbClr val="BB8542"/>
                </a:solidFill>
              </a:rPr>
              <a:t>THORACOSTOMY</a:t>
            </a:r>
          </a:p>
        </p:txBody>
      </p:sp>
      <p:sp>
        <p:nvSpPr>
          <p:cNvPr id="10" name="object 10"/>
          <p:cNvSpPr txBox="1"/>
          <p:nvPr/>
        </p:nvSpPr>
        <p:spPr>
          <a:xfrm>
            <a:off x="10052050" y="1493977"/>
            <a:ext cx="1252855" cy="51308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SITE</a:t>
            </a:r>
            <a:endParaRPr sz="1600">
              <a:latin typeface="Arial"/>
              <a:cs typeface="Arial"/>
            </a:endParaRPr>
          </a:p>
          <a:p>
            <a:pPr marL="12700">
              <a:lnSpc>
                <a:spcPct val="100000"/>
              </a:lnSpc>
              <a:spcBef>
                <a:spcPts val="5"/>
              </a:spcBef>
            </a:pPr>
            <a:r>
              <a:rPr sz="1600" b="1" spc="-5" dirty="0">
                <a:latin typeface="Arial"/>
                <a:cs typeface="Arial"/>
              </a:rPr>
              <a:t>SELECTI</a:t>
            </a:r>
            <a:r>
              <a:rPr sz="1600" b="1" spc="-15" dirty="0">
                <a:latin typeface="Arial"/>
                <a:cs typeface="Arial"/>
              </a:rPr>
              <a:t>O</a:t>
            </a:r>
            <a:r>
              <a:rPr sz="1600" b="1" spc="-5" dirty="0">
                <a:latin typeface="Arial"/>
                <a:cs typeface="Arial"/>
              </a:rPr>
              <a:t>N:</a:t>
            </a:r>
            <a:endParaRPr sz="1600">
              <a:latin typeface="Arial"/>
              <a:cs typeface="Arial"/>
            </a:endParaRPr>
          </a:p>
        </p:txBody>
      </p:sp>
      <p:sp>
        <p:nvSpPr>
          <p:cNvPr id="11" name="object 11"/>
          <p:cNvSpPr txBox="1"/>
          <p:nvPr/>
        </p:nvSpPr>
        <p:spPr>
          <a:xfrm>
            <a:off x="10231881" y="2082800"/>
            <a:ext cx="1489710" cy="1097915"/>
          </a:xfrm>
          <a:prstGeom prst="rect">
            <a:avLst/>
          </a:prstGeom>
        </p:spPr>
        <p:txBody>
          <a:bodyPr vert="horz" wrap="square" lIns="0" tIns="12065" rIns="0" bIns="0" rtlCol="0">
            <a:spAutoFit/>
          </a:bodyPr>
          <a:lstStyle/>
          <a:p>
            <a:pPr marL="12700" marR="5080">
              <a:lnSpc>
                <a:spcPct val="100499"/>
              </a:lnSpc>
              <a:spcBef>
                <a:spcPts val="95"/>
              </a:spcBef>
            </a:pPr>
            <a:r>
              <a:rPr sz="1400" spc="-5" dirty="0">
                <a:latin typeface="Arial MT"/>
                <a:cs typeface="Arial MT"/>
              </a:rPr>
              <a:t>The </a:t>
            </a:r>
            <a:r>
              <a:rPr sz="1400" dirty="0">
                <a:latin typeface="Arial MT"/>
                <a:cs typeface="Arial MT"/>
              </a:rPr>
              <a:t>point of </a:t>
            </a:r>
            <a:r>
              <a:rPr sz="1400" spc="5" dirty="0">
                <a:latin typeface="Arial MT"/>
                <a:cs typeface="Arial MT"/>
              </a:rPr>
              <a:t> </a:t>
            </a:r>
            <a:r>
              <a:rPr sz="1400" dirty="0">
                <a:latin typeface="Arial MT"/>
                <a:cs typeface="Arial MT"/>
              </a:rPr>
              <a:t>insertion </a:t>
            </a:r>
            <a:r>
              <a:rPr sz="1400" b="1" spc="-5" dirty="0">
                <a:latin typeface="Arial"/>
                <a:cs typeface="Arial"/>
              </a:rPr>
              <a:t>most </a:t>
            </a:r>
            <a:r>
              <a:rPr sz="1400" b="1" dirty="0">
                <a:latin typeface="Arial"/>
                <a:cs typeface="Arial"/>
              </a:rPr>
              <a:t> </a:t>
            </a:r>
            <a:r>
              <a:rPr sz="1400" b="1" spc="-5" dirty="0">
                <a:latin typeface="Arial"/>
                <a:cs typeface="Arial"/>
              </a:rPr>
              <a:t>commonly</a:t>
            </a:r>
            <a:r>
              <a:rPr sz="1400" b="1" spc="-70" dirty="0">
                <a:latin typeface="Arial"/>
                <a:cs typeface="Arial"/>
              </a:rPr>
              <a:t> </a:t>
            </a:r>
            <a:r>
              <a:rPr sz="1400" dirty="0">
                <a:latin typeface="Arial MT"/>
                <a:cs typeface="Arial MT"/>
              </a:rPr>
              <a:t>occurs </a:t>
            </a:r>
            <a:r>
              <a:rPr sz="1400" spc="-375" dirty="0">
                <a:latin typeface="Arial MT"/>
                <a:cs typeface="Arial MT"/>
              </a:rPr>
              <a:t> </a:t>
            </a:r>
            <a:r>
              <a:rPr sz="1400" dirty="0">
                <a:latin typeface="Arial MT"/>
                <a:cs typeface="Arial MT"/>
              </a:rPr>
              <a:t>on</a:t>
            </a:r>
            <a:r>
              <a:rPr sz="1400" spc="-45" dirty="0">
                <a:latin typeface="Arial MT"/>
                <a:cs typeface="Arial MT"/>
              </a:rPr>
              <a:t> </a:t>
            </a:r>
            <a:r>
              <a:rPr sz="1400" dirty="0">
                <a:latin typeface="Arial MT"/>
                <a:cs typeface="Arial MT"/>
              </a:rPr>
              <a:t>the</a:t>
            </a:r>
            <a:r>
              <a:rPr sz="1400" spc="-45" dirty="0">
                <a:latin typeface="Arial MT"/>
                <a:cs typeface="Arial MT"/>
              </a:rPr>
              <a:t> </a:t>
            </a:r>
            <a:r>
              <a:rPr sz="1400" dirty="0">
                <a:latin typeface="Arial MT"/>
                <a:cs typeface="Arial MT"/>
              </a:rPr>
              <a:t>side</a:t>
            </a:r>
            <a:r>
              <a:rPr sz="1400" spc="-40" dirty="0">
                <a:latin typeface="Arial MT"/>
                <a:cs typeface="Arial MT"/>
              </a:rPr>
              <a:t> </a:t>
            </a:r>
            <a:r>
              <a:rPr sz="1400" dirty="0">
                <a:latin typeface="Arial MT"/>
                <a:cs typeface="Arial MT"/>
              </a:rPr>
              <a:t>(lateral </a:t>
            </a:r>
            <a:r>
              <a:rPr sz="1400" spc="-375" dirty="0">
                <a:latin typeface="Arial MT"/>
                <a:cs typeface="Arial MT"/>
              </a:rPr>
              <a:t> </a:t>
            </a:r>
            <a:r>
              <a:rPr sz="1400" spc="-5" dirty="0">
                <a:latin typeface="Arial MT"/>
                <a:cs typeface="Arial MT"/>
              </a:rPr>
              <a:t>thorax)</a:t>
            </a:r>
            <a:endParaRPr sz="1400">
              <a:latin typeface="Arial MT"/>
              <a:cs typeface="Arial MT"/>
            </a:endParaRPr>
          </a:p>
        </p:txBody>
      </p:sp>
      <p:sp>
        <p:nvSpPr>
          <p:cNvPr id="12" name="object 12"/>
          <p:cNvSpPr txBox="1"/>
          <p:nvPr/>
        </p:nvSpPr>
        <p:spPr>
          <a:xfrm>
            <a:off x="10052050" y="3521709"/>
            <a:ext cx="1266190" cy="269240"/>
          </a:xfrm>
          <a:prstGeom prst="rect">
            <a:avLst/>
          </a:prstGeom>
        </p:spPr>
        <p:txBody>
          <a:bodyPr vert="horz" wrap="square" lIns="0" tIns="12065" rIns="0" bIns="0" rtlCol="0">
            <a:spAutoFit/>
          </a:bodyPr>
          <a:lstStyle/>
          <a:p>
            <a:pPr marL="12700">
              <a:lnSpc>
                <a:spcPct val="100000"/>
              </a:lnSpc>
              <a:spcBef>
                <a:spcPts val="95"/>
              </a:spcBef>
            </a:pPr>
            <a:r>
              <a:rPr sz="1600" b="1" spc="-10" dirty="0">
                <a:latin typeface="Arial"/>
                <a:cs typeface="Arial"/>
              </a:rPr>
              <a:t>LIDOCAINE</a:t>
            </a:r>
            <a:r>
              <a:rPr sz="1600" b="1" spc="-5" dirty="0">
                <a:latin typeface="Arial"/>
                <a:cs typeface="Arial"/>
              </a:rPr>
              <a:t> :</a:t>
            </a:r>
            <a:endParaRPr sz="1600">
              <a:latin typeface="Arial"/>
              <a:cs typeface="Arial"/>
            </a:endParaRPr>
          </a:p>
        </p:txBody>
      </p:sp>
      <p:sp>
        <p:nvSpPr>
          <p:cNvPr id="13" name="object 13"/>
          <p:cNvSpPr txBox="1"/>
          <p:nvPr/>
        </p:nvSpPr>
        <p:spPr>
          <a:xfrm>
            <a:off x="10222738" y="3840226"/>
            <a:ext cx="1545590" cy="1093470"/>
          </a:xfrm>
          <a:prstGeom prst="rect">
            <a:avLst/>
          </a:prstGeom>
        </p:spPr>
        <p:txBody>
          <a:bodyPr vert="horz" wrap="square" lIns="0" tIns="12700" rIns="0" bIns="0" rtlCol="0">
            <a:spAutoFit/>
          </a:bodyPr>
          <a:lstStyle/>
          <a:p>
            <a:pPr marL="12700" marR="5080">
              <a:lnSpc>
                <a:spcPct val="100000"/>
              </a:lnSpc>
              <a:spcBef>
                <a:spcPts val="100"/>
              </a:spcBef>
            </a:pPr>
            <a:r>
              <a:rPr sz="1400" dirty="0">
                <a:latin typeface="Arial MT"/>
                <a:cs typeface="Arial MT"/>
              </a:rPr>
              <a:t>Withdraw </a:t>
            </a:r>
            <a:r>
              <a:rPr sz="1400" spc="-5" dirty="0">
                <a:latin typeface="Arial MT"/>
                <a:cs typeface="Arial MT"/>
              </a:rPr>
              <a:t>with </a:t>
            </a:r>
            <a:r>
              <a:rPr sz="1400" dirty="0">
                <a:latin typeface="Arial MT"/>
                <a:cs typeface="Arial MT"/>
              </a:rPr>
              <a:t>18g </a:t>
            </a:r>
            <a:r>
              <a:rPr sz="1400" spc="5" dirty="0">
                <a:latin typeface="Arial MT"/>
                <a:cs typeface="Arial MT"/>
              </a:rPr>
              <a:t> </a:t>
            </a:r>
            <a:r>
              <a:rPr sz="1400" dirty="0">
                <a:latin typeface="Arial MT"/>
                <a:cs typeface="Arial MT"/>
              </a:rPr>
              <a:t>needle using </a:t>
            </a:r>
            <a:r>
              <a:rPr sz="1400" spc="5" dirty="0">
                <a:latin typeface="Arial MT"/>
                <a:cs typeface="Arial MT"/>
              </a:rPr>
              <a:t> </a:t>
            </a:r>
            <a:r>
              <a:rPr sz="1400" b="1" dirty="0">
                <a:latin typeface="Arial"/>
                <a:cs typeface="Arial"/>
              </a:rPr>
              <a:t>aseptic </a:t>
            </a:r>
            <a:r>
              <a:rPr sz="1400" b="1" spc="-5" dirty="0">
                <a:latin typeface="Arial"/>
                <a:cs typeface="Arial"/>
              </a:rPr>
              <a:t>technique </a:t>
            </a:r>
            <a:r>
              <a:rPr sz="1400" b="1" spc="-375" dirty="0">
                <a:latin typeface="Arial"/>
                <a:cs typeface="Arial"/>
              </a:rPr>
              <a:t> </a:t>
            </a:r>
            <a:r>
              <a:rPr sz="1400" dirty="0">
                <a:latin typeface="Arial MT"/>
                <a:cs typeface="Arial MT"/>
              </a:rPr>
              <a:t>and</a:t>
            </a:r>
            <a:r>
              <a:rPr sz="1400" spc="-45" dirty="0">
                <a:latin typeface="Arial MT"/>
                <a:cs typeface="Arial MT"/>
              </a:rPr>
              <a:t> </a:t>
            </a:r>
            <a:r>
              <a:rPr sz="1400" dirty="0">
                <a:latin typeface="Arial MT"/>
                <a:cs typeface="Arial MT"/>
              </a:rPr>
              <a:t>inject</a:t>
            </a:r>
            <a:r>
              <a:rPr sz="1400" spc="-50" dirty="0">
                <a:latin typeface="Arial MT"/>
                <a:cs typeface="Arial MT"/>
              </a:rPr>
              <a:t> </a:t>
            </a:r>
            <a:r>
              <a:rPr sz="1400" spc="-5" dirty="0">
                <a:latin typeface="Arial MT"/>
                <a:cs typeface="Arial MT"/>
              </a:rPr>
              <a:t>with</a:t>
            </a:r>
            <a:r>
              <a:rPr sz="1400" spc="-20" dirty="0">
                <a:latin typeface="Arial MT"/>
                <a:cs typeface="Arial MT"/>
              </a:rPr>
              <a:t> </a:t>
            </a:r>
            <a:r>
              <a:rPr sz="1400" dirty="0">
                <a:latin typeface="Arial MT"/>
                <a:cs typeface="Arial MT"/>
              </a:rPr>
              <a:t>23g, </a:t>
            </a:r>
            <a:r>
              <a:rPr sz="1400" spc="-375" dirty="0">
                <a:latin typeface="Arial MT"/>
                <a:cs typeface="Arial MT"/>
              </a:rPr>
              <a:t> </a:t>
            </a:r>
            <a:r>
              <a:rPr sz="1400" dirty="0">
                <a:latin typeface="Arial MT"/>
                <a:cs typeface="Arial MT"/>
              </a:rPr>
              <a:t>1.5-inch</a:t>
            </a:r>
            <a:r>
              <a:rPr sz="1400" spc="-55" dirty="0">
                <a:latin typeface="Arial MT"/>
                <a:cs typeface="Arial MT"/>
              </a:rPr>
              <a:t> </a:t>
            </a:r>
            <a:r>
              <a:rPr sz="1400" dirty="0">
                <a:latin typeface="Arial MT"/>
                <a:cs typeface="Arial MT"/>
              </a:rPr>
              <a:t>needle</a:t>
            </a:r>
          </a:p>
        </p:txBody>
      </p:sp>
      <p:sp>
        <p:nvSpPr>
          <p:cNvPr id="14" name="object 14"/>
          <p:cNvSpPr txBox="1"/>
          <p:nvPr/>
        </p:nvSpPr>
        <p:spPr>
          <a:xfrm>
            <a:off x="10227309" y="5111622"/>
            <a:ext cx="1492885" cy="666115"/>
          </a:xfrm>
          <a:prstGeom prst="rect">
            <a:avLst/>
          </a:prstGeom>
        </p:spPr>
        <p:txBody>
          <a:bodyPr vert="horz" wrap="square" lIns="0" tIns="12700" rIns="0" bIns="0" rtlCol="0">
            <a:spAutoFit/>
          </a:bodyPr>
          <a:lstStyle/>
          <a:p>
            <a:pPr marL="12700" marR="5080">
              <a:lnSpc>
                <a:spcPct val="100000"/>
              </a:lnSpc>
              <a:spcBef>
                <a:spcPts val="100"/>
              </a:spcBef>
            </a:pPr>
            <a:r>
              <a:rPr sz="1400" spc="-5" dirty="0">
                <a:latin typeface="Arial MT"/>
                <a:cs typeface="Arial MT"/>
              </a:rPr>
              <a:t>Limit </a:t>
            </a:r>
            <a:r>
              <a:rPr sz="1400" dirty="0">
                <a:latin typeface="Arial MT"/>
                <a:cs typeface="Arial MT"/>
              </a:rPr>
              <a:t>total amount </a:t>
            </a:r>
            <a:r>
              <a:rPr sz="1400" spc="5" dirty="0">
                <a:latin typeface="Arial MT"/>
                <a:cs typeface="Arial MT"/>
              </a:rPr>
              <a:t> </a:t>
            </a:r>
            <a:r>
              <a:rPr sz="1400" dirty="0">
                <a:latin typeface="Arial MT"/>
                <a:cs typeface="Arial MT"/>
              </a:rPr>
              <a:t>used</a:t>
            </a:r>
            <a:r>
              <a:rPr sz="1400" spc="-55" dirty="0">
                <a:latin typeface="Arial MT"/>
                <a:cs typeface="Arial MT"/>
              </a:rPr>
              <a:t> </a:t>
            </a:r>
            <a:r>
              <a:rPr sz="1400" dirty="0">
                <a:latin typeface="Arial MT"/>
                <a:cs typeface="Arial MT"/>
              </a:rPr>
              <a:t>to</a:t>
            </a:r>
            <a:r>
              <a:rPr sz="1400" spc="-35" dirty="0">
                <a:latin typeface="Arial MT"/>
                <a:cs typeface="Arial MT"/>
              </a:rPr>
              <a:t> </a:t>
            </a:r>
            <a:r>
              <a:rPr sz="1400" spc="-5" dirty="0">
                <a:latin typeface="Arial MT"/>
                <a:cs typeface="Arial MT"/>
              </a:rPr>
              <a:t>&lt;0.5mL/kg </a:t>
            </a:r>
            <a:r>
              <a:rPr sz="1400" spc="-375" dirty="0">
                <a:latin typeface="Arial MT"/>
                <a:cs typeface="Arial MT"/>
              </a:rPr>
              <a:t> </a:t>
            </a:r>
            <a:r>
              <a:rPr sz="1400" dirty="0">
                <a:latin typeface="Arial MT"/>
                <a:cs typeface="Arial MT"/>
              </a:rPr>
              <a:t>of</a:t>
            </a:r>
            <a:r>
              <a:rPr sz="1400" spc="-30" dirty="0">
                <a:latin typeface="Arial MT"/>
                <a:cs typeface="Arial MT"/>
              </a:rPr>
              <a:t> </a:t>
            </a:r>
            <a:r>
              <a:rPr sz="1400" dirty="0">
                <a:latin typeface="Arial MT"/>
                <a:cs typeface="Arial MT"/>
              </a:rPr>
              <a:t>1%</a:t>
            </a:r>
            <a:r>
              <a:rPr sz="1400" spc="-20" dirty="0">
                <a:latin typeface="Arial MT"/>
                <a:cs typeface="Arial MT"/>
              </a:rPr>
              <a:t> </a:t>
            </a:r>
            <a:r>
              <a:rPr sz="1400" dirty="0">
                <a:latin typeface="Arial MT"/>
                <a:cs typeface="Arial MT"/>
              </a:rPr>
              <a:t>Lidocaine</a:t>
            </a:r>
            <a:endParaRPr sz="1400">
              <a:latin typeface="Arial MT"/>
              <a:cs typeface="Arial MT"/>
            </a:endParaRPr>
          </a:p>
        </p:txBody>
      </p:sp>
      <p:sp>
        <p:nvSpPr>
          <p:cNvPr id="15" name="object 15"/>
          <p:cNvSpPr/>
          <p:nvPr/>
        </p:nvSpPr>
        <p:spPr>
          <a:xfrm>
            <a:off x="10115550" y="2099310"/>
            <a:ext cx="0" cy="3632200"/>
          </a:xfrm>
          <a:custGeom>
            <a:avLst/>
            <a:gdLst/>
            <a:ahLst/>
            <a:cxnLst/>
            <a:rect l="l" t="t" r="r" b="b"/>
            <a:pathLst>
              <a:path h="3632200">
                <a:moveTo>
                  <a:pt x="0" y="2804160"/>
                </a:moveTo>
                <a:lnTo>
                  <a:pt x="0" y="1798320"/>
                </a:lnTo>
              </a:path>
              <a:path h="3632200">
                <a:moveTo>
                  <a:pt x="0" y="3631691"/>
                </a:moveTo>
                <a:lnTo>
                  <a:pt x="0" y="3055620"/>
                </a:lnTo>
              </a:path>
              <a:path h="3632200">
                <a:moveTo>
                  <a:pt x="0" y="1097279"/>
                </a:moveTo>
                <a:lnTo>
                  <a:pt x="0" y="0"/>
                </a:lnTo>
              </a:path>
            </a:pathLst>
          </a:custGeom>
          <a:ln w="101600">
            <a:solidFill>
              <a:srgbClr val="BB8542"/>
            </a:solidFill>
          </a:ln>
        </p:spPr>
        <p:txBody>
          <a:bodyPr wrap="square" lIns="0" tIns="0" rIns="0" bIns="0" rtlCol="0"/>
          <a:lstStyle/>
          <a:p>
            <a:endParaRPr/>
          </a:p>
        </p:txBody>
      </p:sp>
      <p:sp>
        <p:nvSpPr>
          <p:cNvPr id="16" name="object 16"/>
          <p:cNvSpPr/>
          <p:nvPr/>
        </p:nvSpPr>
        <p:spPr>
          <a:xfrm>
            <a:off x="5789676" y="6073140"/>
            <a:ext cx="721360" cy="721360"/>
          </a:xfrm>
          <a:custGeom>
            <a:avLst/>
            <a:gdLst/>
            <a:ahLst/>
            <a:cxnLst/>
            <a:rect l="l" t="t" r="r" b="b"/>
            <a:pathLst>
              <a:path w="721359" h="721359">
                <a:moveTo>
                  <a:pt x="360425" y="0"/>
                </a:moveTo>
                <a:lnTo>
                  <a:pt x="311528" y="3290"/>
                </a:lnTo>
                <a:lnTo>
                  <a:pt x="264627" y="12874"/>
                </a:lnTo>
                <a:lnTo>
                  <a:pt x="220152" y="28323"/>
                </a:lnTo>
                <a:lnTo>
                  <a:pt x="178533" y="49208"/>
                </a:lnTo>
                <a:lnTo>
                  <a:pt x="140201" y="75098"/>
                </a:lnTo>
                <a:lnTo>
                  <a:pt x="105584" y="105565"/>
                </a:lnTo>
                <a:lnTo>
                  <a:pt x="75114" y="140179"/>
                </a:lnTo>
                <a:lnTo>
                  <a:pt x="49219" y="178511"/>
                </a:lnTo>
                <a:lnTo>
                  <a:pt x="28330" y="220131"/>
                </a:lnTo>
                <a:lnTo>
                  <a:pt x="12878" y="264609"/>
                </a:lnTo>
                <a:lnTo>
                  <a:pt x="3291" y="311517"/>
                </a:lnTo>
                <a:lnTo>
                  <a:pt x="0" y="360426"/>
                </a:lnTo>
                <a:lnTo>
                  <a:pt x="3291" y="409334"/>
                </a:lnTo>
                <a:lnTo>
                  <a:pt x="12878" y="456242"/>
                </a:lnTo>
                <a:lnTo>
                  <a:pt x="28330" y="500720"/>
                </a:lnTo>
                <a:lnTo>
                  <a:pt x="49219" y="542340"/>
                </a:lnTo>
                <a:lnTo>
                  <a:pt x="75114" y="580672"/>
                </a:lnTo>
                <a:lnTo>
                  <a:pt x="105584" y="615286"/>
                </a:lnTo>
                <a:lnTo>
                  <a:pt x="140201" y="645753"/>
                </a:lnTo>
                <a:lnTo>
                  <a:pt x="178533" y="671643"/>
                </a:lnTo>
                <a:lnTo>
                  <a:pt x="220152" y="692528"/>
                </a:lnTo>
                <a:lnTo>
                  <a:pt x="264627" y="707977"/>
                </a:lnTo>
                <a:lnTo>
                  <a:pt x="311528" y="717561"/>
                </a:lnTo>
                <a:lnTo>
                  <a:pt x="360425" y="720852"/>
                </a:lnTo>
                <a:lnTo>
                  <a:pt x="409323" y="717561"/>
                </a:lnTo>
                <a:lnTo>
                  <a:pt x="456224" y="707977"/>
                </a:lnTo>
                <a:lnTo>
                  <a:pt x="500699" y="692528"/>
                </a:lnTo>
                <a:lnTo>
                  <a:pt x="542318" y="671643"/>
                </a:lnTo>
                <a:lnTo>
                  <a:pt x="580650" y="645753"/>
                </a:lnTo>
                <a:lnTo>
                  <a:pt x="615267" y="615286"/>
                </a:lnTo>
                <a:lnTo>
                  <a:pt x="645737" y="580672"/>
                </a:lnTo>
                <a:lnTo>
                  <a:pt x="671632" y="542340"/>
                </a:lnTo>
                <a:lnTo>
                  <a:pt x="692521" y="500720"/>
                </a:lnTo>
                <a:lnTo>
                  <a:pt x="707973" y="456242"/>
                </a:lnTo>
                <a:lnTo>
                  <a:pt x="717560" y="409334"/>
                </a:lnTo>
                <a:lnTo>
                  <a:pt x="720851" y="360426"/>
                </a:lnTo>
                <a:lnTo>
                  <a:pt x="717560" y="311517"/>
                </a:lnTo>
                <a:lnTo>
                  <a:pt x="707973" y="264609"/>
                </a:lnTo>
                <a:lnTo>
                  <a:pt x="692521" y="220131"/>
                </a:lnTo>
                <a:lnTo>
                  <a:pt x="671632" y="178511"/>
                </a:lnTo>
                <a:lnTo>
                  <a:pt x="645737" y="140179"/>
                </a:lnTo>
                <a:lnTo>
                  <a:pt x="615267" y="105565"/>
                </a:lnTo>
                <a:lnTo>
                  <a:pt x="580650" y="75098"/>
                </a:lnTo>
                <a:lnTo>
                  <a:pt x="542318" y="49208"/>
                </a:lnTo>
                <a:lnTo>
                  <a:pt x="500699" y="28323"/>
                </a:lnTo>
                <a:lnTo>
                  <a:pt x="456224" y="12874"/>
                </a:lnTo>
                <a:lnTo>
                  <a:pt x="409323" y="3290"/>
                </a:lnTo>
                <a:lnTo>
                  <a:pt x="360425" y="0"/>
                </a:lnTo>
                <a:close/>
              </a:path>
            </a:pathLst>
          </a:custGeom>
          <a:solidFill>
            <a:srgbClr val="798667"/>
          </a:solidFill>
        </p:spPr>
        <p:txBody>
          <a:bodyPr wrap="square" lIns="0" tIns="0" rIns="0" bIns="0" rtlCol="0"/>
          <a:lstStyle/>
          <a:p>
            <a:endParaRPr/>
          </a:p>
        </p:txBody>
      </p:sp>
      <p:sp>
        <p:nvSpPr>
          <p:cNvPr id="17" name="object 17"/>
          <p:cNvSpPr txBox="1"/>
          <p:nvPr/>
        </p:nvSpPr>
        <p:spPr>
          <a:xfrm>
            <a:off x="4825746" y="6168948"/>
            <a:ext cx="2621280" cy="513715"/>
          </a:xfrm>
          <a:prstGeom prst="rect">
            <a:avLst/>
          </a:prstGeom>
        </p:spPr>
        <p:txBody>
          <a:bodyPr vert="horz" wrap="square" lIns="0" tIns="12700" rIns="0" bIns="0" rtlCol="0">
            <a:spAutoFit/>
          </a:bodyPr>
          <a:lstStyle/>
          <a:p>
            <a:pPr marL="12700">
              <a:lnSpc>
                <a:spcPct val="100000"/>
              </a:lnSpc>
              <a:spcBef>
                <a:spcPts val="100"/>
              </a:spcBef>
              <a:tabLst>
                <a:tab pos="1165225" algn="l"/>
                <a:tab pos="1816735" algn="l"/>
              </a:tabLst>
            </a:pPr>
            <a:r>
              <a:rPr sz="3200" dirty="0">
                <a:solidFill>
                  <a:srgbClr val="2D3334"/>
                </a:solidFill>
                <a:latin typeface="Arial Black"/>
                <a:cs typeface="Arial Black"/>
              </a:rPr>
              <a:t>M A	</a:t>
            </a:r>
            <a:r>
              <a:rPr sz="4800" baseline="1736" dirty="0">
                <a:solidFill>
                  <a:srgbClr val="FFFFFF"/>
                </a:solidFill>
                <a:latin typeface="Arial Black"/>
                <a:cs typeface="Arial Black"/>
              </a:rPr>
              <a:t>R	</a:t>
            </a:r>
            <a:r>
              <a:rPr sz="3200" dirty="0">
                <a:solidFill>
                  <a:srgbClr val="2D3334"/>
                </a:solidFill>
                <a:latin typeface="Arial Black"/>
                <a:cs typeface="Arial Black"/>
              </a:rPr>
              <a:t>C</a:t>
            </a:r>
            <a:r>
              <a:rPr sz="3200" spc="-85" dirty="0">
                <a:solidFill>
                  <a:srgbClr val="2D3334"/>
                </a:solidFill>
                <a:latin typeface="Arial Black"/>
                <a:cs typeface="Arial Black"/>
              </a:rPr>
              <a:t> </a:t>
            </a:r>
            <a:r>
              <a:rPr sz="3200" dirty="0">
                <a:solidFill>
                  <a:srgbClr val="2D3334"/>
                </a:solidFill>
                <a:latin typeface="Arial Black"/>
                <a:cs typeface="Arial Black"/>
              </a:rPr>
              <a:t>H</a:t>
            </a:r>
            <a:endParaRPr sz="3200">
              <a:latin typeface="Arial Black"/>
              <a:cs typeface="Arial Black"/>
            </a:endParaRPr>
          </a:p>
        </p:txBody>
      </p:sp>
      <p:grpSp>
        <p:nvGrpSpPr>
          <p:cNvPr id="18" name="object 18"/>
          <p:cNvGrpSpPr/>
          <p:nvPr/>
        </p:nvGrpSpPr>
        <p:grpSpPr>
          <a:xfrm>
            <a:off x="455663" y="1406621"/>
            <a:ext cx="2237740" cy="2234565"/>
            <a:chOff x="455663" y="1406621"/>
            <a:chExt cx="2237740" cy="2234565"/>
          </a:xfrm>
        </p:grpSpPr>
        <p:pic>
          <p:nvPicPr>
            <p:cNvPr id="19" name="object 19"/>
            <p:cNvPicPr/>
            <p:nvPr/>
          </p:nvPicPr>
          <p:blipFill>
            <a:blip r:embed="rId4" cstate="print"/>
            <a:stretch>
              <a:fillRect/>
            </a:stretch>
          </p:blipFill>
          <p:spPr>
            <a:xfrm>
              <a:off x="455663" y="1406621"/>
              <a:ext cx="2237256" cy="1804476"/>
            </a:xfrm>
            <a:prstGeom prst="rect">
              <a:avLst/>
            </a:prstGeom>
          </p:spPr>
        </p:pic>
        <p:pic>
          <p:nvPicPr>
            <p:cNvPr id="20" name="object 20"/>
            <p:cNvPicPr/>
            <p:nvPr/>
          </p:nvPicPr>
          <p:blipFill>
            <a:blip r:embed="rId5" cstate="print"/>
            <a:stretch>
              <a:fillRect/>
            </a:stretch>
          </p:blipFill>
          <p:spPr>
            <a:xfrm>
              <a:off x="499109" y="1430273"/>
              <a:ext cx="2154936" cy="1721485"/>
            </a:xfrm>
            <a:prstGeom prst="rect">
              <a:avLst/>
            </a:prstGeom>
          </p:spPr>
        </p:pic>
        <p:sp>
          <p:nvSpPr>
            <p:cNvPr id="21" name="object 21"/>
            <p:cNvSpPr/>
            <p:nvPr/>
          </p:nvSpPr>
          <p:spPr>
            <a:xfrm>
              <a:off x="499109" y="1430273"/>
              <a:ext cx="2155190" cy="1722120"/>
            </a:xfrm>
            <a:custGeom>
              <a:avLst/>
              <a:gdLst/>
              <a:ahLst/>
              <a:cxnLst/>
              <a:rect l="l" t="t" r="r" b="b"/>
              <a:pathLst>
                <a:path w="2155190" h="1722120">
                  <a:moveTo>
                    <a:pt x="0" y="1722120"/>
                  </a:moveTo>
                  <a:lnTo>
                    <a:pt x="2154936" y="1722120"/>
                  </a:lnTo>
                  <a:lnTo>
                    <a:pt x="2154936" y="0"/>
                  </a:lnTo>
                  <a:lnTo>
                    <a:pt x="0" y="0"/>
                  </a:lnTo>
                  <a:lnTo>
                    <a:pt x="0" y="1722120"/>
                  </a:lnTo>
                  <a:close/>
                </a:path>
              </a:pathLst>
            </a:custGeom>
            <a:ln w="19050">
              <a:solidFill>
                <a:srgbClr val="000000"/>
              </a:solidFill>
            </a:ln>
          </p:spPr>
          <p:txBody>
            <a:bodyPr wrap="square" lIns="0" tIns="0" rIns="0" bIns="0" rtlCol="0"/>
            <a:lstStyle/>
            <a:p>
              <a:endParaRPr/>
            </a:p>
          </p:txBody>
        </p:sp>
        <p:pic>
          <p:nvPicPr>
            <p:cNvPr id="22" name="object 22"/>
            <p:cNvPicPr/>
            <p:nvPr/>
          </p:nvPicPr>
          <p:blipFill>
            <a:blip r:embed="rId6" cstate="print"/>
            <a:stretch>
              <a:fillRect/>
            </a:stretch>
          </p:blipFill>
          <p:spPr>
            <a:xfrm>
              <a:off x="650747" y="2892564"/>
              <a:ext cx="1997964" cy="748271"/>
            </a:xfrm>
            <a:prstGeom prst="rect">
              <a:avLst/>
            </a:prstGeom>
          </p:spPr>
        </p:pic>
        <p:pic>
          <p:nvPicPr>
            <p:cNvPr id="23" name="object 23"/>
            <p:cNvPicPr/>
            <p:nvPr/>
          </p:nvPicPr>
          <p:blipFill>
            <a:blip r:embed="rId7" cstate="print"/>
            <a:stretch>
              <a:fillRect/>
            </a:stretch>
          </p:blipFill>
          <p:spPr>
            <a:xfrm>
              <a:off x="693420" y="2914903"/>
              <a:ext cx="1917192" cy="668020"/>
            </a:xfrm>
            <a:prstGeom prst="rect">
              <a:avLst/>
            </a:prstGeom>
          </p:spPr>
        </p:pic>
      </p:grpSp>
      <p:sp>
        <p:nvSpPr>
          <p:cNvPr id="24" name="object 24"/>
          <p:cNvSpPr txBox="1"/>
          <p:nvPr/>
        </p:nvSpPr>
        <p:spPr>
          <a:xfrm>
            <a:off x="771550" y="2953893"/>
            <a:ext cx="1802764" cy="239395"/>
          </a:xfrm>
          <a:prstGeom prst="rect">
            <a:avLst/>
          </a:prstGeom>
        </p:spPr>
        <p:txBody>
          <a:bodyPr vert="horz" wrap="square" lIns="0" tIns="13335" rIns="0" bIns="0" rtlCol="0">
            <a:spAutoFit/>
          </a:bodyPr>
          <a:lstStyle/>
          <a:p>
            <a:pPr marL="12700">
              <a:lnSpc>
                <a:spcPct val="100000"/>
              </a:lnSpc>
              <a:spcBef>
                <a:spcPts val="105"/>
              </a:spcBef>
            </a:pPr>
            <a:r>
              <a:rPr sz="1400" b="1" dirty="0">
                <a:latin typeface="Arial"/>
                <a:cs typeface="Arial"/>
              </a:rPr>
              <a:t>Explain</a:t>
            </a:r>
            <a:r>
              <a:rPr sz="1400" b="1" spc="-75" dirty="0">
                <a:latin typeface="Arial"/>
                <a:cs typeface="Arial"/>
              </a:rPr>
              <a:t> </a:t>
            </a:r>
            <a:r>
              <a:rPr sz="1400" dirty="0">
                <a:latin typeface="Arial MT"/>
                <a:cs typeface="Arial MT"/>
              </a:rPr>
              <a:t>the</a:t>
            </a:r>
            <a:r>
              <a:rPr sz="1400" spc="-50" dirty="0">
                <a:latin typeface="Arial MT"/>
                <a:cs typeface="Arial MT"/>
              </a:rPr>
              <a:t> </a:t>
            </a:r>
            <a:r>
              <a:rPr sz="1400" dirty="0">
                <a:latin typeface="Arial MT"/>
                <a:cs typeface="Arial MT"/>
              </a:rPr>
              <a:t>procedure</a:t>
            </a:r>
            <a:endParaRPr sz="1400">
              <a:latin typeface="Arial MT"/>
              <a:cs typeface="Arial MT"/>
            </a:endParaRPr>
          </a:p>
        </p:txBody>
      </p:sp>
      <p:sp>
        <p:nvSpPr>
          <p:cNvPr id="25" name="object 25"/>
          <p:cNvSpPr txBox="1"/>
          <p:nvPr/>
        </p:nvSpPr>
        <p:spPr>
          <a:xfrm>
            <a:off x="771550" y="3145612"/>
            <a:ext cx="1418590" cy="432434"/>
          </a:xfrm>
          <a:prstGeom prst="rect">
            <a:avLst/>
          </a:prstGeom>
        </p:spPr>
        <p:txBody>
          <a:bodyPr vert="horz" wrap="square" lIns="0" tIns="13335" rIns="0" bIns="0" rtlCol="0">
            <a:spAutoFit/>
          </a:bodyPr>
          <a:lstStyle/>
          <a:p>
            <a:pPr marL="12700">
              <a:lnSpc>
                <a:spcPts val="1595"/>
              </a:lnSpc>
              <a:spcBef>
                <a:spcPts val="105"/>
              </a:spcBef>
            </a:pPr>
            <a:r>
              <a:rPr sz="1400" dirty="0">
                <a:latin typeface="Arial MT"/>
                <a:cs typeface="Arial MT"/>
              </a:rPr>
              <a:t>to</a:t>
            </a:r>
            <a:r>
              <a:rPr sz="1400" spc="-40" dirty="0">
                <a:latin typeface="Arial MT"/>
                <a:cs typeface="Arial MT"/>
              </a:rPr>
              <a:t> </a:t>
            </a:r>
            <a:r>
              <a:rPr sz="1400" dirty="0">
                <a:latin typeface="Arial MT"/>
                <a:cs typeface="Arial MT"/>
              </a:rPr>
              <a:t>the</a:t>
            </a:r>
            <a:r>
              <a:rPr sz="1400" spc="-40" dirty="0">
                <a:latin typeface="Arial MT"/>
                <a:cs typeface="Arial MT"/>
              </a:rPr>
              <a:t> </a:t>
            </a:r>
            <a:r>
              <a:rPr sz="1400" dirty="0">
                <a:latin typeface="Arial MT"/>
                <a:cs typeface="Arial MT"/>
              </a:rPr>
              <a:t>casualty,</a:t>
            </a:r>
            <a:r>
              <a:rPr sz="1400" spc="-45" dirty="0">
                <a:latin typeface="Arial MT"/>
                <a:cs typeface="Arial MT"/>
              </a:rPr>
              <a:t> </a:t>
            </a:r>
            <a:r>
              <a:rPr sz="1400" dirty="0">
                <a:latin typeface="Arial MT"/>
                <a:cs typeface="Arial MT"/>
              </a:rPr>
              <a:t>(if</a:t>
            </a:r>
            <a:endParaRPr sz="1400">
              <a:latin typeface="Arial MT"/>
              <a:cs typeface="Arial MT"/>
            </a:endParaRPr>
          </a:p>
          <a:p>
            <a:pPr marL="12700">
              <a:lnSpc>
                <a:spcPts val="1595"/>
              </a:lnSpc>
            </a:pPr>
            <a:r>
              <a:rPr sz="1400" dirty="0">
                <a:latin typeface="Arial MT"/>
                <a:cs typeface="Arial MT"/>
              </a:rPr>
              <a:t>conscious).</a:t>
            </a:r>
            <a:endParaRPr sz="1400">
              <a:latin typeface="Arial MT"/>
              <a:cs typeface="Arial MT"/>
            </a:endParaRPr>
          </a:p>
        </p:txBody>
      </p:sp>
      <p:grpSp>
        <p:nvGrpSpPr>
          <p:cNvPr id="26" name="object 26"/>
          <p:cNvGrpSpPr/>
          <p:nvPr/>
        </p:nvGrpSpPr>
        <p:grpSpPr>
          <a:xfrm>
            <a:off x="2830049" y="1411185"/>
            <a:ext cx="2226945" cy="2230120"/>
            <a:chOff x="2830049" y="1411185"/>
            <a:chExt cx="2226945" cy="2230120"/>
          </a:xfrm>
        </p:grpSpPr>
        <p:pic>
          <p:nvPicPr>
            <p:cNvPr id="27" name="object 27"/>
            <p:cNvPicPr/>
            <p:nvPr/>
          </p:nvPicPr>
          <p:blipFill>
            <a:blip r:embed="rId8" cstate="print"/>
            <a:stretch>
              <a:fillRect/>
            </a:stretch>
          </p:blipFill>
          <p:spPr>
            <a:xfrm>
              <a:off x="2830049" y="1411185"/>
              <a:ext cx="2226601" cy="1793824"/>
            </a:xfrm>
            <a:prstGeom prst="rect">
              <a:avLst/>
            </a:prstGeom>
          </p:spPr>
        </p:pic>
        <p:pic>
          <p:nvPicPr>
            <p:cNvPr id="28" name="object 28"/>
            <p:cNvPicPr/>
            <p:nvPr/>
          </p:nvPicPr>
          <p:blipFill>
            <a:blip r:embed="rId9" cstate="print"/>
            <a:stretch>
              <a:fillRect/>
            </a:stretch>
          </p:blipFill>
          <p:spPr>
            <a:xfrm>
              <a:off x="2868167" y="1429511"/>
              <a:ext cx="2154935" cy="1721484"/>
            </a:xfrm>
            <a:prstGeom prst="rect">
              <a:avLst/>
            </a:prstGeom>
          </p:spPr>
        </p:pic>
        <p:sp>
          <p:nvSpPr>
            <p:cNvPr id="29" name="object 29"/>
            <p:cNvSpPr/>
            <p:nvPr/>
          </p:nvSpPr>
          <p:spPr>
            <a:xfrm>
              <a:off x="2868167" y="1429511"/>
              <a:ext cx="2155190" cy="1722120"/>
            </a:xfrm>
            <a:custGeom>
              <a:avLst/>
              <a:gdLst/>
              <a:ahLst/>
              <a:cxnLst/>
              <a:rect l="l" t="t" r="r" b="b"/>
              <a:pathLst>
                <a:path w="2155190" h="1722120">
                  <a:moveTo>
                    <a:pt x="0" y="1722119"/>
                  </a:moveTo>
                  <a:lnTo>
                    <a:pt x="2154935" y="1722119"/>
                  </a:lnTo>
                  <a:lnTo>
                    <a:pt x="2154935" y="0"/>
                  </a:lnTo>
                  <a:lnTo>
                    <a:pt x="0" y="0"/>
                  </a:lnTo>
                  <a:lnTo>
                    <a:pt x="0" y="1722119"/>
                  </a:lnTo>
                  <a:close/>
                </a:path>
              </a:pathLst>
            </a:custGeom>
            <a:ln w="9525">
              <a:solidFill>
                <a:srgbClr val="FFFFFF"/>
              </a:solidFill>
            </a:ln>
          </p:spPr>
          <p:txBody>
            <a:bodyPr wrap="square" lIns="0" tIns="0" rIns="0" bIns="0" rtlCol="0"/>
            <a:lstStyle/>
            <a:p>
              <a:endParaRPr/>
            </a:p>
          </p:txBody>
        </p:sp>
        <p:pic>
          <p:nvPicPr>
            <p:cNvPr id="30" name="object 30"/>
            <p:cNvPicPr/>
            <p:nvPr/>
          </p:nvPicPr>
          <p:blipFill>
            <a:blip r:embed="rId6" cstate="print"/>
            <a:stretch>
              <a:fillRect/>
            </a:stretch>
          </p:blipFill>
          <p:spPr>
            <a:xfrm>
              <a:off x="3019043" y="2892564"/>
              <a:ext cx="1999487" cy="748271"/>
            </a:xfrm>
            <a:prstGeom prst="rect">
              <a:avLst/>
            </a:prstGeom>
          </p:spPr>
        </p:pic>
        <p:pic>
          <p:nvPicPr>
            <p:cNvPr id="31" name="object 31"/>
            <p:cNvPicPr/>
            <p:nvPr/>
          </p:nvPicPr>
          <p:blipFill>
            <a:blip r:embed="rId10" cstate="print"/>
            <a:stretch>
              <a:fillRect/>
            </a:stretch>
          </p:blipFill>
          <p:spPr>
            <a:xfrm>
              <a:off x="3061715" y="2914903"/>
              <a:ext cx="1918716" cy="668020"/>
            </a:xfrm>
            <a:prstGeom prst="rect">
              <a:avLst/>
            </a:prstGeom>
          </p:spPr>
        </p:pic>
      </p:grpSp>
      <p:sp>
        <p:nvSpPr>
          <p:cNvPr id="32" name="object 32"/>
          <p:cNvSpPr txBox="1"/>
          <p:nvPr/>
        </p:nvSpPr>
        <p:spPr>
          <a:xfrm>
            <a:off x="3141726" y="2953893"/>
            <a:ext cx="1710689" cy="624205"/>
          </a:xfrm>
          <a:prstGeom prst="rect">
            <a:avLst/>
          </a:prstGeom>
        </p:spPr>
        <p:txBody>
          <a:bodyPr vert="horz" wrap="square" lIns="0" tIns="34290" rIns="0" bIns="0" rtlCol="0">
            <a:spAutoFit/>
          </a:bodyPr>
          <a:lstStyle/>
          <a:p>
            <a:pPr marL="12700" marR="5080" algn="just">
              <a:lnSpc>
                <a:spcPct val="90100"/>
              </a:lnSpc>
              <a:spcBef>
                <a:spcPts val="270"/>
              </a:spcBef>
            </a:pPr>
            <a:r>
              <a:rPr sz="1400" b="1" spc="-5" dirty="0">
                <a:latin typeface="Arial"/>
                <a:cs typeface="Arial"/>
              </a:rPr>
              <a:t>Record</a:t>
            </a:r>
            <a:r>
              <a:rPr sz="1400" b="1" spc="-50" dirty="0">
                <a:latin typeface="Arial"/>
                <a:cs typeface="Arial"/>
              </a:rPr>
              <a:t> </a:t>
            </a:r>
            <a:r>
              <a:rPr sz="1400" dirty="0">
                <a:latin typeface="Arial MT"/>
                <a:cs typeface="Arial MT"/>
              </a:rPr>
              <a:t>baseline</a:t>
            </a:r>
            <a:r>
              <a:rPr sz="1400" spc="-55" dirty="0">
                <a:latin typeface="Arial MT"/>
                <a:cs typeface="Arial MT"/>
              </a:rPr>
              <a:t> </a:t>
            </a:r>
            <a:r>
              <a:rPr sz="1400" spc="-5" dirty="0">
                <a:latin typeface="Arial MT"/>
                <a:cs typeface="Arial MT"/>
              </a:rPr>
              <a:t>vital </a:t>
            </a:r>
            <a:r>
              <a:rPr sz="1400" spc="-380" dirty="0">
                <a:latin typeface="Arial MT"/>
                <a:cs typeface="Arial MT"/>
              </a:rPr>
              <a:t> </a:t>
            </a:r>
            <a:r>
              <a:rPr sz="1400" dirty="0">
                <a:latin typeface="Arial MT"/>
                <a:cs typeface="Arial MT"/>
              </a:rPr>
              <a:t>signs and respiratory </a:t>
            </a:r>
            <a:r>
              <a:rPr sz="1400" spc="-375" dirty="0">
                <a:latin typeface="Arial MT"/>
                <a:cs typeface="Arial MT"/>
              </a:rPr>
              <a:t> </a:t>
            </a:r>
            <a:r>
              <a:rPr sz="1400" spc="-5" dirty="0">
                <a:latin typeface="Arial MT"/>
                <a:cs typeface="Arial MT"/>
              </a:rPr>
              <a:t>assessment.</a:t>
            </a:r>
            <a:endParaRPr sz="1400">
              <a:latin typeface="Arial MT"/>
              <a:cs typeface="Arial MT"/>
            </a:endParaRPr>
          </a:p>
        </p:txBody>
      </p:sp>
      <p:grpSp>
        <p:nvGrpSpPr>
          <p:cNvPr id="33" name="object 33"/>
          <p:cNvGrpSpPr/>
          <p:nvPr/>
        </p:nvGrpSpPr>
        <p:grpSpPr>
          <a:xfrm>
            <a:off x="5199869" y="1411185"/>
            <a:ext cx="2226945" cy="2230120"/>
            <a:chOff x="5199869" y="1411185"/>
            <a:chExt cx="2226945" cy="2230120"/>
          </a:xfrm>
        </p:grpSpPr>
        <p:pic>
          <p:nvPicPr>
            <p:cNvPr id="34" name="object 34"/>
            <p:cNvPicPr/>
            <p:nvPr/>
          </p:nvPicPr>
          <p:blipFill>
            <a:blip r:embed="rId8" cstate="print"/>
            <a:stretch>
              <a:fillRect/>
            </a:stretch>
          </p:blipFill>
          <p:spPr>
            <a:xfrm>
              <a:off x="5199869" y="1411185"/>
              <a:ext cx="2226601" cy="1793824"/>
            </a:xfrm>
            <a:prstGeom prst="rect">
              <a:avLst/>
            </a:prstGeom>
          </p:spPr>
        </p:pic>
        <p:pic>
          <p:nvPicPr>
            <p:cNvPr id="35" name="object 35"/>
            <p:cNvPicPr/>
            <p:nvPr/>
          </p:nvPicPr>
          <p:blipFill>
            <a:blip r:embed="rId11" cstate="print"/>
            <a:stretch>
              <a:fillRect/>
            </a:stretch>
          </p:blipFill>
          <p:spPr>
            <a:xfrm>
              <a:off x="5237988" y="1468119"/>
              <a:ext cx="2154936" cy="1644142"/>
            </a:xfrm>
            <a:prstGeom prst="rect">
              <a:avLst/>
            </a:prstGeom>
          </p:spPr>
        </p:pic>
        <p:sp>
          <p:nvSpPr>
            <p:cNvPr id="36" name="object 36"/>
            <p:cNvSpPr/>
            <p:nvPr/>
          </p:nvSpPr>
          <p:spPr>
            <a:xfrm>
              <a:off x="5237988" y="1429511"/>
              <a:ext cx="2155190" cy="1722120"/>
            </a:xfrm>
            <a:custGeom>
              <a:avLst/>
              <a:gdLst/>
              <a:ahLst/>
              <a:cxnLst/>
              <a:rect l="l" t="t" r="r" b="b"/>
              <a:pathLst>
                <a:path w="2155190" h="1722120">
                  <a:moveTo>
                    <a:pt x="0" y="1722119"/>
                  </a:moveTo>
                  <a:lnTo>
                    <a:pt x="2154936" y="1722119"/>
                  </a:lnTo>
                  <a:lnTo>
                    <a:pt x="2154936" y="0"/>
                  </a:lnTo>
                  <a:lnTo>
                    <a:pt x="0" y="0"/>
                  </a:lnTo>
                  <a:lnTo>
                    <a:pt x="0" y="1722119"/>
                  </a:lnTo>
                  <a:close/>
                </a:path>
              </a:pathLst>
            </a:custGeom>
            <a:ln w="9525">
              <a:solidFill>
                <a:srgbClr val="FFFFFF"/>
              </a:solidFill>
            </a:ln>
          </p:spPr>
          <p:txBody>
            <a:bodyPr wrap="square" lIns="0" tIns="0" rIns="0" bIns="0" rtlCol="0"/>
            <a:lstStyle/>
            <a:p>
              <a:endParaRPr/>
            </a:p>
          </p:txBody>
        </p:sp>
        <p:pic>
          <p:nvPicPr>
            <p:cNvPr id="37" name="object 37"/>
            <p:cNvPicPr/>
            <p:nvPr/>
          </p:nvPicPr>
          <p:blipFill>
            <a:blip r:embed="rId6" cstate="print"/>
            <a:stretch>
              <a:fillRect/>
            </a:stretch>
          </p:blipFill>
          <p:spPr>
            <a:xfrm>
              <a:off x="5388864" y="2892564"/>
              <a:ext cx="1997964" cy="748271"/>
            </a:xfrm>
            <a:prstGeom prst="rect">
              <a:avLst/>
            </a:prstGeom>
          </p:spPr>
        </p:pic>
        <p:pic>
          <p:nvPicPr>
            <p:cNvPr id="38" name="object 38"/>
            <p:cNvPicPr/>
            <p:nvPr/>
          </p:nvPicPr>
          <p:blipFill>
            <a:blip r:embed="rId12" cstate="print"/>
            <a:stretch>
              <a:fillRect/>
            </a:stretch>
          </p:blipFill>
          <p:spPr>
            <a:xfrm>
              <a:off x="5431536" y="2914903"/>
              <a:ext cx="1917191" cy="668020"/>
            </a:xfrm>
            <a:prstGeom prst="rect">
              <a:avLst/>
            </a:prstGeom>
          </p:spPr>
        </p:pic>
      </p:grpSp>
      <p:sp>
        <p:nvSpPr>
          <p:cNvPr id="39" name="object 39"/>
          <p:cNvSpPr txBox="1"/>
          <p:nvPr/>
        </p:nvSpPr>
        <p:spPr>
          <a:xfrm>
            <a:off x="5511546" y="2953893"/>
            <a:ext cx="1775460" cy="624205"/>
          </a:xfrm>
          <a:prstGeom prst="rect">
            <a:avLst/>
          </a:prstGeom>
        </p:spPr>
        <p:txBody>
          <a:bodyPr vert="horz" wrap="square" lIns="0" tIns="34290" rIns="0" bIns="0" rtlCol="0">
            <a:spAutoFit/>
          </a:bodyPr>
          <a:lstStyle/>
          <a:p>
            <a:pPr marL="12700" marR="5080">
              <a:lnSpc>
                <a:spcPct val="90100"/>
              </a:lnSpc>
              <a:spcBef>
                <a:spcPts val="270"/>
              </a:spcBef>
            </a:pPr>
            <a:r>
              <a:rPr sz="1400" b="1" dirty="0">
                <a:latin typeface="Arial"/>
                <a:cs typeface="Arial"/>
              </a:rPr>
              <a:t>Prepare</a:t>
            </a:r>
            <a:r>
              <a:rPr sz="1400" b="1" spc="-50" dirty="0">
                <a:latin typeface="Arial"/>
                <a:cs typeface="Arial"/>
              </a:rPr>
              <a:t> </a:t>
            </a:r>
            <a:r>
              <a:rPr sz="1400" spc="-5" dirty="0">
                <a:latin typeface="Arial MT"/>
                <a:cs typeface="Arial MT"/>
              </a:rPr>
              <a:t>and</a:t>
            </a:r>
            <a:r>
              <a:rPr sz="1400" spc="-55" dirty="0">
                <a:latin typeface="Arial MT"/>
                <a:cs typeface="Arial MT"/>
              </a:rPr>
              <a:t> </a:t>
            </a:r>
            <a:r>
              <a:rPr sz="1400" b="1" dirty="0">
                <a:latin typeface="Arial"/>
                <a:cs typeface="Arial"/>
              </a:rPr>
              <a:t>position </a:t>
            </a:r>
            <a:r>
              <a:rPr sz="1400" b="1" spc="-375" dirty="0">
                <a:latin typeface="Arial"/>
                <a:cs typeface="Arial"/>
              </a:rPr>
              <a:t> </a:t>
            </a:r>
            <a:r>
              <a:rPr sz="1400" dirty="0">
                <a:latin typeface="Arial MT"/>
                <a:cs typeface="Arial MT"/>
              </a:rPr>
              <a:t>the casualty </a:t>
            </a:r>
            <a:r>
              <a:rPr sz="1400" spc="5" dirty="0">
                <a:latin typeface="Arial MT"/>
                <a:cs typeface="Arial MT"/>
              </a:rPr>
              <a:t> </a:t>
            </a:r>
            <a:r>
              <a:rPr sz="1400" spc="-5" dirty="0">
                <a:latin typeface="Arial MT"/>
                <a:cs typeface="Arial MT"/>
              </a:rPr>
              <a:t>appropriately.</a:t>
            </a:r>
            <a:endParaRPr sz="1400">
              <a:latin typeface="Arial MT"/>
              <a:cs typeface="Arial MT"/>
            </a:endParaRPr>
          </a:p>
        </p:txBody>
      </p:sp>
      <p:grpSp>
        <p:nvGrpSpPr>
          <p:cNvPr id="40" name="object 40"/>
          <p:cNvGrpSpPr/>
          <p:nvPr/>
        </p:nvGrpSpPr>
        <p:grpSpPr>
          <a:xfrm>
            <a:off x="7569682" y="1411185"/>
            <a:ext cx="2225675" cy="2230120"/>
            <a:chOff x="7569682" y="1411185"/>
            <a:chExt cx="2225675" cy="2230120"/>
          </a:xfrm>
        </p:grpSpPr>
        <p:pic>
          <p:nvPicPr>
            <p:cNvPr id="41" name="object 41"/>
            <p:cNvPicPr/>
            <p:nvPr/>
          </p:nvPicPr>
          <p:blipFill>
            <a:blip r:embed="rId13" cstate="print"/>
            <a:stretch>
              <a:fillRect/>
            </a:stretch>
          </p:blipFill>
          <p:spPr>
            <a:xfrm>
              <a:off x="7569682" y="1411185"/>
              <a:ext cx="2225089" cy="1793824"/>
            </a:xfrm>
            <a:prstGeom prst="rect">
              <a:avLst/>
            </a:prstGeom>
          </p:spPr>
        </p:pic>
        <p:pic>
          <p:nvPicPr>
            <p:cNvPr id="42" name="object 42"/>
            <p:cNvPicPr/>
            <p:nvPr/>
          </p:nvPicPr>
          <p:blipFill>
            <a:blip r:embed="rId14" cstate="print"/>
            <a:stretch>
              <a:fillRect/>
            </a:stretch>
          </p:blipFill>
          <p:spPr>
            <a:xfrm>
              <a:off x="7607807" y="1429511"/>
              <a:ext cx="2153411" cy="1721484"/>
            </a:xfrm>
            <a:prstGeom prst="rect">
              <a:avLst/>
            </a:prstGeom>
          </p:spPr>
        </p:pic>
        <p:sp>
          <p:nvSpPr>
            <p:cNvPr id="43" name="object 43"/>
            <p:cNvSpPr/>
            <p:nvPr/>
          </p:nvSpPr>
          <p:spPr>
            <a:xfrm>
              <a:off x="7607807" y="1429511"/>
              <a:ext cx="2153920" cy="1722120"/>
            </a:xfrm>
            <a:custGeom>
              <a:avLst/>
              <a:gdLst/>
              <a:ahLst/>
              <a:cxnLst/>
              <a:rect l="l" t="t" r="r" b="b"/>
              <a:pathLst>
                <a:path w="2153920" h="1722120">
                  <a:moveTo>
                    <a:pt x="0" y="1722119"/>
                  </a:moveTo>
                  <a:lnTo>
                    <a:pt x="2153411" y="1722119"/>
                  </a:lnTo>
                  <a:lnTo>
                    <a:pt x="2153411" y="0"/>
                  </a:lnTo>
                  <a:lnTo>
                    <a:pt x="0" y="0"/>
                  </a:lnTo>
                  <a:lnTo>
                    <a:pt x="0" y="1722119"/>
                  </a:lnTo>
                  <a:close/>
                </a:path>
              </a:pathLst>
            </a:custGeom>
            <a:ln w="9525">
              <a:solidFill>
                <a:srgbClr val="FFFFFF"/>
              </a:solidFill>
            </a:ln>
          </p:spPr>
          <p:txBody>
            <a:bodyPr wrap="square" lIns="0" tIns="0" rIns="0" bIns="0" rtlCol="0"/>
            <a:lstStyle/>
            <a:p>
              <a:endParaRPr/>
            </a:p>
          </p:txBody>
        </p:sp>
        <p:pic>
          <p:nvPicPr>
            <p:cNvPr id="44" name="object 44"/>
            <p:cNvPicPr/>
            <p:nvPr/>
          </p:nvPicPr>
          <p:blipFill>
            <a:blip r:embed="rId6" cstate="print"/>
            <a:stretch>
              <a:fillRect/>
            </a:stretch>
          </p:blipFill>
          <p:spPr>
            <a:xfrm>
              <a:off x="7758683" y="2892564"/>
              <a:ext cx="1997964" cy="748271"/>
            </a:xfrm>
            <a:prstGeom prst="rect">
              <a:avLst/>
            </a:prstGeom>
          </p:spPr>
        </p:pic>
        <p:pic>
          <p:nvPicPr>
            <p:cNvPr id="45" name="object 45"/>
            <p:cNvPicPr/>
            <p:nvPr/>
          </p:nvPicPr>
          <p:blipFill>
            <a:blip r:embed="rId15" cstate="print"/>
            <a:stretch>
              <a:fillRect/>
            </a:stretch>
          </p:blipFill>
          <p:spPr>
            <a:xfrm>
              <a:off x="7801355" y="2914903"/>
              <a:ext cx="1917192" cy="668020"/>
            </a:xfrm>
            <a:prstGeom prst="rect">
              <a:avLst/>
            </a:prstGeom>
          </p:spPr>
        </p:pic>
      </p:grpSp>
      <p:sp>
        <p:nvSpPr>
          <p:cNvPr id="46" name="object 46"/>
          <p:cNvSpPr txBox="1"/>
          <p:nvPr/>
        </p:nvSpPr>
        <p:spPr>
          <a:xfrm>
            <a:off x="7881366" y="2953893"/>
            <a:ext cx="1676400" cy="624205"/>
          </a:xfrm>
          <a:prstGeom prst="rect">
            <a:avLst/>
          </a:prstGeom>
        </p:spPr>
        <p:txBody>
          <a:bodyPr vert="horz" wrap="square" lIns="0" tIns="34290" rIns="0" bIns="0" rtlCol="0">
            <a:spAutoFit/>
          </a:bodyPr>
          <a:lstStyle/>
          <a:p>
            <a:pPr marL="12700" marR="5080">
              <a:lnSpc>
                <a:spcPct val="90100"/>
              </a:lnSpc>
              <a:spcBef>
                <a:spcPts val="270"/>
              </a:spcBef>
            </a:pPr>
            <a:r>
              <a:rPr sz="1400" b="1" spc="-5" dirty="0">
                <a:latin typeface="Arial"/>
                <a:cs typeface="Arial"/>
              </a:rPr>
              <a:t>Identify </a:t>
            </a:r>
            <a:r>
              <a:rPr sz="1400" dirty="0">
                <a:latin typeface="Arial MT"/>
                <a:cs typeface="Arial MT"/>
              </a:rPr>
              <a:t>the safe </a:t>
            </a:r>
            <a:r>
              <a:rPr sz="1400" spc="5" dirty="0">
                <a:latin typeface="Arial MT"/>
                <a:cs typeface="Arial MT"/>
              </a:rPr>
              <a:t> </a:t>
            </a:r>
            <a:r>
              <a:rPr sz="1400" dirty="0">
                <a:latin typeface="Arial MT"/>
                <a:cs typeface="Arial MT"/>
              </a:rPr>
              <a:t>triangle</a:t>
            </a:r>
            <a:r>
              <a:rPr sz="1400" spc="-60" dirty="0">
                <a:latin typeface="Arial MT"/>
                <a:cs typeface="Arial MT"/>
              </a:rPr>
              <a:t> </a:t>
            </a:r>
            <a:r>
              <a:rPr sz="1400" dirty="0">
                <a:latin typeface="Arial MT"/>
                <a:cs typeface="Arial MT"/>
              </a:rPr>
              <a:t>and</a:t>
            </a:r>
            <a:r>
              <a:rPr sz="1400" spc="-55" dirty="0">
                <a:latin typeface="Arial MT"/>
                <a:cs typeface="Arial MT"/>
              </a:rPr>
              <a:t> </a:t>
            </a:r>
            <a:r>
              <a:rPr sz="1400" dirty="0">
                <a:latin typeface="Arial MT"/>
                <a:cs typeface="Arial MT"/>
              </a:rPr>
              <a:t>insertion </a:t>
            </a:r>
            <a:r>
              <a:rPr sz="1400" spc="-370" dirty="0">
                <a:latin typeface="Arial MT"/>
                <a:cs typeface="Arial MT"/>
              </a:rPr>
              <a:t> </a:t>
            </a:r>
            <a:r>
              <a:rPr sz="1400" dirty="0">
                <a:latin typeface="Arial MT"/>
                <a:cs typeface="Arial MT"/>
              </a:rPr>
              <a:t>site.</a:t>
            </a:r>
            <a:endParaRPr sz="1400">
              <a:latin typeface="Arial MT"/>
              <a:cs typeface="Arial MT"/>
            </a:endParaRPr>
          </a:p>
        </p:txBody>
      </p:sp>
      <p:grpSp>
        <p:nvGrpSpPr>
          <p:cNvPr id="47" name="object 47"/>
          <p:cNvGrpSpPr/>
          <p:nvPr/>
        </p:nvGrpSpPr>
        <p:grpSpPr>
          <a:xfrm>
            <a:off x="460229" y="3779489"/>
            <a:ext cx="2226945" cy="2231390"/>
            <a:chOff x="460229" y="3779489"/>
            <a:chExt cx="2226945" cy="2231390"/>
          </a:xfrm>
        </p:grpSpPr>
        <p:pic>
          <p:nvPicPr>
            <p:cNvPr id="48" name="object 48"/>
            <p:cNvPicPr/>
            <p:nvPr/>
          </p:nvPicPr>
          <p:blipFill>
            <a:blip r:embed="rId8" cstate="print"/>
            <a:stretch>
              <a:fillRect/>
            </a:stretch>
          </p:blipFill>
          <p:spPr>
            <a:xfrm>
              <a:off x="460229" y="3779489"/>
              <a:ext cx="2226601" cy="1795333"/>
            </a:xfrm>
            <a:prstGeom prst="rect">
              <a:avLst/>
            </a:prstGeom>
          </p:spPr>
        </p:pic>
        <p:pic>
          <p:nvPicPr>
            <p:cNvPr id="49" name="object 49"/>
            <p:cNvPicPr/>
            <p:nvPr/>
          </p:nvPicPr>
          <p:blipFill>
            <a:blip r:embed="rId16" cstate="print"/>
            <a:stretch>
              <a:fillRect/>
            </a:stretch>
          </p:blipFill>
          <p:spPr>
            <a:xfrm>
              <a:off x="498348" y="3797808"/>
              <a:ext cx="2154936" cy="1723389"/>
            </a:xfrm>
            <a:prstGeom prst="rect">
              <a:avLst/>
            </a:prstGeom>
          </p:spPr>
        </p:pic>
        <p:sp>
          <p:nvSpPr>
            <p:cNvPr id="50" name="object 50"/>
            <p:cNvSpPr/>
            <p:nvPr/>
          </p:nvSpPr>
          <p:spPr>
            <a:xfrm>
              <a:off x="498348" y="3797808"/>
              <a:ext cx="2155190" cy="1724025"/>
            </a:xfrm>
            <a:custGeom>
              <a:avLst/>
              <a:gdLst/>
              <a:ahLst/>
              <a:cxnLst/>
              <a:rect l="l" t="t" r="r" b="b"/>
              <a:pathLst>
                <a:path w="2155190" h="1724025">
                  <a:moveTo>
                    <a:pt x="0" y="1723643"/>
                  </a:moveTo>
                  <a:lnTo>
                    <a:pt x="2154936" y="1723643"/>
                  </a:lnTo>
                  <a:lnTo>
                    <a:pt x="2154936" y="0"/>
                  </a:lnTo>
                  <a:lnTo>
                    <a:pt x="0" y="0"/>
                  </a:lnTo>
                  <a:lnTo>
                    <a:pt x="0" y="1723643"/>
                  </a:lnTo>
                  <a:close/>
                </a:path>
              </a:pathLst>
            </a:custGeom>
            <a:ln w="9525">
              <a:solidFill>
                <a:srgbClr val="FFFFFF"/>
              </a:solidFill>
            </a:ln>
          </p:spPr>
          <p:txBody>
            <a:bodyPr wrap="square" lIns="0" tIns="0" rIns="0" bIns="0" rtlCol="0"/>
            <a:lstStyle/>
            <a:p>
              <a:endParaRPr/>
            </a:p>
          </p:txBody>
        </p:sp>
        <p:pic>
          <p:nvPicPr>
            <p:cNvPr id="51" name="object 51"/>
            <p:cNvPicPr/>
            <p:nvPr/>
          </p:nvPicPr>
          <p:blipFill>
            <a:blip r:embed="rId6" cstate="print"/>
            <a:stretch>
              <a:fillRect/>
            </a:stretch>
          </p:blipFill>
          <p:spPr>
            <a:xfrm>
              <a:off x="650748" y="5262359"/>
              <a:ext cx="1997964" cy="748271"/>
            </a:xfrm>
            <a:prstGeom prst="rect">
              <a:avLst/>
            </a:prstGeom>
          </p:spPr>
        </p:pic>
        <p:pic>
          <p:nvPicPr>
            <p:cNvPr id="52" name="object 52"/>
            <p:cNvPicPr/>
            <p:nvPr/>
          </p:nvPicPr>
          <p:blipFill>
            <a:blip r:embed="rId17" cstate="print"/>
            <a:stretch>
              <a:fillRect/>
            </a:stretch>
          </p:blipFill>
          <p:spPr>
            <a:xfrm>
              <a:off x="693420" y="5284724"/>
              <a:ext cx="1917192" cy="668019"/>
            </a:xfrm>
            <a:prstGeom prst="rect">
              <a:avLst/>
            </a:prstGeom>
          </p:spPr>
        </p:pic>
      </p:grpSp>
      <p:sp>
        <p:nvSpPr>
          <p:cNvPr id="53" name="object 53"/>
          <p:cNvSpPr txBox="1"/>
          <p:nvPr/>
        </p:nvSpPr>
        <p:spPr>
          <a:xfrm>
            <a:off x="771550" y="5420055"/>
            <a:ext cx="1737360" cy="431800"/>
          </a:xfrm>
          <a:prstGeom prst="rect">
            <a:avLst/>
          </a:prstGeom>
        </p:spPr>
        <p:txBody>
          <a:bodyPr vert="horz" wrap="square" lIns="0" tIns="37465" rIns="0" bIns="0" rtlCol="0">
            <a:spAutoFit/>
          </a:bodyPr>
          <a:lstStyle/>
          <a:p>
            <a:pPr marL="12700" marR="5080">
              <a:lnSpc>
                <a:spcPts val="1510"/>
              </a:lnSpc>
              <a:spcBef>
                <a:spcPts val="295"/>
              </a:spcBef>
            </a:pPr>
            <a:r>
              <a:rPr sz="1400" b="1" dirty="0">
                <a:latin typeface="Arial"/>
                <a:cs typeface="Arial"/>
              </a:rPr>
              <a:t>Cleanse </a:t>
            </a:r>
            <a:r>
              <a:rPr sz="1400" dirty="0">
                <a:latin typeface="Arial MT"/>
                <a:cs typeface="Arial MT"/>
              </a:rPr>
              <a:t>the site </a:t>
            </a:r>
            <a:r>
              <a:rPr sz="1400" spc="-5" dirty="0">
                <a:latin typeface="Arial MT"/>
                <a:cs typeface="Arial MT"/>
              </a:rPr>
              <a:t>with </a:t>
            </a:r>
            <a:r>
              <a:rPr sz="1400" spc="-375" dirty="0">
                <a:latin typeface="Arial MT"/>
                <a:cs typeface="Arial MT"/>
              </a:rPr>
              <a:t> </a:t>
            </a:r>
            <a:r>
              <a:rPr sz="1400" dirty="0">
                <a:latin typeface="Arial MT"/>
                <a:cs typeface="Arial MT"/>
              </a:rPr>
              <a:t>an</a:t>
            </a:r>
            <a:r>
              <a:rPr sz="1400" spc="-40" dirty="0">
                <a:latin typeface="Arial MT"/>
                <a:cs typeface="Arial MT"/>
              </a:rPr>
              <a:t> </a:t>
            </a:r>
            <a:r>
              <a:rPr sz="1400" dirty="0">
                <a:latin typeface="Arial MT"/>
                <a:cs typeface="Arial MT"/>
              </a:rPr>
              <a:t>antiseptic</a:t>
            </a:r>
            <a:r>
              <a:rPr sz="1400" spc="-60" dirty="0">
                <a:latin typeface="Arial MT"/>
                <a:cs typeface="Arial MT"/>
              </a:rPr>
              <a:t> </a:t>
            </a:r>
            <a:r>
              <a:rPr sz="1400" dirty="0">
                <a:latin typeface="Arial MT"/>
                <a:cs typeface="Arial MT"/>
              </a:rPr>
              <a:t>solution.</a:t>
            </a:r>
            <a:endParaRPr sz="1400">
              <a:latin typeface="Arial MT"/>
              <a:cs typeface="Arial MT"/>
            </a:endParaRPr>
          </a:p>
        </p:txBody>
      </p:sp>
      <p:grpSp>
        <p:nvGrpSpPr>
          <p:cNvPr id="54" name="object 54"/>
          <p:cNvGrpSpPr/>
          <p:nvPr/>
        </p:nvGrpSpPr>
        <p:grpSpPr>
          <a:xfrm>
            <a:off x="2830049" y="3779489"/>
            <a:ext cx="2226945" cy="2231390"/>
            <a:chOff x="2830049" y="3779489"/>
            <a:chExt cx="2226945" cy="2231390"/>
          </a:xfrm>
        </p:grpSpPr>
        <p:pic>
          <p:nvPicPr>
            <p:cNvPr id="55" name="object 55"/>
            <p:cNvPicPr/>
            <p:nvPr/>
          </p:nvPicPr>
          <p:blipFill>
            <a:blip r:embed="rId8" cstate="print"/>
            <a:stretch>
              <a:fillRect/>
            </a:stretch>
          </p:blipFill>
          <p:spPr>
            <a:xfrm>
              <a:off x="2830049" y="3779489"/>
              <a:ext cx="2226601" cy="1795333"/>
            </a:xfrm>
            <a:prstGeom prst="rect">
              <a:avLst/>
            </a:prstGeom>
          </p:spPr>
        </p:pic>
        <p:pic>
          <p:nvPicPr>
            <p:cNvPr id="56" name="object 56"/>
            <p:cNvPicPr/>
            <p:nvPr/>
          </p:nvPicPr>
          <p:blipFill>
            <a:blip r:embed="rId18" cstate="print"/>
            <a:stretch>
              <a:fillRect/>
            </a:stretch>
          </p:blipFill>
          <p:spPr>
            <a:xfrm>
              <a:off x="2868167" y="3797808"/>
              <a:ext cx="2154935" cy="1723643"/>
            </a:xfrm>
            <a:prstGeom prst="rect">
              <a:avLst/>
            </a:prstGeom>
          </p:spPr>
        </p:pic>
        <p:sp>
          <p:nvSpPr>
            <p:cNvPr id="57" name="object 57"/>
            <p:cNvSpPr/>
            <p:nvPr/>
          </p:nvSpPr>
          <p:spPr>
            <a:xfrm>
              <a:off x="2868167" y="3797808"/>
              <a:ext cx="2155190" cy="1724025"/>
            </a:xfrm>
            <a:custGeom>
              <a:avLst/>
              <a:gdLst/>
              <a:ahLst/>
              <a:cxnLst/>
              <a:rect l="l" t="t" r="r" b="b"/>
              <a:pathLst>
                <a:path w="2155190" h="1724025">
                  <a:moveTo>
                    <a:pt x="0" y="1723643"/>
                  </a:moveTo>
                  <a:lnTo>
                    <a:pt x="2154935" y="1723643"/>
                  </a:lnTo>
                  <a:lnTo>
                    <a:pt x="2154935" y="0"/>
                  </a:lnTo>
                  <a:lnTo>
                    <a:pt x="0" y="0"/>
                  </a:lnTo>
                  <a:lnTo>
                    <a:pt x="0" y="1723643"/>
                  </a:lnTo>
                  <a:close/>
                </a:path>
              </a:pathLst>
            </a:custGeom>
            <a:ln w="9525">
              <a:solidFill>
                <a:srgbClr val="FFFFFF"/>
              </a:solidFill>
            </a:ln>
          </p:spPr>
          <p:txBody>
            <a:bodyPr wrap="square" lIns="0" tIns="0" rIns="0" bIns="0" rtlCol="0"/>
            <a:lstStyle/>
            <a:p>
              <a:endParaRPr/>
            </a:p>
          </p:txBody>
        </p:sp>
        <p:pic>
          <p:nvPicPr>
            <p:cNvPr id="58" name="object 58"/>
            <p:cNvPicPr/>
            <p:nvPr/>
          </p:nvPicPr>
          <p:blipFill>
            <a:blip r:embed="rId6" cstate="print"/>
            <a:stretch>
              <a:fillRect/>
            </a:stretch>
          </p:blipFill>
          <p:spPr>
            <a:xfrm>
              <a:off x="3019043" y="5262359"/>
              <a:ext cx="1999487" cy="748271"/>
            </a:xfrm>
            <a:prstGeom prst="rect">
              <a:avLst/>
            </a:prstGeom>
          </p:spPr>
        </p:pic>
        <p:pic>
          <p:nvPicPr>
            <p:cNvPr id="59" name="object 59"/>
            <p:cNvPicPr/>
            <p:nvPr/>
          </p:nvPicPr>
          <p:blipFill>
            <a:blip r:embed="rId19" cstate="print"/>
            <a:stretch>
              <a:fillRect/>
            </a:stretch>
          </p:blipFill>
          <p:spPr>
            <a:xfrm>
              <a:off x="3061715" y="5284724"/>
              <a:ext cx="1918716" cy="668019"/>
            </a:xfrm>
            <a:prstGeom prst="rect">
              <a:avLst/>
            </a:prstGeom>
          </p:spPr>
        </p:pic>
      </p:grpSp>
      <p:sp>
        <p:nvSpPr>
          <p:cNvPr id="60" name="object 60"/>
          <p:cNvSpPr txBox="1"/>
          <p:nvPr/>
        </p:nvSpPr>
        <p:spPr>
          <a:xfrm>
            <a:off x="3141726" y="5516067"/>
            <a:ext cx="1710055" cy="239395"/>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Arial"/>
                <a:cs typeface="Arial"/>
              </a:rPr>
              <a:t>Put</a:t>
            </a:r>
            <a:r>
              <a:rPr sz="1400" b="1" spc="-20" dirty="0">
                <a:latin typeface="Arial"/>
                <a:cs typeface="Arial"/>
              </a:rPr>
              <a:t> </a:t>
            </a:r>
            <a:r>
              <a:rPr sz="1400" b="1" spc="-5" dirty="0">
                <a:latin typeface="Arial"/>
                <a:cs typeface="Arial"/>
              </a:rPr>
              <a:t>on</a:t>
            </a:r>
            <a:r>
              <a:rPr sz="1400" b="1" spc="-30" dirty="0">
                <a:latin typeface="Arial"/>
                <a:cs typeface="Arial"/>
              </a:rPr>
              <a:t> </a:t>
            </a:r>
            <a:r>
              <a:rPr sz="1400" dirty="0">
                <a:latin typeface="Arial MT"/>
                <a:cs typeface="Arial MT"/>
              </a:rPr>
              <a:t>sterile</a:t>
            </a:r>
            <a:r>
              <a:rPr sz="1400" spc="-60" dirty="0">
                <a:latin typeface="Arial MT"/>
                <a:cs typeface="Arial MT"/>
              </a:rPr>
              <a:t> </a:t>
            </a:r>
            <a:r>
              <a:rPr sz="1400" spc="-5" dirty="0">
                <a:latin typeface="Arial MT"/>
                <a:cs typeface="Arial MT"/>
              </a:rPr>
              <a:t>gloves.</a:t>
            </a:r>
            <a:endParaRPr sz="1400">
              <a:latin typeface="Arial MT"/>
              <a:cs typeface="Arial MT"/>
            </a:endParaRPr>
          </a:p>
        </p:txBody>
      </p:sp>
      <p:grpSp>
        <p:nvGrpSpPr>
          <p:cNvPr id="61" name="object 61"/>
          <p:cNvGrpSpPr/>
          <p:nvPr/>
        </p:nvGrpSpPr>
        <p:grpSpPr>
          <a:xfrm>
            <a:off x="5199869" y="3779489"/>
            <a:ext cx="2226945" cy="2231390"/>
            <a:chOff x="5199869" y="3779489"/>
            <a:chExt cx="2226945" cy="2231390"/>
          </a:xfrm>
        </p:grpSpPr>
        <p:pic>
          <p:nvPicPr>
            <p:cNvPr id="62" name="object 62"/>
            <p:cNvPicPr/>
            <p:nvPr/>
          </p:nvPicPr>
          <p:blipFill>
            <a:blip r:embed="rId8" cstate="print"/>
            <a:stretch>
              <a:fillRect/>
            </a:stretch>
          </p:blipFill>
          <p:spPr>
            <a:xfrm>
              <a:off x="5199869" y="3779489"/>
              <a:ext cx="2226601" cy="1795333"/>
            </a:xfrm>
            <a:prstGeom prst="rect">
              <a:avLst/>
            </a:prstGeom>
          </p:spPr>
        </p:pic>
        <p:pic>
          <p:nvPicPr>
            <p:cNvPr id="63" name="object 63"/>
            <p:cNvPicPr/>
            <p:nvPr/>
          </p:nvPicPr>
          <p:blipFill>
            <a:blip r:embed="rId20" cstate="print"/>
            <a:stretch>
              <a:fillRect/>
            </a:stretch>
          </p:blipFill>
          <p:spPr>
            <a:xfrm>
              <a:off x="5237988" y="3797808"/>
              <a:ext cx="2154936" cy="1723643"/>
            </a:xfrm>
            <a:prstGeom prst="rect">
              <a:avLst/>
            </a:prstGeom>
          </p:spPr>
        </p:pic>
        <p:sp>
          <p:nvSpPr>
            <p:cNvPr id="64" name="object 64"/>
            <p:cNvSpPr/>
            <p:nvPr/>
          </p:nvSpPr>
          <p:spPr>
            <a:xfrm>
              <a:off x="5237988" y="3797808"/>
              <a:ext cx="2155190" cy="1724025"/>
            </a:xfrm>
            <a:custGeom>
              <a:avLst/>
              <a:gdLst/>
              <a:ahLst/>
              <a:cxnLst/>
              <a:rect l="l" t="t" r="r" b="b"/>
              <a:pathLst>
                <a:path w="2155190" h="1724025">
                  <a:moveTo>
                    <a:pt x="0" y="1723643"/>
                  </a:moveTo>
                  <a:lnTo>
                    <a:pt x="2154936" y="1723643"/>
                  </a:lnTo>
                  <a:lnTo>
                    <a:pt x="2154936" y="0"/>
                  </a:lnTo>
                  <a:lnTo>
                    <a:pt x="0" y="0"/>
                  </a:lnTo>
                  <a:lnTo>
                    <a:pt x="0" y="1723643"/>
                  </a:lnTo>
                  <a:close/>
                </a:path>
              </a:pathLst>
            </a:custGeom>
            <a:ln w="9525">
              <a:solidFill>
                <a:srgbClr val="FFFFFF"/>
              </a:solidFill>
            </a:ln>
          </p:spPr>
          <p:txBody>
            <a:bodyPr wrap="square" lIns="0" tIns="0" rIns="0" bIns="0" rtlCol="0"/>
            <a:lstStyle/>
            <a:p>
              <a:endParaRPr/>
            </a:p>
          </p:txBody>
        </p:sp>
        <p:pic>
          <p:nvPicPr>
            <p:cNvPr id="65" name="object 65"/>
            <p:cNvPicPr/>
            <p:nvPr/>
          </p:nvPicPr>
          <p:blipFill>
            <a:blip r:embed="rId6" cstate="print"/>
            <a:stretch>
              <a:fillRect/>
            </a:stretch>
          </p:blipFill>
          <p:spPr>
            <a:xfrm>
              <a:off x="5388864" y="5262359"/>
              <a:ext cx="1997964" cy="748271"/>
            </a:xfrm>
            <a:prstGeom prst="rect">
              <a:avLst/>
            </a:prstGeom>
          </p:spPr>
        </p:pic>
        <p:pic>
          <p:nvPicPr>
            <p:cNvPr id="66" name="object 66"/>
            <p:cNvPicPr/>
            <p:nvPr/>
          </p:nvPicPr>
          <p:blipFill>
            <a:blip r:embed="rId21" cstate="print"/>
            <a:stretch>
              <a:fillRect/>
            </a:stretch>
          </p:blipFill>
          <p:spPr>
            <a:xfrm>
              <a:off x="5431536" y="5284724"/>
              <a:ext cx="1917191" cy="668019"/>
            </a:xfrm>
            <a:prstGeom prst="rect">
              <a:avLst/>
            </a:prstGeom>
          </p:spPr>
        </p:pic>
      </p:grpSp>
      <p:sp>
        <p:nvSpPr>
          <p:cNvPr id="67" name="object 67"/>
          <p:cNvSpPr txBox="1"/>
          <p:nvPr/>
        </p:nvSpPr>
        <p:spPr>
          <a:xfrm>
            <a:off x="5511546" y="5516067"/>
            <a:ext cx="1279525" cy="239395"/>
          </a:xfrm>
          <a:prstGeom prst="rect">
            <a:avLst/>
          </a:prstGeom>
        </p:spPr>
        <p:txBody>
          <a:bodyPr vert="horz" wrap="square" lIns="0" tIns="12700" rIns="0" bIns="0" rtlCol="0">
            <a:spAutoFit/>
          </a:bodyPr>
          <a:lstStyle/>
          <a:p>
            <a:pPr marL="12700">
              <a:lnSpc>
                <a:spcPct val="100000"/>
              </a:lnSpc>
              <a:spcBef>
                <a:spcPts val="100"/>
              </a:spcBef>
            </a:pPr>
            <a:r>
              <a:rPr sz="1400" b="1" spc="-5" dirty="0">
                <a:latin typeface="Arial"/>
                <a:cs typeface="Arial"/>
              </a:rPr>
              <a:t>Drape</a:t>
            </a:r>
            <a:r>
              <a:rPr sz="1400" b="1" spc="-50" dirty="0">
                <a:latin typeface="Arial"/>
                <a:cs typeface="Arial"/>
              </a:rPr>
              <a:t> </a:t>
            </a:r>
            <a:r>
              <a:rPr sz="1400" dirty="0">
                <a:latin typeface="Arial MT"/>
                <a:cs typeface="Arial MT"/>
              </a:rPr>
              <a:t>the</a:t>
            </a:r>
            <a:r>
              <a:rPr sz="1400" spc="-50" dirty="0">
                <a:latin typeface="Arial MT"/>
                <a:cs typeface="Arial MT"/>
              </a:rPr>
              <a:t> </a:t>
            </a:r>
            <a:r>
              <a:rPr sz="1400" dirty="0">
                <a:latin typeface="Arial MT"/>
                <a:cs typeface="Arial MT"/>
              </a:rPr>
              <a:t>area.</a:t>
            </a:r>
            <a:endParaRPr sz="1400">
              <a:latin typeface="Arial MT"/>
              <a:cs typeface="Arial MT"/>
            </a:endParaRPr>
          </a:p>
        </p:txBody>
      </p:sp>
      <p:grpSp>
        <p:nvGrpSpPr>
          <p:cNvPr id="68" name="object 68"/>
          <p:cNvGrpSpPr/>
          <p:nvPr/>
        </p:nvGrpSpPr>
        <p:grpSpPr>
          <a:xfrm>
            <a:off x="7569682" y="3779489"/>
            <a:ext cx="2225675" cy="2231390"/>
            <a:chOff x="7569682" y="3779489"/>
            <a:chExt cx="2225675" cy="2231390"/>
          </a:xfrm>
        </p:grpSpPr>
        <p:pic>
          <p:nvPicPr>
            <p:cNvPr id="69" name="object 69"/>
            <p:cNvPicPr/>
            <p:nvPr/>
          </p:nvPicPr>
          <p:blipFill>
            <a:blip r:embed="rId13" cstate="print"/>
            <a:stretch>
              <a:fillRect/>
            </a:stretch>
          </p:blipFill>
          <p:spPr>
            <a:xfrm>
              <a:off x="7569682" y="3779489"/>
              <a:ext cx="2225089" cy="1795333"/>
            </a:xfrm>
            <a:prstGeom prst="rect">
              <a:avLst/>
            </a:prstGeom>
          </p:spPr>
        </p:pic>
        <p:pic>
          <p:nvPicPr>
            <p:cNvPr id="70" name="object 70"/>
            <p:cNvPicPr/>
            <p:nvPr/>
          </p:nvPicPr>
          <p:blipFill>
            <a:blip r:embed="rId22" cstate="print"/>
            <a:stretch>
              <a:fillRect/>
            </a:stretch>
          </p:blipFill>
          <p:spPr>
            <a:xfrm>
              <a:off x="7607807" y="3797808"/>
              <a:ext cx="2153411" cy="1723643"/>
            </a:xfrm>
            <a:prstGeom prst="rect">
              <a:avLst/>
            </a:prstGeom>
          </p:spPr>
        </p:pic>
        <p:sp>
          <p:nvSpPr>
            <p:cNvPr id="71" name="object 71"/>
            <p:cNvSpPr/>
            <p:nvPr/>
          </p:nvSpPr>
          <p:spPr>
            <a:xfrm>
              <a:off x="7607807" y="3797808"/>
              <a:ext cx="2153920" cy="1724025"/>
            </a:xfrm>
            <a:custGeom>
              <a:avLst/>
              <a:gdLst/>
              <a:ahLst/>
              <a:cxnLst/>
              <a:rect l="l" t="t" r="r" b="b"/>
              <a:pathLst>
                <a:path w="2153920" h="1724025">
                  <a:moveTo>
                    <a:pt x="0" y="1723643"/>
                  </a:moveTo>
                  <a:lnTo>
                    <a:pt x="2153411" y="1723643"/>
                  </a:lnTo>
                  <a:lnTo>
                    <a:pt x="2153411" y="0"/>
                  </a:lnTo>
                  <a:lnTo>
                    <a:pt x="0" y="0"/>
                  </a:lnTo>
                  <a:lnTo>
                    <a:pt x="0" y="1723643"/>
                  </a:lnTo>
                  <a:close/>
                </a:path>
              </a:pathLst>
            </a:custGeom>
            <a:ln w="9525">
              <a:solidFill>
                <a:srgbClr val="FFFFFF"/>
              </a:solidFill>
            </a:ln>
          </p:spPr>
          <p:txBody>
            <a:bodyPr wrap="square" lIns="0" tIns="0" rIns="0" bIns="0" rtlCol="0"/>
            <a:lstStyle/>
            <a:p>
              <a:endParaRPr/>
            </a:p>
          </p:txBody>
        </p:sp>
        <p:pic>
          <p:nvPicPr>
            <p:cNvPr id="72" name="object 72"/>
            <p:cNvPicPr/>
            <p:nvPr/>
          </p:nvPicPr>
          <p:blipFill>
            <a:blip r:embed="rId6" cstate="print"/>
            <a:stretch>
              <a:fillRect/>
            </a:stretch>
          </p:blipFill>
          <p:spPr>
            <a:xfrm>
              <a:off x="7758683" y="5262359"/>
              <a:ext cx="1997964" cy="748271"/>
            </a:xfrm>
            <a:prstGeom prst="rect">
              <a:avLst/>
            </a:prstGeom>
          </p:spPr>
        </p:pic>
        <p:pic>
          <p:nvPicPr>
            <p:cNvPr id="73" name="object 73"/>
            <p:cNvPicPr/>
            <p:nvPr/>
          </p:nvPicPr>
          <p:blipFill>
            <a:blip r:embed="rId23" cstate="print"/>
            <a:stretch>
              <a:fillRect/>
            </a:stretch>
          </p:blipFill>
          <p:spPr>
            <a:xfrm>
              <a:off x="7801355" y="5284724"/>
              <a:ext cx="1917192" cy="668019"/>
            </a:xfrm>
            <a:prstGeom prst="rect">
              <a:avLst/>
            </a:prstGeom>
          </p:spPr>
        </p:pic>
      </p:grpSp>
      <p:sp>
        <p:nvSpPr>
          <p:cNvPr id="74" name="object 74"/>
          <p:cNvSpPr txBox="1"/>
          <p:nvPr/>
        </p:nvSpPr>
        <p:spPr>
          <a:xfrm>
            <a:off x="7881366" y="5324094"/>
            <a:ext cx="1790064" cy="623570"/>
          </a:xfrm>
          <a:prstGeom prst="rect">
            <a:avLst/>
          </a:prstGeom>
        </p:spPr>
        <p:txBody>
          <a:bodyPr vert="horz" wrap="square" lIns="0" tIns="37465" rIns="0" bIns="0" rtlCol="0">
            <a:spAutoFit/>
          </a:bodyPr>
          <a:lstStyle/>
          <a:p>
            <a:pPr marL="12700" marR="5080">
              <a:lnSpc>
                <a:spcPts val="1510"/>
              </a:lnSpc>
              <a:spcBef>
                <a:spcPts val="295"/>
              </a:spcBef>
            </a:pPr>
            <a:r>
              <a:rPr sz="1400" b="1" dirty="0">
                <a:latin typeface="Arial"/>
                <a:cs typeface="Arial"/>
              </a:rPr>
              <a:t>Inject </a:t>
            </a:r>
            <a:r>
              <a:rPr sz="1400" dirty="0">
                <a:latin typeface="Arial MT"/>
                <a:cs typeface="Arial MT"/>
              </a:rPr>
              <a:t>1% lidocaine </a:t>
            </a:r>
            <a:r>
              <a:rPr sz="1400" spc="5" dirty="0">
                <a:latin typeface="Arial MT"/>
                <a:cs typeface="Arial MT"/>
              </a:rPr>
              <a:t> </a:t>
            </a:r>
            <a:r>
              <a:rPr sz="1400" spc="-5" dirty="0">
                <a:latin typeface="Arial MT"/>
                <a:cs typeface="Arial MT"/>
              </a:rPr>
              <a:t>subcutaneously</a:t>
            </a:r>
            <a:r>
              <a:rPr sz="1400" spc="-60" dirty="0">
                <a:latin typeface="Arial MT"/>
                <a:cs typeface="Arial MT"/>
              </a:rPr>
              <a:t> </a:t>
            </a:r>
            <a:r>
              <a:rPr sz="1400" dirty="0">
                <a:latin typeface="Arial MT"/>
                <a:cs typeface="Arial MT"/>
              </a:rPr>
              <a:t>and</a:t>
            </a:r>
            <a:r>
              <a:rPr sz="1400" spc="-35" dirty="0">
                <a:latin typeface="Arial MT"/>
                <a:cs typeface="Arial MT"/>
              </a:rPr>
              <a:t> </a:t>
            </a:r>
            <a:r>
              <a:rPr sz="1400" dirty="0">
                <a:latin typeface="Arial MT"/>
                <a:cs typeface="Arial MT"/>
              </a:rPr>
              <a:t>in </a:t>
            </a:r>
            <a:r>
              <a:rPr sz="1400" spc="-375" dirty="0">
                <a:latin typeface="Arial MT"/>
                <a:cs typeface="Arial MT"/>
              </a:rPr>
              <a:t> </a:t>
            </a:r>
            <a:r>
              <a:rPr sz="1400" dirty="0">
                <a:latin typeface="Arial MT"/>
                <a:cs typeface="Arial MT"/>
              </a:rPr>
              <a:t>the</a:t>
            </a:r>
            <a:r>
              <a:rPr sz="1400" spc="-30" dirty="0">
                <a:latin typeface="Arial MT"/>
                <a:cs typeface="Arial MT"/>
              </a:rPr>
              <a:t> </a:t>
            </a:r>
            <a:r>
              <a:rPr sz="1400" spc="-5" dirty="0">
                <a:latin typeface="Arial MT"/>
                <a:cs typeface="Arial MT"/>
              </a:rPr>
              <a:t>underlying</a:t>
            </a:r>
            <a:r>
              <a:rPr sz="1400" spc="-40" dirty="0">
                <a:latin typeface="Arial MT"/>
                <a:cs typeface="Arial MT"/>
              </a:rPr>
              <a:t> </a:t>
            </a:r>
            <a:r>
              <a:rPr sz="1400" dirty="0">
                <a:latin typeface="Arial MT"/>
                <a:cs typeface="Arial MT"/>
              </a:rPr>
              <a:t>space.</a:t>
            </a:r>
            <a:endParaRPr sz="1400">
              <a:latin typeface="Arial MT"/>
              <a:cs typeface="Arial MT"/>
            </a:endParaRPr>
          </a:p>
        </p:txBody>
      </p:sp>
      <p:sp>
        <p:nvSpPr>
          <p:cNvPr id="75" name="object 75"/>
          <p:cNvSpPr/>
          <p:nvPr/>
        </p:nvSpPr>
        <p:spPr>
          <a:xfrm>
            <a:off x="291084" y="1261872"/>
            <a:ext cx="381000" cy="382905"/>
          </a:xfrm>
          <a:custGeom>
            <a:avLst/>
            <a:gdLst/>
            <a:ahLst/>
            <a:cxnLst/>
            <a:rect l="l" t="t" r="r" b="b"/>
            <a:pathLst>
              <a:path w="381000" h="382905">
                <a:moveTo>
                  <a:pt x="190500" y="0"/>
                </a:moveTo>
                <a:lnTo>
                  <a:pt x="146821" y="5049"/>
                </a:lnTo>
                <a:lnTo>
                  <a:pt x="106724" y="19434"/>
                </a:lnTo>
                <a:lnTo>
                  <a:pt x="71353" y="42007"/>
                </a:lnTo>
                <a:lnTo>
                  <a:pt x="41851" y="71623"/>
                </a:lnTo>
                <a:lnTo>
                  <a:pt x="19363" y="107135"/>
                </a:lnTo>
                <a:lnTo>
                  <a:pt x="5031" y="147397"/>
                </a:lnTo>
                <a:lnTo>
                  <a:pt x="0" y="191262"/>
                </a:lnTo>
                <a:lnTo>
                  <a:pt x="5031" y="235126"/>
                </a:lnTo>
                <a:lnTo>
                  <a:pt x="19363" y="275388"/>
                </a:lnTo>
                <a:lnTo>
                  <a:pt x="41851" y="310900"/>
                </a:lnTo>
                <a:lnTo>
                  <a:pt x="71353" y="340516"/>
                </a:lnTo>
                <a:lnTo>
                  <a:pt x="106724" y="363089"/>
                </a:lnTo>
                <a:lnTo>
                  <a:pt x="146821" y="377474"/>
                </a:lnTo>
                <a:lnTo>
                  <a:pt x="190500" y="382524"/>
                </a:lnTo>
                <a:lnTo>
                  <a:pt x="234178" y="377474"/>
                </a:lnTo>
                <a:lnTo>
                  <a:pt x="274275" y="363089"/>
                </a:lnTo>
                <a:lnTo>
                  <a:pt x="309646" y="340516"/>
                </a:lnTo>
                <a:lnTo>
                  <a:pt x="339148" y="310900"/>
                </a:lnTo>
                <a:lnTo>
                  <a:pt x="361636" y="275388"/>
                </a:lnTo>
                <a:lnTo>
                  <a:pt x="375968" y="235126"/>
                </a:lnTo>
                <a:lnTo>
                  <a:pt x="381000" y="191262"/>
                </a:lnTo>
                <a:lnTo>
                  <a:pt x="375968" y="147397"/>
                </a:lnTo>
                <a:lnTo>
                  <a:pt x="361636" y="107135"/>
                </a:lnTo>
                <a:lnTo>
                  <a:pt x="339148" y="71623"/>
                </a:lnTo>
                <a:lnTo>
                  <a:pt x="309646" y="42007"/>
                </a:lnTo>
                <a:lnTo>
                  <a:pt x="274275" y="19434"/>
                </a:lnTo>
                <a:lnTo>
                  <a:pt x="234178" y="5049"/>
                </a:lnTo>
                <a:lnTo>
                  <a:pt x="190500" y="0"/>
                </a:lnTo>
                <a:close/>
              </a:path>
            </a:pathLst>
          </a:custGeom>
          <a:solidFill>
            <a:srgbClr val="CD9146"/>
          </a:solidFill>
        </p:spPr>
        <p:txBody>
          <a:bodyPr wrap="square" lIns="0" tIns="0" rIns="0" bIns="0" rtlCol="0"/>
          <a:lstStyle/>
          <a:p>
            <a:endParaRPr/>
          </a:p>
        </p:txBody>
      </p:sp>
      <p:sp>
        <p:nvSpPr>
          <p:cNvPr id="76" name="object 76"/>
          <p:cNvSpPr txBox="1"/>
          <p:nvPr/>
        </p:nvSpPr>
        <p:spPr>
          <a:xfrm>
            <a:off x="404875" y="1297685"/>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1</a:t>
            </a:r>
            <a:endParaRPr sz="1800">
              <a:latin typeface="Arial"/>
              <a:cs typeface="Arial"/>
            </a:endParaRPr>
          </a:p>
        </p:txBody>
      </p:sp>
      <p:sp>
        <p:nvSpPr>
          <p:cNvPr id="77" name="object 77"/>
          <p:cNvSpPr/>
          <p:nvPr/>
        </p:nvSpPr>
        <p:spPr>
          <a:xfrm>
            <a:off x="2714244" y="1261871"/>
            <a:ext cx="2745105" cy="394970"/>
          </a:xfrm>
          <a:custGeom>
            <a:avLst/>
            <a:gdLst/>
            <a:ahLst/>
            <a:cxnLst/>
            <a:rect l="l" t="t" r="r" b="b"/>
            <a:pathLst>
              <a:path w="2745104" h="394969">
                <a:moveTo>
                  <a:pt x="382524" y="191262"/>
                </a:moveTo>
                <a:lnTo>
                  <a:pt x="377469" y="147408"/>
                </a:lnTo>
                <a:lnTo>
                  <a:pt x="363080" y="107137"/>
                </a:lnTo>
                <a:lnTo>
                  <a:pt x="340512" y="71628"/>
                </a:lnTo>
                <a:lnTo>
                  <a:pt x="310896" y="42011"/>
                </a:lnTo>
                <a:lnTo>
                  <a:pt x="275386" y="19443"/>
                </a:lnTo>
                <a:lnTo>
                  <a:pt x="235115" y="5054"/>
                </a:lnTo>
                <a:lnTo>
                  <a:pt x="191262" y="0"/>
                </a:lnTo>
                <a:lnTo>
                  <a:pt x="147396" y="5054"/>
                </a:lnTo>
                <a:lnTo>
                  <a:pt x="107124" y="19443"/>
                </a:lnTo>
                <a:lnTo>
                  <a:pt x="71615" y="42011"/>
                </a:lnTo>
                <a:lnTo>
                  <a:pt x="41998" y="71628"/>
                </a:lnTo>
                <a:lnTo>
                  <a:pt x="19431" y="107137"/>
                </a:lnTo>
                <a:lnTo>
                  <a:pt x="5041" y="147408"/>
                </a:lnTo>
                <a:lnTo>
                  <a:pt x="0" y="191262"/>
                </a:lnTo>
                <a:lnTo>
                  <a:pt x="5041" y="235127"/>
                </a:lnTo>
                <a:lnTo>
                  <a:pt x="19431" y="275399"/>
                </a:lnTo>
                <a:lnTo>
                  <a:pt x="41998" y="310908"/>
                </a:lnTo>
                <a:lnTo>
                  <a:pt x="71615" y="340525"/>
                </a:lnTo>
                <a:lnTo>
                  <a:pt x="107124" y="363093"/>
                </a:lnTo>
                <a:lnTo>
                  <a:pt x="147396" y="377482"/>
                </a:lnTo>
                <a:lnTo>
                  <a:pt x="191262" y="382524"/>
                </a:lnTo>
                <a:lnTo>
                  <a:pt x="235115" y="377482"/>
                </a:lnTo>
                <a:lnTo>
                  <a:pt x="275386" y="363093"/>
                </a:lnTo>
                <a:lnTo>
                  <a:pt x="310896" y="340525"/>
                </a:lnTo>
                <a:lnTo>
                  <a:pt x="340512" y="310908"/>
                </a:lnTo>
                <a:lnTo>
                  <a:pt x="363080" y="275399"/>
                </a:lnTo>
                <a:lnTo>
                  <a:pt x="377469" y="235127"/>
                </a:lnTo>
                <a:lnTo>
                  <a:pt x="382524" y="191262"/>
                </a:lnTo>
                <a:close/>
              </a:path>
              <a:path w="2745104" h="394969">
                <a:moveTo>
                  <a:pt x="2744724" y="203454"/>
                </a:moveTo>
                <a:lnTo>
                  <a:pt x="2739682" y="159600"/>
                </a:lnTo>
                <a:lnTo>
                  <a:pt x="2725343" y="119329"/>
                </a:lnTo>
                <a:lnTo>
                  <a:pt x="2702852" y="83820"/>
                </a:lnTo>
                <a:lnTo>
                  <a:pt x="2673337" y="54203"/>
                </a:lnTo>
                <a:lnTo>
                  <a:pt x="2637967" y="31635"/>
                </a:lnTo>
                <a:lnTo>
                  <a:pt x="2597886" y="17246"/>
                </a:lnTo>
                <a:lnTo>
                  <a:pt x="2554224" y="12192"/>
                </a:lnTo>
                <a:lnTo>
                  <a:pt x="2510548" y="17246"/>
                </a:lnTo>
                <a:lnTo>
                  <a:pt x="2470467" y="31635"/>
                </a:lnTo>
                <a:lnTo>
                  <a:pt x="2435098" y="54203"/>
                </a:lnTo>
                <a:lnTo>
                  <a:pt x="2405583" y="83820"/>
                </a:lnTo>
                <a:lnTo>
                  <a:pt x="2383091" y="119329"/>
                </a:lnTo>
                <a:lnTo>
                  <a:pt x="2368753" y="159600"/>
                </a:lnTo>
                <a:lnTo>
                  <a:pt x="2363724" y="203454"/>
                </a:lnTo>
                <a:lnTo>
                  <a:pt x="2368753" y="247319"/>
                </a:lnTo>
                <a:lnTo>
                  <a:pt x="2383091" y="287591"/>
                </a:lnTo>
                <a:lnTo>
                  <a:pt x="2405583" y="323100"/>
                </a:lnTo>
                <a:lnTo>
                  <a:pt x="2435098" y="352717"/>
                </a:lnTo>
                <a:lnTo>
                  <a:pt x="2470467" y="375285"/>
                </a:lnTo>
                <a:lnTo>
                  <a:pt x="2510548" y="389674"/>
                </a:lnTo>
                <a:lnTo>
                  <a:pt x="2554224" y="394716"/>
                </a:lnTo>
                <a:lnTo>
                  <a:pt x="2597886" y="389674"/>
                </a:lnTo>
                <a:lnTo>
                  <a:pt x="2637967" y="375285"/>
                </a:lnTo>
                <a:lnTo>
                  <a:pt x="2673337" y="352717"/>
                </a:lnTo>
                <a:lnTo>
                  <a:pt x="2702852" y="323100"/>
                </a:lnTo>
                <a:lnTo>
                  <a:pt x="2725343" y="287591"/>
                </a:lnTo>
                <a:lnTo>
                  <a:pt x="2739682" y="247319"/>
                </a:lnTo>
                <a:lnTo>
                  <a:pt x="2744724" y="203454"/>
                </a:lnTo>
                <a:close/>
              </a:path>
            </a:pathLst>
          </a:custGeom>
          <a:solidFill>
            <a:srgbClr val="CD9146"/>
          </a:solidFill>
        </p:spPr>
        <p:txBody>
          <a:bodyPr wrap="square" lIns="0" tIns="0" rIns="0" bIns="0" rtlCol="0"/>
          <a:lstStyle/>
          <a:p>
            <a:endParaRPr/>
          </a:p>
        </p:txBody>
      </p:sp>
      <p:sp>
        <p:nvSpPr>
          <p:cNvPr id="78" name="object 78"/>
          <p:cNvSpPr txBox="1"/>
          <p:nvPr/>
        </p:nvSpPr>
        <p:spPr>
          <a:xfrm>
            <a:off x="2829305" y="1309878"/>
            <a:ext cx="2515870" cy="299720"/>
          </a:xfrm>
          <a:prstGeom prst="rect">
            <a:avLst/>
          </a:prstGeom>
        </p:spPr>
        <p:txBody>
          <a:bodyPr vert="horz" wrap="square" lIns="0" tIns="12700" rIns="0" bIns="0" rtlCol="0">
            <a:spAutoFit/>
          </a:bodyPr>
          <a:lstStyle/>
          <a:p>
            <a:pPr marL="12700">
              <a:lnSpc>
                <a:spcPct val="100000"/>
              </a:lnSpc>
              <a:spcBef>
                <a:spcPts val="100"/>
              </a:spcBef>
              <a:tabLst>
                <a:tab pos="2375535" algn="l"/>
              </a:tabLst>
            </a:pPr>
            <a:r>
              <a:rPr sz="2700" b="1" spc="-7" baseline="3086" dirty="0">
                <a:solidFill>
                  <a:srgbClr val="FFFFFF"/>
                </a:solidFill>
                <a:latin typeface="Arial"/>
                <a:cs typeface="Arial"/>
              </a:rPr>
              <a:t>2	</a:t>
            </a:r>
            <a:r>
              <a:rPr sz="1800" b="1" spc="-5" dirty="0">
                <a:solidFill>
                  <a:srgbClr val="FFFFFF"/>
                </a:solidFill>
                <a:latin typeface="Arial"/>
                <a:cs typeface="Arial"/>
              </a:rPr>
              <a:t>3</a:t>
            </a:r>
            <a:endParaRPr sz="1800">
              <a:latin typeface="Arial"/>
              <a:cs typeface="Arial"/>
            </a:endParaRPr>
          </a:p>
        </p:txBody>
      </p:sp>
      <p:sp>
        <p:nvSpPr>
          <p:cNvPr id="79" name="object 79"/>
          <p:cNvSpPr/>
          <p:nvPr/>
        </p:nvSpPr>
        <p:spPr>
          <a:xfrm>
            <a:off x="7466076" y="1330452"/>
            <a:ext cx="381000" cy="381000"/>
          </a:xfrm>
          <a:custGeom>
            <a:avLst/>
            <a:gdLst/>
            <a:ahLst/>
            <a:cxnLst/>
            <a:rect l="l" t="t" r="r" b="b"/>
            <a:pathLst>
              <a:path w="381000" h="381000">
                <a:moveTo>
                  <a:pt x="190500" y="0"/>
                </a:moveTo>
                <a:lnTo>
                  <a:pt x="146837" y="5034"/>
                </a:lnTo>
                <a:lnTo>
                  <a:pt x="106746" y="19372"/>
                </a:lnTo>
                <a:lnTo>
                  <a:pt x="71374" y="41867"/>
                </a:lnTo>
                <a:lnTo>
                  <a:pt x="41867" y="71374"/>
                </a:lnTo>
                <a:lnTo>
                  <a:pt x="19372" y="106746"/>
                </a:lnTo>
                <a:lnTo>
                  <a:pt x="5034" y="146837"/>
                </a:lnTo>
                <a:lnTo>
                  <a:pt x="0" y="190500"/>
                </a:lnTo>
                <a:lnTo>
                  <a:pt x="5034" y="234162"/>
                </a:lnTo>
                <a:lnTo>
                  <a:pt x="19372" y="274253"/>
                </a:lnTo>
                <a:lnTo>
                  <a:pt x="41867" y="309625"/>
                </a:lnTo>
                <a:lnTo>
                  <a:pt x="71374" y="339132"/>
                </a:lnTo>
                <a:lnTo>
                  <a:pt x="106746" y="361627"/>
                </a:lnTo>
                <a:lnTo>
                  <a:pt x="146837" y="375965"/>
                </a:lnTo>
                <a:lnTo>
                  <a:pt x="190500" y="381000"/>
                </a:lnTo>
                <a:lnTo>
                  <a:pt x="234162" y="375965"/>
                </a:lnTo>
                <a:lnTo>
                  <a:pt x="274253" y="361627"/>
                </a:lnTo>
                <a:lnTo>
                  <a:pt x="309625" y="339132"/>
                </a:lnTo>
                <a:lnTo>
                  <a:pt x="339132" y="309625"/>
                </a:lnTo>
                <a:lnTo>
                  <a:pt x="361627" y="274253"/>
                </a:lnTo>
                <a:lnTo>
                  <a:pt x="375965" y="234162"/>
                </a:lnTo>
                <a:lnTo>
                  <a:pt x="381000" y="190500"/>
                </a:lnTo>
                <a:lnTo>
                  <a:pt x="375965" y="146837"/>
                </a:lnTo>
                <a:lnTo>
                  <a:pt x="361627" y="106746"/>
                </a:lnTo>
                <a:lnTo>
                  <a:pt x="339132" y="71374"/>
                </a:lnTo>
                <a:lnTo>
                  <a:pt x="309625" y="41867"/>
                </a:lnTo>
                <a:lnTo>
                  <a:pt x="274253" y="19372"/>
                </a:lnTo>
                <a:lnTo>
                  <a:pt x="234162" y="5034"/>
                </a:lnTo>
                <a:lnTo>
                  <a:pt x="190500" y="0"/>
                </a:lnTo>
                <a:close/>
              </a:path>
            </a:pathLst>
          </a:custGeom>
          <a:solidFill>
            <a:srgbClr val="CD9146"/>
          </a:solidFill>
        </p:spPr>
        <p:txBody>
          <a:bodyPr wrap="square" lIns="0" tIns="0" rIns="0" bIns="0" rtlCol="0"/>
          <a:lstStyle/>
          <a:p>
            <a:endParaRPr/>
          </a:p>
        </p:txBody>
      </p:sp>
      <p:sp>
        <p:nvSpPr>
          <p:cNvPr id="80" name="object 80"/>
          <p:cNvSpPr txBox="1"/>
          <p:nvPr/>
        </p:nvSpPr>
        <p:spPr>
          <a:xfrm>
            <a:off x="7580756" y="1365630"/>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4</a:t>
            </a:r>
            <a:endParaRPr sz="1800">
              <a:latin typeface="Arial"/>
              <a:cs typeface="Arial"/>
            </a:endParaRPr>
          </a:p>
        </p:txBody>
      </p:sp>
      <p:sp>
        <p:nvSpPr>
          <p:cNvPr id="81" name="object 81"/>
          <p:cNvSpPr/>
          <p:nvPr/>
        </p:nvSpPr>
        <p:spPr>
          <a:xfrm>
            <a:off x="291084" y="3628644"/>
            <a:ext cx="381000" cy="381000"/>
          </a:xfrm>
          <a:custGeom>
            <a:avLst/>
            <a:gdLst/>
            <a:ahLst/>
            <a:cxnLst/>
            <a:rect l="l" t="t" r="r" b="b"/>
            <a:pathLst>
              <a:path w="381000" h="381000">
                <a:moveTo>
                  <a:pt x="190500" y="0"/>
                </a:moveTo>
                <a:lnTo>
                  <a:pt x="146821" y="5034"/>
                </a:lnTo>
                <a:lnTo>
                  <a:pt x="106724" y="19372"/>
                </a:lnTo>
                <a:lnTo>
                  <a:pt x="71353" y="41867"/>
                </a:lnTo>
                <a:lnTo>
                  <a:pt x="41851" y="71374"/>
                </a:lnTo>
                <a:lnTo>
                  <a:pt x="19363" y="106746"/>
                </a:lnTo>
                <a:lnTo>
                  <a:pt x="5031" y="146837"/>
                </a:lnTo>
                <a:lnTo>
                  <a:pt x="0" y="190499"/>
                </a:lnTo>
                <a:lnTo>
                  <a:pt x="5031" y="234162"/>
                </a:lnTo>
                <a:lnTo>
                  <a:pt x="19363" y="274253"/>
                </a:lnTo>
                <a:lnTo>
                  <a:pt x="41851" y="309625"/>
                </a:lnTo>
                <a:lnTo>
                  <a:pt x="71353" y="339132"/>
                </a:lnTo>
                <a:lnTo>
                  <a:pt x="106724" y="361627"/>
                </a:lnTo>
                <a:lnTo>
                  <a:pt x="146821" y="375965"/>
                </a:lnTo>
                <a:lnTo>
                  <a:pt x="190500" y="380999"/>
                </a:lnTo>
                <a:lnTo>
                  <a:pt x="234178" y="375965"/>
                </a:lnTo>
                <a:lnTo>
                  <a:pt x="274275" y="361627"/>
                </a:lnTo>
                <a:lnTo>
                  <a:pt x="309646" y="339132"/>
                </a:lnTo>
                <a:lnTo>
                  <a:pt x="339148" y="309625"/>
                </a:lnTo>
                <a:lnTo>
                  <a:pt x="361636" y="274253"/>
                </a:lnTo>
                <a:lnTo>
                  <a:pt x="375968" y="234162"/>
                </a:lnTo>
                <a:lnTo>
                  <a:pt x="381000" y="190499"/>
                </a:lnTo>
                <a:lnTo>
                  <a:pt x="375968" y="146837"/>
                </a:lnTo>
                <a:lnTo>
                  <a:pt x="361636" y="106746"/>
                </a:lnTo>
                <a:lnTo>
                  <a:pt x="339148" y="71374"/>
                </a:lnTo>
                <a:lnTo>
                  <a:pt x="309646" y="41867"/>
                </a:lnTo>
                <a:lnTo>
                  <a:pt x="274275" y="19372"/>
                </a:lnTo>
                <a:lnTo>
                  <a:pt x="234178" y="5034"/>
                </a:lnTo>
                <a:lnTo>
                  <a:pt x="190500" y="0"/>
                </a:lnTo>
                <a:close/>
              </a:path>
            </a:pathLst>
          </a:custGeom>
          <a:solidFill>
            <a:srgbClr val="CD9146"/>
          </a:solidFill>
        </p:spPr>
        <p:txBody>
          <a:bodyPr wrap="square" lIns="0" tIns="0" rIns="0" bIns="0" rtlCol="0"/>
          <a:lstStyle/>
          <a:p>
            <a:endParaRPr/>
          </a:p>
        </p:txBody>
      </p:sp>
      <p:sp>
        <p:nvSpPr>
          <p:cNvPr id="82" name="object 82"/>
          <p:cNvSpPr txBox="1"/>
          <p:nvPr/>
        </p:nvSpPr>
        <p:spPr>
          <a:xfrm>
            <a:off x="404875" y="3664077"/>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5</a:t>
            </a:r>
            <a:endParaRPr sz="1800">
              <a:latin typeface="Arial"/>
              <a:cs typeface="Arial"/>
            </a:endParaRPr>
          </a:p>
        </p:txBody>
      </p:sp>
      <p:sp>
        <p:nvSpPr>
          <p:cNvPr id="83" name="object 83"/>
          <p:cNvSpPr/>
          <p:nvPr/>
        </p:nvSpPr>
        <p:spPr>
          <a:xfrm>
            <a:off x="2714244" y="3674364"/>
            <a:ext cx="382905" cy="381000"/>
          </a:xfrm>
          <a:custGeom>
            <a:avLst/>
            <a:gdLst/>
            <a:ahLst/>
            <a:cxnLst/>
            <a:rect l="l" t="t" r="r" b="b"/>
            <a:pathLst>
              <a:path w="382905" h="381000">
                <a:moveTo>
                  <a:pt x="191262" y="0"/>
                </a:moveTo>
                <a:lnTo>
                  <a:pt x="147397" y="5034"/>
                </a:lnTo>
                <a:lnTo>
                  <a:pt x="107135" y="19372"/>
                </a:lnTo>
                <a:lnTo>
                  <a:pt x="71623" y="41867"/>
                </a:lnTo>
                <a:lnTo>
                  <a:pt x="42007" y="71374"/>
                </a:lnTo>
                <a:lnTo>
                  <a:pt x="19434" y="106746"/>
                </a:lnTo>
                <a:lnTo>
                  <a:pt x="5049" y="146837"/>
                </a:lnTo>
                <a:lnTo>
                  <a:pt x="0" y="190500"/>
                </a:lnTo>
                <a:lnTo>
                  <a:pt x="5049" y="234162"/>
                </a:lnTo>
                <a:lnTo>
                  <a:pt x="19434" y="274253"/>
                </a:lnTo>
                <a:lnTo>
                  <a:pt x="42007" y="309625"/>
                </a:lnTo>
                <a:lnTo>
                  <a:pt x="71623" y="339132"/>
                </a:lnTo>
                <a:lnTo>
                  <a:pt x="107135" y="361627"/>
                </a:lnTo>
                <a:lnTo>
                  <a:pt x="147397" y="375965"/>
                </a:lnTo>
                <a:lnTo>
                  <a:pt x="191262" y="381000"/>
                </a:lnTo>
                <a:lnTo>
                  <a:pt x="235126" y="375965"/>
                </a:lnTo>
                <a:lnTo>
                  <a:pt x="275388" y="361627"/>
                </a:lnTo>
                <a:lnTo>
                  <a:pt x="310900" y="339132"/>
                </a:lnTo>
                <a:lnTo>
                  <a:pt x="340516" y="309625"/>
                </a:lnTo>
                <a:lnTo>
                  <a:pt x="363089" y="274253"/>
                </a:lnTo>
                <a:lnTo>
                  <a:pt x="377474" y="234162"/>
                </a:lnTo>
                <a:lnTo>
                  <a:pt x="382524" y="190500"/>
                </a:lnTo>
                <a:lnTo>
                  <a:pt x="377474" y="146837"/>
                </a:lnTo>
                <a:lnTo>
                  <a:pt x="363089" y="106746"/>
                </a:lnTo>
                <a:lnTo>
                  <a:pt x="340516" y="71374"/>
                </a:lnTo>
                <a:lnTo>
                  <a:pt x="310900" y="41867"/>
                </a:lnTo>
                <a:lnTo>
                  <a:pt x="275388" y="19372"/>
                </a:lnTo>
                <a:lnTo>
                  <a:pt x="235126" y="5034"/>
                </a:lnTo>
                <a:lnTo>
                  <a:pt x="191262" y="0"/>
                </a:lnTo>
                <a:close/>
              </a:path>
            </a:pathLst>
          </a:custGeom>
          <a:solidFill>
            <a:srgbClr val="CD9146"/>
          </a:solidFill>
        </p:spPr>
        <p:txBody>
          <a:bodyPr wrap="square" lIns="0" tIns="0" rIns="0" bIns="0" rtlCol="0"/>
          <a:lstStyle/>
          <a:p>
            <a:endParaRPr/>
          </a:p>
        </p:txBody>
      </p:sp>
      <p:sp>
        <p:nvSpPr>
          <p:cNvPr id="84" name="object 84"/>
          <p:cNvSpPr txBox="1"/>
          <p:nvPr/>
        </p:nvSpPr>
        <p:spPr>
          <a:xfrm>
            <a:off x="2829305" y="3709238"/>
            <a:ext cx="153035" cy="300355"/>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Arial"/>
                <a:cs typeface="Arial"/>
              </a:rPr>
              <a:t>6</a:t>
            </a:r>
            <a:endParaRPr sz="1800">
              <a:latin typeface="Arial"/>
              <a:cs typeface="Arial"/>
            </a:endParaRPr>
          </a:p>
        </p:txBody>
      </p:sp>
      <p:sp>
        <p:nvSpPr>
          <p:cNvPr id="85" name="object 85"/>
          <p:cNvSpPr/>
          <p:nvPr/>
        </p:nvSpPr>
        <p:spPr>
          <a:xfrm>
            <a:off x="5111496" y="3674364"/>
            <a:ext cx="381000" cy="381000"/>
          </a:xfrm>
          <a:custGeom>
            <a:avLst/>
            <a:gdLst/>
            <a:ahLst/>
            <a:cxnLst/>
            <a:rect l="l" t="t" r="r" b="b"/>
            <a:pathLst>
              <a:path w="381000" h="381000">
                <a:moveTo>
                  <a:pt x="190500" y="0"/>
                </a:moveTo>
                <a:lnTo>
                  <a:pt x="146837" y="5034"/>
                </a:lnTo>
                <a:lnTo>
                  <a:pt x="106746" y="19372"/>
                </a:lnTo>
                <a:lnTo>
                  <a:pt x="71374" y="41867"/>
                </a:lnTo>
                <a:lnTo>
                  <a:pt x="41867" y="71374"/>
                </a:lnTo>
                <a:lnTo>
                  <a:pt x="19372" y="106746"/>
                </a:lnTo>
                <a:lnTo>
                  <a:pt x="5034" y="146837"/>
                </a:lnTo>
                <a:lnTo>
                  <a:pt x="0" y="190500"/>
                </a:lnTo>
                <a:lnTo>
                  <a:pt x="5034" y="234162"/>
                </a:lnTo>
                <a:lnTo>
                  <a:pt x="19372" y="274253"/>
                </a:lnTo>
                <a:lnTo>
                  <a:pt x="41867" y="309625"/>
                </a:lnTo>
                <a:lnTo>
                  <a:pt x="71374" y="339132"/>
                </a:lnTo>
                <a:lnTo>
                  <a:pt x="106746" y="361627"/>
                </a:lnTo>
                <a:lnTo>
                  <a:pt x="146837" y="375965"/>
                </a:lnTo>
                <a:lnTo>
                  <a:pt x="190500" y="381000"/>
                </a:lnTo>
                <a:lnTo>
                  <a:pt x="234162" y="375965"/>
                </a:lnTo>
                <a:lnTo>
                  <a:pt x="274253" y="361627"/>
                </a:lnTo>
                <a:lnTo>
                  <a:pt x="309625" y="339132"/>
                </a:lnTo>
                <a:lnTo>
                  <a:pt x="339132" y="309625"/>
                </a:lnTo>
                <a:lnTo>
                  <a:pt x="361627" y="274253"/>
                </a:lnTo>
                <a:lnTo>
                  <a:pt x="375965" y="234162"/>
                </a:lnTo>
                <a:lnTo>
                  <a:pt x="381000" y="190500"/>
                </a:lnTo>
                <a:lnTo>
                  <a:pt x="375965" y="146837"/>
                </a:lnTo>
                <a:lnTo>
                  <a:pt x="361627" y="106746"/>
                </a:lnTo>
                <a:lnTo>
                  <a:pt x="339132" y="71374"/>
                </a:lnTo>
                <a:lnTo>
                  <a:pt x="309625" y="41867"/>
                </a:lnTo>
                <a:lnTo>
                  <a:pt x="274253" y="19372"/>
                </a:lnTo>
                <a:lnTo>
                  <a:pt x="234162" y="5034"/>
                </a:lnTo>
                <a:lnTo>
                  <a:pt x="190500" y="0"/>
                </a:lnTo>
                <a:close/>
              </a:path>
            </a:pathLst>
          </a:custGeom>
          <a:solidFill>
            <a:srgbClr val="CD9146"/>
          </a:solidFill>
        </p:spPr>
        <p:txBody>
          <a:bodyPr wrap="square" lIns="0" tIns="0" rIns="0" bIns="0" rtlCol="0"/>
          <a:lstStyle/>
          <a:p>
            <a:endParaRPr/>
          </a:p>
        </p:txBody>
      </p:sp>
      <p:sp>
        <p:nvSpPr>
          <p:cNvPr id="86" name="object 86"/>
          <p:cNvSpPr txBox="1"/>
          <p:nvPr/>
        </p:nvSpPr>
        <p:spPr>
          <a:xfrm>
            <a:off x="5225541" y="3709238"/>
            <a:ext cx="153035" cy="300355"/>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Arial"/>
                <a:cs typeface="Arial"/>
              </a:rPr>
              <a:t>7</a:t>
            </a:r>
            <a:endParaRPr sz="1800">
              <a:latin typeface="Arial"/>
              <a:cs typeface="Arial"/>
            </a:endParaRPr>
          </a:p>
        </p:txBody>
      </p:sp>
      <p:sp>
        <p:nvSpPr>
          <p:cNvPr id="87" name="object 87"/>
          <p:cNvSpPr/>
          <p:nvPr/>
        </p:nvSpPr>
        <p:spPr>
          <a:xfrm>
            <a:off x="7495031" y="3695700"/>
            <a:ext cx="381000" cy="382905"/>
          </a:xfrm>
          <a:custGeom>
            <a:avLst/>
            <a:gdLst/>
            <a:ahLst/>
            <a:cxnLst/>
            <a:rect l="l" t="t" r="r" b="b"/>
            <a:pathLst>
              <a:path w="381000" h="382904">
                <a:moveTo>
                  <a:pt x="190500" y="0"/>
                </a:moveTo>
                <a:lnTo>
                  <a:pt x="146837" y="5049"/>
                </a:lnTo>
                <a:lnTo>
                  <a:pt x="106746" y="19434"/>
                </a:lnTo>
                <a:lnTo>
                  <a:pt x="71374" y="42007"/>
                </a:lnTo>
                <a:lnTo>
                  <a:pt x="41867" y="71623"/>
                </a:lnTo>
                <a:lnTo>
                  <a:pt x="19372" y="107135"/>
                </a:lnTo>
                <a:lnTo>
                  <a:pt x="5034" y="147397"/>
                </a:lnTo>
                <a:lnTo>
                  <a:pt x="0" y="191262"/>
                </a:lnTo>
                <a:lnTo>
                  <a:pt x="5034" y="235126"/>
                </a:lnTo>
                <a:lnTo>
                  <a:pt x="19372" y="275388"/>
                </a:lnTo>
                <a:lnTo>
                  <a:pt x="41867" y="310900"/>
                </a:lnTo>
                <a:lnTo>
                  <a:pt x="71374" y="340516"/>
                </a:lnTo>
                <a:lnTo>
                  <a:pt x="106746" y="363089"/>
                </a:lnTo>
                <a:lnTo>
                  <a:pt x="146837" y="377474"/>
                </a:lnTo>
                <a:lnTo>
                  <a:pt x="190500" y="382524"/>
                </a:lnTo>
                <a:lnTo>
                  <a:pt x="234162" y="377474"/>
                </a:lnTo>
                <a:lnTo>
                  <a:pt x="274253" y="363089"/>
                </a:lnTo>
                <a:lnTo>
                  <a:pt x="309625" y="340516"/>
                </a:lnTo>
                <a:lnTo>
                  <a:pt x="339132" y="310900"/>
                </a:lnTo>
                <a:lnTo>
                  <a:pt x="361627" y="275388"/>
                </a:lnTo>
                <a:lnTo>
                  <a:pt x="375965" y="235126"/>
                </a:lnTo>
                <a:lnTo>
                  <a:pt x="381000" y="191262"/>
                </a:lnTo>
                <a:lnTo>
                  <a:pt x="375965" y="147397"/>
                </a:lnTo>
                <a:lnTo>
                  <a:pt x="361627" y="107135"/>
                </a:lnTo>
                <a:lnTo>
                  <a:pt x="339132" y="71623"/>
                </a:lnTo>
                <a:lnTo>
                  <a:pt x="309625" y="42007"/>
                </a:lnTo>
                <a:lnTo>
                  <a:pt x="274253" y="19434"/>
                </a:lnTo>
                <a:lnTo>
                  <a:pt x="234162" y="5049"/>
                </a:lnTo>
                <a:lnTo>
                  <a:pt x="190500" y="0"/>
                </a:lnTo>
                <a:close/>
              </a:path>
            </a:pathLst>
          </a:custGeom>
          <a:solidFill>
            <a:srgbClr val="CD9146"/>
          </a:solidFill>
        </p:spPr>
        <p:txBody>
          <a:bodyPr wrap="square" lIns="0" tIns="0" rIns="0" bIns="0" rtlCol="0"/>
          <a:lstStyle/>
          <a:p>
            <a:endParaRPr/>
          </a:p>
        </p:txBody>
      </p:sp>
      <p:sp>
        <p:nvSpPr>
          <p:cNvPr id="88" name="object 88"/>
          <p:cNvSpPr txBox="1"/>
          <p:nvPr/>
        </p:nvSpPr>
        <p:spPr>
          <a:xfrm>
            <a:off x="7609713" y="3731514"/>
            <a:ext cx="15303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Arial"/>
                <a:cs typeface="Arial"/>
              </a:rPr>
              <a:t>8</a:t>
            </a:r>
            <a:endParaRPr sz="180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2" cstate="print"/>
          <a:stretch>
            <a:fillRect/>
          </a:stretch>
        </p:blipFill>
        <p:spPr>
          <a:xfrm>
            <a:off x="309372" y="254508"/>
            <a:ext cx="1171956" cy="656844"/>
          </a:xfrm>
          <a:prstGeom prst="rect">
            <a:avLst/>
          </a:prstGeom>
        </p:spPr>
      </p:pic>
      <p:sp>
        <p:nvSpPr>
          <p:cNvPr id="4" name="object 4"/>
          <p:cNvSpPr txBox="1">
            <a:spLocks noGrp="1"/>
          </p:cNvSpPr>
          <p:nvPr>
            <p:ph type="title"/>
          </p:nvPr>
        </p:nvSpPr>
        <p:spPr>
          <a:xfrm>
            <a:off x="2465958" y="618235"/>
            <a:ext cx="7339330"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BB8542"/>
                </a:solidFill>
              </a:rPr>
              <a:t>FINGER</a:t>
            </a:r>
            <a:r>
              <a:rPr spc="-15" dirty="0">
                <a:solidFill>
                  <a:srgbClr val="BB8542"/>
                </a:solidFill>
              </a:rPr>
              <a:t> </a:t>
            </a:r>
            <a:r>
              <a:rPr spc="-5" dirty="0">
                <a:solidFill>
                  <a:srgbClr val="BB8542"/>
                </a:solidFill>
              </a:rPr>
              <a:t>THORACOSTOMY</a:t>
            </a:r>
            <a:r>
              <a:rPr spc="-10" dirty="0">
                <a:solidFill>
                  <a:srgbClr val="BB8542"/>
                </a:solidFill>
              </a:rPr>
              <a:t> </a:t>
            </a:r>
            <a:r>
              <a:rPr spc="-5" dirty="0">
                <a:solidFill>
                  <a:srgbClr val="BB8542"/>
                </a:solidFill>
              </a:rPr>
              <a:t>(cont.)</a:t>
            </a:r>
          </a:p>
        </p:txBody>
      </p:sp>
      <p:grpSp>
        <p:nvGrpSpPr>
          <p:cNvPr id="5" name="object 5"/>
          <p:cNvGrpSpPr/>
          <p:nvPr/>
        </p:nvGrpSpPr>
        <p:grpSpPr>
          <a:xfrm>
            <a:off x="579095" y="1283193"/>
            <a:ext cx="2486025" cy="4443095"/>
            <a:chOff x="579095" y="1283193"/>
            <a:chExt cx="2486025" cy="4443095"/>
          </a:xfrm>
        </p:grpSpPr>
        <p:pic>
          <p:nvPicPr>
            <p:cNvPr id="6" name="object 6"/>
            <p:cNvPicPr/>
            <p:nvPr/>
          </p:nvPicPr>
          <p:blipFill>
            <a:blip r:embed="rId3" cstate="print"/>
            <a:stretch>
              <a:fillRect/>
            </a:stretch>
          </p:blipFill>
          <p:spPr>
            <a:xfrm>
              <a:off x="579095" y="1283193"/>
              <a:ext cx="2243377" cy="1871501"/>
            </a:xfrm>
            <a:prstGeom prst="rect">
              <a:avLst/>
            </a:prstGeom>
          </p:spPr>
        </p:pic>
        <p:pic>
          <p:nvPicPr>
            <p:cNvPr id="7" name="object 7"/>
            <p:cNvPicPr/>
            <p:nvPr/>
          </p:nvPicPr>
          <p:blipFill>
            <a:blip r:embed="rId4" cstate="print"/>
            <a:stretch>
              <a:fillRect/>
            </a:stretch>
          </p:blipFill>
          <p:spPr>
            <a:xfrm>
              <a:off x="617219" y="1301496"/>
              <a:ext cx="2171700" cy="1799843"/>
            </a:xfrm>
            <a:prstGeom prst="rect">
              <a:avLst/>
            </a:prstGeom>
          </p:spPr>
        </p:pic>
        <p:sp>
          <p:nvSpPr>
            <p:cNvPr id="8" name="object 8"/>
            <p:cNvSpPr/>
            <p:nvPr/>
          </p:nvSpPr>
          <p:spPr>
            <a:xfrm>
              <a:off x="617219" y="1301496"/>
              <a:ext cx="2171700" cy="1800225"/>
            </a:xfrm>
            <a:custGeom>
              <a:avLst/>
              <a:gdLst/>
              <a:ahLst/>
              <a:cxnLst/>
              <a:rect l="l" t="t" r="r" b="b"/>
              <a:pathLst>
                <a:path w="2171700" h="1800225">
                  <a:moveTo>
                    <a:pt x="0" y="179958"/>
                  </a:moveTo>
                  <a:lnTo>
                    <a:pt x="6429" y="132144"/>
                  </a:lnTo>
                  <a:lnTo>
                    <a:pt x="24573" y="89163"/>
                  </a:lnTo>
                  <a:lnTo>
                    <a:pt x="52716" y="52736"/>
                  </a:lnTo>
                  <a:lnTo>
                    <a:pt x="89142" y="24586"/>
                  </a:lnTo>
                  <a:lnTo>
                    <a:pt x="132137" y="6433"/>
                  </a:lnTo>
                  <a:lnTo>
                    <a:pt x="179984" y="0"/>
                  </a:lnTo>
                  <a:lnTo>
                    <a:pt x="1991741" y="0"/>
                  </a:lnTo>
                  <a:lnTo>
                    <a:pt x="2039555" y="6433"/>
                  </a:lnTo>
                  <a:lnTo>
                    <a:pt x="2082536" y="24586"/>
                  </a:lnTo>
                  <a:lnTo>
                    <a:pt x="2118963" y="52736"/>
                  </a:lnTo>
                  <a:lnTo>
                    <a:pt x="2147113" y="89163"/>
                  </a:lnTo>
                  <a:lnTo>
                    <a:pt x="2165266" y="132144"/>
                  </a:lnTo>
                  <a:lnTo>
                    <a:pt x="2171700" y="179958"/>
                  </a:lnTo>
                  <a:lnTo>
                    <a:pt x="2171700" y="1619884"/>
                  </a:lnTo>
                  <a:lnTo>
                    <a:pt x="2165266" y="1667699"/>
                  </a:lnTo>
                  <a:lnTo>
                    <a:pt x="2147113" y="1710680"/>
                  </a:lnTo>
                  <a:lnTo>
                    <a:pt x="2118963" y="1747107"/>
                  </a:lnTo>
                  <a:lnTo>
                    <a:pt x="2082536" y="1775257"/>
                  </a:lnTo>
                  <a:lnTo>
                    <a:pt x="2039555" y="1793410"/>
                  </a:lnTo>
                  <a:lnTo>
                    <a:pt x="1991741" y="1799843"/>
                  </a:lnTo>
                  <a:lnTo>
                    <a:pt x="179984" y="1799843"/>
                  </a:lnTo>
                  <a:lnTo>
                    <a:pt x="132137" y="1793410"/>
                  </a:lnTo>
                  <a:lnTo>
                    <a:pt x="89142" y="1775257"/>
                  </a:lnTo>
                  <a:lnTo>
                    <a:pt x="52716" y="1747107"/>
                  </a:lnTo>
                  <a:lnTo>
                    <a:pt x="24573" y="1710680"/>
                  </a:lnTo>
                  <a:lnTo>
                    <a:pt x="6429" y="1667699"/>
                  </a:lnTo>
                  <a:lnTo>
                    <a:pt x="0" y="1619884"/>
                  </a:lnTo>
                  <a:lnTo>
                    <a:pt x="0" y="179958"/>
                  </a:lnTo>
                  <a:close/>
                </a:path>
              </a:pathLst>
            </a:custGeom>
            <a:ln w="9525">
              <a:solidFill>
                <a:srgbClr val="FFFFFF"/>
              </a:solidFill>
            </a:ln>
          </p:spPr>
          <p:txBody>
            <a:bodyPr wrap="square" lIns="0" tIns="0" rIns="0" bIns="0" rtlCol="0"/>
            <a:lstStyle/>
            <a:p>
              <a:endParaRPr/>
            </a:p>
          </p:txBody>
        </p:sp>
        <p:pic>
          <p:nvPicPr>
            <p:cNvPr id="9" name="object 9"/>
            <p:cNvPicPr/>
            <p:nvPr/>
          </p:nvPicPr>
          <p:blipFill>
            <a:blip r:embed="rId5" cstate="print"/>
            <a:stretch>
              <a:fillRect/>
            </a:stretch>
          </p:blipFill>
          <p:spPr>
            <a:xfrm>
              <a:off x="1050036" y="3037344"/>
              <a:ext cx="2014727" cy="2688336"/>
            </a:xfrm>
            <a:prstGeom prst="rect">
              <a:avLst/>
            </a:prstGeom>
          </p:spPr>
        </p:pic>
        <p:pic>
          <p:nvPicPr>
            <p:cNvPr id="10" name="object 10"/>
            <p:cNvPicPr/>
            <p:nvPr/>
          </p:nvPicPr>
          <p:blipFill>
            <a:blip r:embed="rId6" cstate="print"/>
            <a:stretch>
              <a:fillRect/>
            </a:stretch>
          </p:blipFill>
          <p:spPr>
            <a:xfrm>
              <a:off x="1092708" y="3060191"/>
              <a:ext cx="1933955" cy="2607564"/>
            </a:xfrm>
            <a:prstGeom prst="rect">
              <a:avLst/>
            </a:prstGeom>
          </p:spPr>
        </p:pic>
      </p:grpSp>
      <p:sp>
        <p:nvSpPr>
          <p:cNvPr id="11" name="object 11"/>
          <p:cNvSpPr txBox="1"/>
          <p:nvPr/>
        </p:nvSpPr>
        <p:spPr>
          <a:xfrm>
            <a:off x="1137310" y="3077972"/>
            <a:ext cx="1739900" cy="2416175"/>
          </a:xfrm>
          <a:prstGeom prst="rect">
            <a:avLst/>
          </a:prstGeom>
        </p:spPr>
        <p:txBody>
          <a:bodyPr vert="horz" wrap="square" lIns="0" tIns="13335" rIns="0" bIns="0" rtlCol="0">
            <a:spAutoFit/>
          </a:bodyPr>
          <a:lstStyle/>
          <a:p>
            <a:pPr marL="12700">
              <a:lnSpc>
                <a:spcPts val="1595"/>
              </a:lnSpc>
              <a:spcBef>
                <a:spcPts val="105"/>
              </a:spcBef>
            </a:pPr>
            <a:r>
              <a:rPr sz="1400" b="1" spc="-10" dirty="0">
                <a:latin typeface="Arial"/>
                <a:cs typeface="Arial"/>
              </a:rPr>
              <a:t>MAKE</a:t>
            </a:r>
            <a:r>
              <a:rPr sz="1400" b="1" spc="-5" dirty="0">
                <a:latin typeface="Arial"/>
                <a:cs typeface="Arial"/>
              </a:rPr>
              <a:t> </a:t>
            </a:r>
            <a:r>
              <a:rPr sz="1400" b="1" spc="-20" dirty="0">
                <a:latin typeface="Arial"/>
                <a:cs typeface="Arial"/>
              </a:rPr>
              <a:t>AN</a:t>
            </a:r>
            <a:r>
              <a:rPr sz="1400" b="1" spc="20" dirty="0">
                <a:latin typeface="Arial"/>
                <a:cs typeface="Arial"/>
              </a:rPr>
              <a:t> </a:t>
            </a:r>
            <a:r>
              <a:rPr sz="1400" b="1" spc="-5" dirty="0">
                <a:latin typeface="Arial"/>
                <a:cs typeface="Arial"/>
              </a:rPr>
              <a:t>INCISION</a:t>
            </a:r>
            <a:endParaRPr sz="1400">
              <a:latin typeface="Arial"/>
              <a:cs typeface="Arial"/>
            </a:endParaRPr>
          </a:p>
          <a:p>
            <a:pPr marL="12700" marR="251460">
              <a:lnSpc>
                <a:spcPts val="1510"/>
              </a:lnSpc>
              <a:spcBef>
                <a:spcPts val="105"/>
              </a:spcBef>
            </a:pPr>
            <a:r>
              <a:rPr sz="1400" dirty="0">
                <a:latin typeface="Arial MT"/>
                <a:cs typeface="Arial MT"/>
              </a:rPr>
              <a:t>into</a:t>
            </a:r>
            <a:r>
              <a:rPr sz="1400" spc="-40" dirty="0">
                <a:latin typeface="Arial MT"/>
                <a:cs typeface="Arial MT"/>
              </a:rPr>
              <a:t> </a:t>
            </a:r>
            <a:r>
              <a:rPr sz="1400" dirty="0">
                <a:latin typeface="Arial MT"/>
                <a:cs typeface="Arial MT"/>
              </a:rPr>
              <a:t>the</a:t>
            </a:r>
            <a:r>
              <a:rPr sz="1400" spc="-40" dirty="0">
                <a:latin typeface="Arial MT"/>
                <a:cs typeface="Arial MT"/>
              </a:rPr>
              <a:t> </a:t>
            </a:r>
            <a:r>
              <a:rPr sz="1400" dirty="0">
                <a:latin typeface="Arial MT"/>
                <a:cs typeface="Arial MT"/>
              </a:rPr>
              <a:t>skin</a:t>
            </a:r>
            <a:r>
              <a:rPr sz="1400" spc="-45" dirty="0">
                <a:latin typeface="Arial MT"/>
                <a:cs typeface="Arial MT"/>
              </a:rPr>
              <a:t> </a:t>
            </a:r>
            <a:r>
              <a:rPr sz="1400" dirty="0">
                <a:latin typeface="Arial MT"/>
                <a:cs typeface="Arial MT"/>
              </a:rPr>
              <a:t>that</a:t>
            </a:r>
            <a:r>
              <a:rPr sz="1400" spc="-50" dirty="0">
                <a:latin typeface="Arial MT"/>
                <a:cs typeface="Arial MT"/>
              </a:rPr>
              <a:t> </a:t>
            </a:r>
            <a:r>
              <a:rPr sz="1400" dirty="0">
                <a:latin typeface="Arial MT"/>
                <a:cs typeface="Arial MT"/>
              </a:rPr>
              <a:t>is </a:t>
            </a:r>
            <a:r>
              <a:rPr sz="1400" spc="-370" dirty="0">
                <a:latin typeface="Arial MT"/>
                <a:cs typeface="Arial MT"/>
              </a:rPr>
              <a:t> </a:t>
            </a:r>
            <a:r>
              <a:rPr sz="1400" dirty="0">
                <a:latin typeface="Arial MT"/>
                <a:cs typeface="Arial MT"/>
              </a:rPr>
              <a:t>parallel</a:t>
            </a:r>
            <a:r>
              <a:rPr sz="1400" spc="-45" dirty="0">
                <a:latin typeface="Arial MT"/>
                <a:cs typeface="Arial MT"/>
              </a:rPr>
              <a:t> </a:t>
            </a:r>
            <a:r>
              <a:rPr sz="1400" dirty="0">
                <a:latin typeface="Arial MT"/>
                <a:cs typeface="Arial MT"/>
              </a:rPr>
              <a:t>to</a:t>
            </a:r>
            <a:r>
              <a:rPr sz="1400" spc="-35" dirty="0">
                <a:latin typeface="Arial MT"/>
                <a:cs typeface="Arial MT"/>
              </a:rPr>
              <a:t> </a:t>
            </a:r>
            <a:r>
              <a:rPr sz="1400" dirty="0">
                <a:latin typeface="Arial MT"/>
                <a:cs typeface="Arial MT"/>
              </a:rPr>
              <a:t>the</a:t>
            </a:r>
            <a:r>
              <a:rPr sz="1400" spc="-35" dirty="0">
                <a:latin typeface="Arial MT"/>
                <a:cs typeface="Arial MT"/>
              </a:rPr>
              <a:t> </a:t>
            </a:r>
            <a:r>
              <a:rPr sz="1400" dirty="0">
                <a:latin typeface="Arial MT"/>
                <a:cs typeface="Arial MT"/>
              </a:rPr>
              <a:t>rib.</a:t>
            </a:r>
            <a:endParaRPr sz="1400">
              <a:latin typeface="Arial MT"/>
              <a:cs typeface="Arial MT"/>
            </a:endParaRPr>
          </a:p>
          <a:p>
            <a:pPr marL="12700" marR="5080">
              <a:lnSpc>
                <a:spcPct val="90000"/>
              </a:lnSpc>
              <a:spcBef>
                <a:spcPts val="484"/>
              </a:spcBef>
            </a:pPr>
            <a:r>
              <a:rPr sz="1400" b="1" dirty="0">
                <a:latin typeface="Arial"/>
                <a:cs typeface="Arial"/>
              </a:rPr>
              <a:t>(a) </a:t>
            </a:r>
            <a:r>
              <a:rPr sz="1400" dirty="0">
                <a:latin typeface="Arial MT"/>
                <a:cs typeface="Arial MT"/>
              </a:rPr>
              <a:t>Incision should be </a:t>
            </a:r>
            <a:r>
              <a:rPr sz="1400" spc="-375" dirty="0">
                <a:latin typeface="Arial MT"/>
                <a:cs typeface="Arial MT"/>
              </a:rPr>
              <a:t> </a:t>
            </a:r>
            <a:r>
              <a:rPr sz="1400" dirty="0">
                <a:latin typeface="Arial MT"/>
                <a:cs typeface="Arial MT"/>
              </a:rPr>
              <a:t>a 2 to 3 </a:t>
            </a:r>
            <a:r>
              <a:rPr sz="1400" spc="-5" dirty="0">
                <a:latin typeface="Arial MT"/>
                <a:cs typeface="Arial MT"/>
              </a:rPr>
              <a:t>centimeters </a:t>
            </a:r>
            <a:r>
              <a:rPr sz="1400" dirty="0">
                <a:latin typeface="Arial MT"/>
                <a:cs typeface="Arial MT"/>
              </a:rPr>
              <a:t> (cm)</a:t>
            </a:r>
            <a:r>
              <a:rPr sz="1400" spc="-40" dirty="0">
                <a:latin typeface="Arial MT"/>
                <a:cs typeface="Arial MT"/>
              </a:rPr>
              <a:t> </a:t>
            </a:r>
            <a:r>
              <a:rPr sz="1400" dirty="0">
                <a:latin typeface="Arial MT"/>
                <a:cs typeface="Arial MT"/>
              </a:rPr>
              <a:t>parallel</a:t>
            </a:r>
            <a:r>
              <a:rPr sz="1400" spc="-50" dirty="0">
                <a:latin typeface="Arial MT"/>
                <a:cs typeface="Arial MT"/>
              </a:rPr>
              <a:t> </a:t>
            </a:r>
            <a:r>
              <a:rPr sz="1400" dirty="0">
                <a:latin typeface="Arial MT"/>
                <a:cs typeface="Arial MT"/>
              </a:rPr>
              <a:t>to</a:t>
            </a:r>
            <a:r>
              <a:rPr sz="1400" spc="-35" dirty="0">
                <a:latin typeface="Arial MT"/>
                <a:cs typeface="Arial MT"/>
              </a:rPr>
              <a:t> </a:t>
            </a:r>
            <a:r>
              <a:rPr sz="1400" dirty="0">
                <a:latin typeface="Arial MT"/>
                <a:cs typeface="Arial MT"/>
              </a:rPr>
              <a:t>the</a:t>
            </a:r>
            <a:r>
              <a:rPr sz="1400" spc="-40" dirty="0">
                <a:latin typeface="Arial MT"/>
                <a:cs typeface="Arial MT"/>
              </a:rPr>
              <a:t> </a:t>
            </a:r>
            <a:r>
              <a:rPr sz="1400" dirty="0">
                <a:latin typeface="Arial MT"/>
                <a:cs typeface="Arial MT"/>
              </a:rPr>
              <a:t>rib </a:t>
            </a:r>
            <a:r>
              <a:rPr sz="1400" spc="-375" dirty="0">
                <a:latin typeface="Arial MT"/>
                <a:cs typeface="Arial MT"/>
              </a:rPr>
              <a:t> </a:t>
            </a:r>
            <a:r>
              <a:rPr sz="1400" spc="-5" dirty="0">
                <a:latin typeface="Arial MT"/>
                <a:cs typeface="Arial MT"/>
              </a:rPr>
              <a:t>over </a:t>
            </a:r>
            <a:r>
              <a:rPr sz="1400" dirty="0">
                <a:latin typeface="Arial MT"/>
                <a:cs typeface="Arial MT"/>
              </a:rPr>
              <a:t>the selected site </a:t>
            </a:r>
            <a:r>
              <a:rPr sz="1400" spc="-375" dirty="0">
                <a:latin typeface="Arial MT"/>
                <a:cs typeface="Arial MT"/>
              </a:rPr>
              <a:t> </a:t>
            </a:r>
            <a:r>
              <a:rPr sz="1400" dirty="0">
                <a:latin typeface="Arial MT"/>
                <a:cs typeface="Arial MT"/>
              </a:rPr>
              <a:t>or</a:t>
            </a:r>
            <a:r>
              <a:rPr sz="1400" spc="-35" dirty="0">
                <a:latin typeface="Arial MT"/>
                <a:cs typeface="Arial MT"/>
              </a:rPr>
              <a:t> </a:t>
            </a:r>
            <a:r>
              <a:rPr sz="1400" dirty="0">
                <a:latin typeface="Arial MT"/>
                <a:cs typeface="Arial MT"/>
              </a:rPr>
              <a:t>directly</a:t>
            </a:r>
            <a:r>
              <a:rPr sz="1400" spc="-50" dirty="0">
                <a:latin typeface="Arial MT"/>
                <a:cs typeface="Arial MT"/>
              </a:rPr>
              <a:t> </a:t>
            </a:r>
            <a:r>
              <a:rPr sz="1400" spc="-5" dirty="0">
                <a:latin typeface="Arial MT"/>
                <a:cs typeface="Arial MT"/>
              </a:rPr>
              <a:t>over</a:t>
            </a:r>
            <a:r>
              <a:rPr sz="1400" spc="-15" dirty="0">
                <a:latin typeface="Arial MT"/>
                <a:cs typeface="Arial MT"/>
              </a:rPr>
              <a:t> </a:t>
            </a:r>
            <a:r>
              <a:rPr sz="1400" dirty="0">
                <a:latin typeface="Arial MT"/>
                <a:cs typeface="Arial MT"/>
              </a:rPr>
              <a:t>the</a:t>
            </a:r>
            <a:r>
              <a:rPr sz="1400" spc="-35" dirty="0">
                <a:latin typeface="Arial MT"/>
                <a:cs typeface="Arial MT"/>
              </a:rPr>
              <a:t> </a:t>
            </a:r>
            <a:r>
              <a:rPr sz="1400" dirty="0">
                <a:latin typeface="Arial MT"/>
                <a:cs typeface="Arial MT"/>
              </a:rPr>
              <a:t>rib </a:t>
            </a:r>
            <a:r>
              <a:rPr sz="1400" spc="-375" dirty="0">
                <a:latin typeface="Arial MT"/>
                <a:cs typeface="Arial MT"/>
              </a:rPr>
              <a:t> </a:t>
            </a:r>
            <a:r>
              <a:rPr sz="1400" spc="-5" dirty="0">
                <a:latin typeface="Arial MT"/>
                <a:cs typeface="Arial MT"/>
              </a:rPr>
              <a:t>(providing </a:t>
            </a:r>
            <a:r>
              <a:rPr sz="1400" dirty="0">
                <a:latin typeface="Arial MT"/>
                <a:cs typeface="Arial MT"/>
              </a:rPr>
              <a:t>a backstop </a:t>
            </a:r>
            <a:r>
              <a:rPr sz="1400" spc="-375" dirty="0">
                <a:latin typeface="Arial MT"/>
                <a:cs typeface="Arial MT"/>
              </a:rPr>
              <a:t> </a:t>
            </a:r>
            <a:r>
              <a:rPr sz="1400" dirty="0">
                <a:latin typeface="Arial MT"/>
                <a:cs typeface="Arial MT"/>
              </a:rPr>
              <a:t>for the blade) and </a:t>
            </a:r>
            <a:r>
              <a:rPr sz="1400" spc="5" dirty="0">
                <a:latin typeface="Arial MT"/>
                <a:cs typeface="Arial MT"/>
              </a:rPr>
              <a:t> </a:t>
            </a:r>
            <a:r>
              <a:rPr sz="1400" spc="-5" dirty="0">
                <a:latin typeface="Arial MT"/>
                <a:cs typeface="Arial MT"/>
              </a:rPr>
              <a:t>extend down </a:t>
            </a:r>
            <a:r>
              <a:rPr sz="1400" dirty="0">
                <a:latin typeface="Arial MT"/>
                <a:cs typeface="Arial MT"/>
              </a:rPr>
              <a:t>to the </a:t>
            </a:r>
            <a:r>
              <a:rPr sz="1400" spc="5" dirty="0">
                <a:latin typeface="Arial MT"/>
                <a:cs typeface="Arial MT"/>
              </a:rPr>
              <a:t> </a:t>
            </a:r>
            <a:r>
              <a:rPr sz="1400" spc="-5" dirty="0">
                <a:latin typeface="Arial MT"/>
                <a:cs typeface="Arial MT"/>
              </a:rPr>
              <a:t>intercostal</a:t>
            </a:r>
            <a:r>
              <a:rPr sz="1400" spc="-55" dirty="0">
                <a:latin typeface="Arial MT"/>
                <a:cs typeface="Arial MT"/>
              </a:rPr>
              <a:t> </a:t>
            </a:r>
            <a:r>
              <a:rPr sz="1400" dirty="0">
                <a:latin typeface="Arial MT"/>
                <a:cs typeface="Arial MT"/>
              </a:rPr>
              <a:t>muscles</a:t>
            </a:r>
            <a:r>
              <a:rPr sz="1300" dirty="0">
                <a:latin typeface="Arial MT"/>
                <a:cs typeface="Arial MT"/>
              </a:rPr>
              <a:t>.</a:t>
            </a:r>
            <a:endParaRPr sz="1300">
              <a:latin typeface="Arial MT"/>
              <a:cs typeface="Arial MT"/>
            </a:endParaRPr>
          </a:p>
        </p:txBody>
      </p:sp>
      <p:grpSp>
        <p:nvGrpSpPr>
          <p:cNvPr id="12" name="object 12"/>
          <p:cNvGrpSpPr/>
          <p:nvPr/>
        </p:nvGrpSpPr>
        <p:grpSpPr>
          <a:xfrm>
            <a:off x="217741" y="996505"/>
            <a:ext cx="3108325" cy="1468120"/>
            <a:chOff x="217741" y="996505"/>
            <a:chExt cx="3108325" cy="1468120"/>
          </a:xfrm>
        </p:grpSpPr>
        <p:pic>
          <p:nvPicPr>
            <p:cNvPr id="13" name="object 13"/>
            <p:cNvPicPr/>
            <p:nvPr/>
          </p:nvPicPr>
          <p:blipFill>
            <a:blip r:embed="rId7" cstate="print"/>
            <a:stretch>
              <a:fillRect/>
            </a:stretch>
          </p:blipFill>
          <p:spPr>
            <a:xfrm>
              <a:off x="3012748" y="1997446"/>
              <a:ext cx="313056" cy="467180"/>
            </a:xfrm>
            <a:prstGeom prst="rect">
              <a:avLst/>
            </a:prstGeom>
          </p:spPr>
        </p:pic>
        <p:pic>
          <p:nvPicPr>
            <p:cNvPr id="14" name="object 14"/>
            <p:cNvPicPr/>
            <p:nvPr/>
          </p:nvPicPr>
          <p:blipFill>
            <a:blip r:embed="rId8" cstate="print"/>
            <a:stretch>
              <a:fillRect/>
            </a:stretch>
          </p:blipFill>
          <p:spPr>
            <a:xfrm>
              <a:off x="3046602" y="1992629"/>
              <a:ext cx="258445" cy="432435"/>
            </a:xfrm>
            <a:prstGeom prst="rect">
              <a:avLst/>
            </a:prstGeom>
          </p:spPr>
        </p:pic>
        <p:sp>
          <p:nvSpPr>
            <p:cNvPr id="15" name="object 15"/>
            <p:cNvSpPr/>
            <p:nvPr/>
          </p:nvSpPr>
          <p:spPr>
            <a:xfrm>
              <a:off x="222504" y="1001267"/>
              <a:ext cx="548640" cy="581025"/>
            </a:xfrm>
            <a:custGeom>
              <a:avLst/>
              <a:gdLst/>
              <a:ahLst/>
              <a:cxnLst/>
              <a:rect l="l" t="t" r="r" b="b"/>
              <a:pathLst>
                <a:path w="548640" h="581025">
                  <a:moveTo>
                    <a:pt x="274320" y="0"/>
                  </a:moveTo>
                  <a:lnTo>
                    <a:pt x="229824" y="3798"/>
                  </a:lnTo>
                  <a:lnTo>
                    <a:pt x="187615" y="14794"/>
                  </a:lnTo>
                  <a:lnTo>
                    <a:pt x="148256" y="32393"/>
                  </a:lnTo>
                  <a:lnTo>
                    <a:pt x="112312" y="55997"/>
                  </a:lnTo>
                  <a:lnTo>
                    <a:pt x="80348" y="85010"/>
                  </a:lnTo>
                  <a:lnTo>
                    <a:pt x="52929" y="118835"/>
                  </a:lnTo>
                  <a:lnTo>
                    <a:pt x="30619" y="156875"/>
                  </a:lnTo>
                  <a:lnTo>
                    <a:pt x="13985" y="198534"/>
                  </a:lnTo>
                  <a:lnTo>
                    <a:pt x="3590" y="243215"/>
                  </a:lnTo>
                  <a:lnTo>
                    <a:pt x="0" y="290322"/>
                  </a:lnTo>
                  <a:lnTo>
                    <a:pt x="3590" y="337428"/>
                  </a:lnTo>
                  <a:lnTo>
                    <a:pt x="13985" y="382109"/>
                  </a:lnTo>
                  <a:lnTo>
                    <a:pt x="30619" y="423768"/>
                  </a:lnTo>
                  <a:lnTo>
                    <a:pt x="52929" y="461808"/>
                  </a:lnTo>
                  <a:lnTo>
                    <a:pt x="80348" y="495633"/>
                  </a:lnTo>
                  <a:lnTo>
                    <a:pt x="112312" y="524646"/>
                  </a:lnTo>
                  <a:lnTo>
                    <a:pt x="148256" y="548250"/>
                  </a:lnTo>
                  <a:lnTo>
                    <a:pt x="187615" y="565849"/>
                  </a:lnTo>
                  <a:lnTo>
                    <a:pt x="229824" y="576845"/>
                  </a:lnTo>
                  <a:lnTo>
                    <a:pt x="274320" y="580644"/>
                  </a:lnTo>
                  <a:lnTo>
                    <a:pt x="318815" y="576845"/>
                  </a:lnTo>
                  <a:lnTo>
                    <a:pt x="361024" y="565849"/>
                  </a:lnTo>
                  <a:lnTo>
                    <a:pt x="400383" y="548250"/>
                  </a:lnTo>
                  <a:lnTo>
                    <a:pt x="436327" y="524646"/>
                  </a:lnTo>
                  <a:lnTo>
                    <a:pt x="468291" y="495633"/>
                  </a:lnTo>
                  <a:lnTo>
                    <a:pt x="495710" y="461808"/>
                  </a:lnTo>
                  <a:lnTo>
                    <a:pt x="518020" y="423768"/>
                  </a:lnTo>
                  <a:lnTo>
                    <a:pt x="534654" y="382109"/>
                  </a:lnTo>
                  <a:lnTo>
                    <a:pt x="545049" y="337428"/>
                  </a:lnTo>
                  <a:lnTo>
                    <a:pt x="548640" y="290322"/>
                  </a:lnTo>
                  <a:lnTo>
                    <a:pt x="545049" y="243215"/>
                  </a:lnTo>
                  <a:lnTo>
                    <a:pt x="534654" y="198534"/>
                  </a:lnTo>
                  <a:lnTo>
                    <a:pt x="518020" y="156875"/>
                  </a:lnTo>
                  <a:lnTo>
                    <a:pt x="495710" y="118835"/>
                  </a:lnTo>
                  <a:lnTo>
                    <a:pt x="468291" y="85010"/>
                  </a:lnTo>
                  <a:lnTo>
                    <a:pt x="436327" y="55997"/>
                  </a:lnTo>
                  <a:lnTo>
                    <a:pt x="400383" y="32393"/>
                  </a:lnTo>
                  <a:lnTo>
                    <a:pt x="361024" y="14794"/>
                  </a:lnTo>
                  <a:lnTo>
                    <a:pt x="318815" y="3798"/>
                  </a:lnTo>
                  <a:lnTo>
                    <a:pt x="274320" y="0"/>
                  </a:lnTo>
                  <a:close/>
                </a:path>
              </a:pathLst>
            </a:custGeom>
            <a:solidFill>
              <a:srgbClr val="CD9146"/>
            </a:solidFill>
          </p:spPr>
          <p:txBody>
            <a:bodyPr wrap="square" lIns="0" tIns="0" rIns="0" bIns="0" rtlCol="0"/>
            <a:lstStyle/>
            <a:p>
              <a:endParaRPr/>
            </a:p>
          </p:txBody>
        </p:sp>
        <p:sp>
          <p:nvSpPr>
            <p:cNvPr id="16" name="object 16"/>
            <p:cNvSpPr/>
            <p:nvPr/>
          </p:nvSpPr>
          <p:spPr>
            <a:xfrm>
              <a:off x="222504" y="1001267"/>
              <a:ext cx="548640" cy="581025"/>
            </a:xfrm>
            <a:custGeom>
              <a:avLst/>
              <a:gdLst/>
              <a:ahLst/>
              <a:cxnLst/>
              <a:rect l="l" t="t" r="r" b="b"/>
              <a:pathLst>
                <a:path w="548640" h="581025">
                  <a:moveTo>
                    <a:pt x="0" y="290322"/>
                  </a:moveTo>
                  <a:lnTo>
                    <a:pt x="3590" y="243215"/>
                  </a:lnTo>
                  <a:lnTo>
                    <a:pt x="13985" y="198534"/>
                  </a:lnTo>
                  <a:lnTo>
                    <a:pt x="30619" y="156875"/>
                  </a:lnTo>
                  <a:lnTo>
                    <a:pt x="52929" y="118835"/>
                  </a:lnTo>
                  <a:lnTo>
                    <a:pt x="80348" y="85010"/>
                  </a:lnTo>
                  <a:lnTo>
                    <a:pt x="112312" y="55997"/>
                  </a:lnTo>
                  <a:lnTo>
                    <a:pt x="148256" y="32393"/>
                  </a:lnTo>
                  <a:lnTo>
                    <a:pt x="187615" y="14794"/>
                  </a:lnTo>
                  <a:lnTo>
                    <a:pt x="229824" y="3798"/>
                  </a:lnTo>
                  <a:lnTo>
                    <a:pt x="274320" y="0"/>
                  </a:lnTo>
                  <a:lnTo>
                    <a:pt x="318815" y="3798"/>
                  </a:lnTo>
                  <a:lnTo>
                    <a:pt x="361024" y="14794"/>
                  </a:lnTo>
                  <a:lnTo>
                    <a:pt x="400383" y="32393"/>
                  </a:lnTo>
                  <a:lnTo>
                    <a:pt x="436327" y="55997"/>
                  </a:lnTo>
                  <a:lnTo>
                    <a:pt x="468291" y="85010"/>
                  </a:lnTo>
                  <a:lnTo>
                    <a:pt x="495710" y="118835"/>
                  </a:lnTo>
                  <a:lnTo>
                    <a:pt x="518020" y="156875"/>
                  </a:lnTo>
                  <a:lnTo>
                    <a:pt x="534654" y="198534"/>
                  </a:lnTo>
                  <a:lnTo>
                    <a:pt x="545049" y="243215"/>
                  </a:lnTo>
                  <a:lnTo>
                    <a:pt x="548640" y="290322"/>
                  </a:lnTo>
                  <a:lnTo>
                    <a:pt x="545049" y="337428"/>
                  </a:lnTo>
                  <a:lnTo>
                    <a:pt x="534654" y="382109"/>
                  </a:lnTo>
                  <a:lnTo>
                    <a:pt x="518020" y="423768"/>
                  </a:lnTo>
                  <a:lnTo>
                    <a:pt x="495710" y="461808"/>
                  </a:lnTo>
                  <a:lnTo>
                    <a:pt x="468291" y="495633"/>
                  </a:lnTo>
                  <a:lnTo>
                    <a:pt x="436327" y="524646"/>
                  </a:lnTo>
                  <a:lnTo>
                    <a:pt x="400383" y="548250"/>
                  </a:lnTo>
                  <a:lnTo>
                    <a:pt x="361024" y="565849"/>
                  </a:lnTo>
                  <a:lnTo>
                    <a:pt x="318815" y="576845"/>
                  </a:lnTo>
                  <a:lnTo>
                    <a:pt x="274320" y="580644"/>
                  </a:lnTo>
                  <a:lnTo>
                    <a:pt x="229824" y="576845"/>
                  </a:lnTo>
                  <a:lnTo>
                    <a:pt x="187615" y="565849"/>
                  </a:lnTo>
                  <a:lnTo>
                    <a:pt x="148256" y="548250"/>
                  </a:lnTo>
                  <a:lnTo>
                    <a:pt x="112312" y="524646"/>
                  </a:lnTo>
                  <a:lnTo>
                    <a:pt x="80348" y="495633"/>
                  </a:lnTo>
                  <a:lnTo>
                    <a:pt x="52929" y="461808"/>
                  </a:lnTo>
                  <a:lnTo>
                    <a:pt x="30619" y="423768"/>
                  </a:lnTo>
                  <a:lnTo>
                    <a:pt x="13985" y="382109"/>
                  </a:lnTo>
                  <a:lnTo>
                    <a:pt x="3590" y="337428"/>
                  </a:lnTo>
                  <a:lnTo>
                    <a:pt x="0" y="290322"/>
                  </a:lnTo>
                  <a:close/>
                </a:path>
              </a:pathLst>
            </a:custGeom>
            <a:ln w="9525">
              <a:solidFill>
                <a:srgbClr val="000000"/>
              </a:solidFill>
            </a:ln>
          </p:spPr>
          <p:txBody>
            <a:bodyPr wrap="square" lIns="0" tIns="0" rIns="0" bIns="0" rtlCol="0"/>
            <a:lstStyle/>
            <a:p>
              <a:endParaRPr/>
            </a:p>
          </p:txBody>
        </p:sp>
      </p:grpSp>
      <p:grpSp>
        <p:nvGrpSpPr>
          <p:cNvPr id="17" name="object 17"/>
          <p:cNvGrpSpPr/>
          <p:nvPr/>
        </p:nvGrpSpPr>
        <p:grpSpPr>
          <a:xfrm>
            <a:off x="3488404" y="1298432"/>
            <a:ext cx="2868295" cy="4298315"/>
            <a:chOff x="3488404" y="1298432"/>
            <a:chExt cx="2868295" cy="4298315"/>
          </a:xfrm>
        </p:grpSpPr>
        <p:pic>
          <p:nvPicPr>
            <p:cNvPr id="18" name="object 18"/>
            <p:cNvPicPr/>
            <p:nvPr/>
          </p:nvPicPr>
          <p:blipFill>
            <a:blip r:embed="rId9" cstate="print"/>
            <a:stretch>
              <a:fillRect/>
            </a:stretch>
          </p:blipFill>
          <p:spPr>
            <a:xfrm>
              <a:off x="3488404" y="1298432"/>
              <a:ext cx="2177859" cy="1871501"/>
            </a:xfrm>
            <a:prstGeom prst="rect">
              <a:avLst/>
            </a:prstGeom>
          </p:spPr>
        </p:pic>
        <p:pic>
          <p:nvPicPr>
            <p:cNvPr id="19" name="object 19"/>
            <p:cNvPicPr/>
            <p:nvPr/>
          </p:nvPicPr>
          <p:blipFill>
            <a:blip r:embed="rId10" cstate="print"/>
            <a:stretch>
              <a:fillRect/>
            </a:stretch>
          </p:blipFill>
          <p:spPr>
            <a:xfrm>
              <a:off x="3526536" y="1316736"/>
              <a:ext cx="2106167" cy="1799843"/>
            </a:xfrm>
            <a:prstGeom prst="rect">
              <a:avLst/>
            </a:prstGeom>
          </p:spPr>
        </p:pic>
        <p:sp>
          <p:nvSpPr>
            <p:cNvPr id="20" name="object 20"/>
            <p:cNvSpPr/>
            <p:nvPr/>
          </p:nvSpPr>
          <p:spPr>
            <a:xfrm>
              <a:off x="3526536" y="1316736"/>
              <a:ext cx="2106295" cy="1800225"/>
            </a:xfrm>
            <a:custGeom>
              <a:avLst/>
              <a:gdLst/>
              <a:ahLst/>
              <a:cxnLst/>
              <a:rect l="l" t="t" r="r" b="b"/>
              <a:pathLst>
                <a:path w="2106295" h="1800225">
                  <a:moveTo>
                    <a:pt x="0" y="179959"/>
                  </a:moveTo>
                  <a:lnTo>
                    <a:pt x="6433" y="132144"/>
                  </a:lnTo>
                  <a:lnTo>
                    <a:pt x="24586" y="89163"/>
                  </a:lnTo>
                  <a:lnTo>
                    <a:pt x="52736" y="52736"/>
                  </a:lnTo>
                  <a:lnTo>
                    <a:pt x="89163" y="24586"/>
                  </a:lnTo>
                  <a:lnTo>
                    <a:pt x="132144" y="6433"/>
                  </a:lnTo>
                  <a:lnTo>
                    <a:pt x="179959" y="0"/>
                  </a:lnTo>
                  <a:lnTo>
                    <a:pt x="1926209" y="0"/>
                  </a:lnTo>
                  <a:lnTo>
                    <a:pt x="1974023" y="6433"/>
                  </a:lnTo>
                  <a:lnTo>
                    <a:pt x="2017004" y="24586"/>
                  </a:lnTo>
                  <a:lnTo>
                    <a:pt x="2053431" y="52736"/>
                  </a:lnTo>
                  <a:lnTo>
                    <a:pt x="2081581" y="89163"/>
                  </a:lnTo>
                  <a:lnTo>
                    <a:pt x="2099734" y="132144"/>
                  </a:lnTo>
                  <a:lnTo>
                    <a:pt x="2106167" y="179959"/>
                  </a:lnTo>
                  <a:lnTo>
                    <a:pt x="2106167" y="1619885"/>
                  </a:lnTo>
                  <a:lnTo>
                    <a:pt x="2099734" y="1667699"/>
                  </a:lnTo>
                  <a:lnTo>
                    <a:pt x="2081581" y="1710680"/>
                  </a:lnTo>
                  <a:lnTo>
                    <a:pt x="2053431" y="1747107"/>
                  </a:lnTo>
                  <a:lnTo>
                    <a:pt x="2017004" y="1775257"/>
                  </a:lnTo>
                  <a:lnTo>
                    <a:pt x="1974023" y="1793410"/>
                  </a:lnTo>
                  <a:lnTo>
                    <a:pt x="1926209" y="1799843"/>
                  </a:lnTo>
                  <a:lnTo>
                    <a:pt x="179959" y="1799843"/>
                  </a:lnTo>
                  <a:lnTo>
                    <a:pt x="132144" y="1793410"/>
                  </a:lnTo>
                  <a:lnTo>
                    <a:pt x="89163" y="1775257"/>
                  </a:lnTo>
                  <a:lnTo>
                    <a:pt x="52736" y="1747107"/>
                  </a:lnTo>
                  <a:lnTo>
                    <a:pt x="24586" y="1710680"/>
                  </a:lnTo>
                  <a:lnTo>
                    <a:pt x="6433" y="1667699"/>
                  </a:lnTo>
                  <a:lnTo>
                    <a:pt x="0" y="1619885"/>
                  </a:lnTo>
                  <a:lnTo>
                    <a:pt x="0" y="179959"/>
                  </a:lnTo>
                  <a:close/>
                </a:path>
              </a:pathLst>
            </a:custGeom>
            <a:ln w="9525">
              <a:solidFill>
                <a:srgbClr val="FFFFFF"/>
              </a:solidFill>
            </a:ln>
          </p:spPr>
          <p:txBody>
            <a:bodyPr wrap="square" lIns="0" tIns="0" rIns="0" bIns="0" rtlCol="0"/>
            <a:lstStyle/>
            <a:p>
              <a:endParaRPr/>
            </a:p>
          </p:txBody>
        </p:sp>
        <p:pic>
          <p:nvPicPr>
            <p:cNvPr id="21" name="object 21"/>
            <p:cNvPicPr/>
            <p:nvPr/>
          </p:nvPicPr>
          <p:blipFill>
            <a:blip r:embed="rId11" cstate="print"/>
            <a:stretch>
              <a:fillRect/>
            </a:stretch>
          </p:blipFill>
          <p:spPr>
            <a:xfrm>
              <a:off x="4177284" y="3104387"/>
              <a:ext cx="2179319" cy="2491740"/>
            </a:xfrm>
            <a:prstGeom prst="rect">
              <a:avLst/>
            </a:prstGeom>
          </p:spPr>
        </p:pic>
        <p:pic>
          <p:nvPicPr>
            <p:cNvPr id="22" name="object 22"/>
            <p:cNvPicPr/>
            <p:nvPr/>
          </p:nvPicPr>
          <p:blipFill>
            <a:blip r:embed="rId12" cstate="print"/>
            <a:stretch>
              <a:fillRect/>
            </a:stretch>
          </p:blipFill>
          <p:spPr>
            <a:xfrm>
              <a:off x="4219956" y="3127247"/>
              <a:ext cx="2098548" cy="2410967"/>
            </a:xfrm>
            <a:prstGeom prst="rect">
              <a:avLst/>
            </a:prstGeom>
          </p:spPr>
        </p:pic>
      </p:grpSp>
      <p:sp>
        <p:nvSpPr>
          <p:cNvPr id="23" name="object 23"/>
          <p:cNvSpPr txBox="1"/>
          <p:nvPr/>
        </p:nvSpPr>
        <p:spPr>
          <a:xfrm>
            <a:off x="4268470" y="3149600"/>
            <a:ext cx="1976120" cy="2416175"/>
          </a:xfrm>
          <a:prstGeom prst="rect">
            <a:avLst/>
          </a:prstGeom>
        </p:spPr>
        <p:txBody>
          <a:bodyPr vert="horz" wrap="square" lIns="0" tIns="34290" rIns="0" bIns="0" rtlCol="0">
            <a:spAutoFit/>
          </a:bodyPr>
          <a:lstStyle/>
          <a:p>
            <a:pPr marL="12700" marR="5080">
              <a:lnSpc>
                <a:spcPct val="90000"/>
              </a:lnSpc>
              <a:spcBef>
                <a:spcPts val="270"/>
              </a:spcBef>
              <a:buFont typeface="Arial"/>
              <a:buAutoNum type="alphaLcParenBoth" startAt="2"/>
              <a:tabLst>
                <a:tab pos="287020" algn="l"/>
              </a:tabLst>
            </a:pPr>
            <a:r>
              <a:rPr sz="1400" spc="5" dirty="0">
                <a:latin typeface="Arial MT"/>
                <a:cs typeface="Arial MT"/>
              </a:rPr>
              <a:t>With </a:t>
            </a:r>
            <a:r>
              <a:rPr sz="1400" dirty="0">
                <a:latin typeface="Arial MT"/>
                <a:cs typeface="Arial MT"/>
              </a:rPr>
              <a:t>Kelly clamp, </a:t>
            </a:r>
            <a:r>
              <a:rPr sz="1400" spc="5" dirty="0">
                <a:latin typeface="Arial MT"/>
                <a:cs typeface="Arial MT"/>
              </a:rPr>
              <a:t> </a:t>
            </a:r>
            <a:r>
              <a:rPr sz="1400" dirty="0">
                <a:latin typeface="Arial MT"/>
                <a:cs typeface="Arial MT"/>
              </a:rPr>
              <a:t>perform a blunt dissect </a:t>
            </a:r>
            <a:r>
              <a:rPr sz="1400" spc="5" dirty="0">
                <a:latin typeface="Arial MT"/>
                <a:cs typeface="Arial MT"/>
              </a:rPr>
              <a:t> </a:t>
            </a:r>
            <a:r>
              <a:rPr sz="1400" dirty="0">
                <a:latin typeface="Arial MT"/>
                <a:cs typeface="Arial MT"/>
              </a:rPr>
              <a:t>through the soft tissue </a:t>
            </a:r>
            <a:r>
              <a:rPr sz="1400" spc="5" dirty="0">
                <a:latin typeface="Arial MT"/>
                <a:cs typeface="Arial MT"/>
              </a:rPr>
              <a:t> </a:t>
            </a:r>
            <a:r>
              <a:rPr sz="1400" dirty="0">
                <a:latin typeface="Arial MT"/>
                <a:cs typeface="Arial MT"/>
              </a:rPr>
              <a:t>passing</a:t>
            </a:r>
            <a:r>
              <a:rPr sz="1400" spc="10" dirty="0">
                <a:latin typeface="Arial MT"/>
                <a:cs typeface="Arial MT"/>
              </a:rPr>
              <a:t> </a:t>
            </a:r>
            <a:r>
              <a:rPr sz="1400" spc="-5" dirty="0">
                <a:latin typeface="Arial MT"/>
                <a:cs typeface="Arial MT"/>
              </a:rPr>
              <a:t>over</a:t>
            </a:r>
            <a:r>
              <a:rPr sz="1400" spc="65" dirty="0">
                <a:latin typeface="Arial MT"/>
                <a:cs typeface="Arial MT"/>
              </a:rPr>
              <a:t> </a:t>
            </a:r>
            <a:r>
              <a:rPr sz="1400" dirty="0">
                <a:latin typeface="Arial MT"/>
                <a:cs typeface="Arial MT"/>
              </a:rPr>
              <a:t>the </a:t>
            </a:r>
            <a:r>
              <a:rPr sz="1400" spc="5" dirty="0">
                <a:latin typeface="Arial MT"/>
                <a:cs typeface="Arial MT"/>
              </a:rPr>
              <a:t> </a:t>
            </a:r>
            <a:r>
              <a:rPr sz="1400" dirty="0">
                <a:latin typeface="Arial MT"/>
                <a:cs typeface="Arial MT"/>
              </a:rPr>
              <a:t>superior</a:t>
            </a:r>
            <a:r>
              <a:rPr sz="1400" spc="-60" dirty="0">
                <a:latin typeface="Arial MT"/>
                <a:cs typeface="Arial MT"/>
              </a:rPr>
              <a:t> </a:t>
            </a:r>
            <a:r>
              <a:rPr sz="1400" dirty="0">
                <a:latin typeface="Arial MT"/>
                <a:cs typeface="Arial MT"/>
              </a:rPr>
              <a:t>aspect</a:t>
            </a:r>
            <a:r>
              <a:rPr sz="1400" spc="-45" dirty="0">
                <a:latin typeface="Arial MT"/>
                <a:cs typeface="Arial MT"/>
              </a:rPr>
              <a:t> </a:t>
            </a:r>
            <a:r>
              <a:rPr sz="1400" dirty="0">
                <a:latin typeface="Arial MT"/>
                <a:cs typeface="Arial MT"/>
              </a:rPr>
              <a:t>of</a:t>
            </a:r>
            <a:r>
              <a:rPr sz="1400" spc="-30" dirty="0">
                <a:latin typeface="Arial MT"/>
                <a:cs typeface="Arial MT"/>
              </a:rPr>
              <a:t> </a:t>
            </a:r>
            <a:r>
              <a:rPr sz="1400" dirty="0">
                <a:latin typeface="Arial MT"/>
                <a:cs typeface="Arial MT"/>
              </a:rPr>
              <a:t>the</a:t>
            </a:r>
            <a:r>
              <a:rPr sz="1400" spc="-35" dirty="0">
                <a:latin typeface="Arial MT"/>
                <a:cs typeface="Arial MT"/>
              </a:rPr>
              <a:t> </a:t>
            </a:r>
            <a:r>
              <a:rPr sz="1400" dirty="0">
                <a:latin typeface="Arial MT"/>
                <a:cs typeface="Arial MT"/>
              </a:rPr>
              <a:t>rib </a:t>
            </a:r>
            <a:r>
              <a:rPr sz="1400" spc="-375" dirty="0">
                <a:latin typeface="Arial MT"/>
                <a:cs typeface="Arial MT"/>
              </a:rPr>
              <a:t> </a:t>
            </a:r>
            <a:r>
              <a:rPr sz="1400" dirty="0">
                <a:latin typeface="Arial MT"/>
                <a:cs typeface="Arial MT"/>
              </a:rPr>
              <a:t>and into the chosen </a:t>
            </a:r>
            <a:r>
              <a:rPr sz="1400" spc="5" dirty="0">
                <a:latin typeface="Arial MT"/>
                <a:cs typeface="Arial MT"/>
              </a:rPr>
              <a:t> </a:t>
            </a:r>
            <a:r>
              <a:rPr sz="1400" spc="-5" dirty="0">
                <a:latin typeface="Arial MT"/>
                <a:cs typeface="Arial MT"/>
              </a:rPr>
              <a:t>intercostal </a:t>
            </a:r>
            <a:r>
              <a:rPr sz="1400" dirty="0">
                <a:latin typeface="Arial MT"/>
                <a:cs typeface="Arial MT"/>
              </a:rPr>
              <a:t>space and </a:t>
            </a:r>
            <a:r>
              <a:rPr sz="1400" spc="5" dirty="0">
                <a:latin typeface="Arial MT"/>
                <a:cs typeface="Arial MT"/>
              </a:rPr>
              <a:t> </a:t>
            </a:r>
            <a:r>
              <a:rPr sz="1400" dirty="0">
                <a:latin typeface="Arial MT"/>
                <a:cs typeface="Arial MT"/>
              </a:rPr>
              <a:t>puncture the parietal </a:t>
            </a:r>
            <a:r>
              <a:rPr sz="1400" spc="5" dirty="0">
                <a:latin typeface="Arial MT"/>
                <a:cs typeface="Arial MT"/>
              </a:rPr>
              <a:t> </a:t>
            </a:r>
            <a:r>
              <a:rPr sz="1400" dirty="0">
                <a:latin typeface="Arial MT"/>
                <a:cs typeface="Arial MT"/>
              </a:rPr>
              <a:t>pleura.</a:t>
            </a:r>
            <a:endParaRPr sz="1400">
              <a:latin typeface="Arial MT"/>
              <a:cs typeface="Arial MT"/>
            </a:endParaRPr>
          </a:p>
          <a:p>
            <a:pPr marL="12700" marR="134620">
              <a:lnSpc>
                <a:spcPts val="1510"/>
              </a:lnSpc>
              <a:spcBef>
                <a:spcPts val="530"/>
              </a:spcBef>
              <a:buFont typeface="Arial"/>
              <a:buAutoNum type="alphaLcParenBoth" startAt="2"/>
              <a:tabLst>
                <a:tab pos="278130" algn="l"/>
              </a:tabLst>
            </a:pPr>
            <a:r>
              <a:rPr sz="1400" dirty="0">
                <a:latin typeface="Arial MT"/>
                <a:cs typeface="Arial MT"/>
              </a:rPr>
              <a:t>Listen</a:t>
            </a:r>
            <a:r>
              <a:rPr sz="1400" spc="-50" dirty="0">
                <a:latin typeface="Arial MT"/>
                <a:cs typeface="Arial MT"/>
              </a:rPr>
              <a:t> </a:t>
            </a:r>
            <a:r>
              <a:rPr sz="1400" dirty="0">
                <a:latin typeface="Arial MT"/>
                <a:cs typeface="Arial MT"/>
              </a:rPr>
              <a:t>for</a:t>
            </a:r>
            <a:r>
              <a:rPr sz="1400" spc="-45" dirty="0">
                <a:latin typeface="Arial MT"/>
                <a:cs typeface="Arial MT"/>
              </a:rPr>
              <a:t> </a:t>
            </a:r>
            <a:r>
              <a:rPr sz="1400" dirty="0">
                <a:latin typeface="Arial MT"/>
                <a:cs typeface="Arial MT"/>
              </a:rPr>
              <a:t>and</a:t>
            </a:r>
            <a:r>
              <a:rPr sz="1400" spc="-40" dirty="0">
                <a:latin typeface="Arial MT"/>
                <a:cs typeface="Arial MT"/>
              </a:rPr>
              <a:t> </a:t>
            </a:r>
            <a:r>
              <a:rPr sz="1400" dirty="0">
                <a:latin typeface="Arial MT"/>
                <a:cs typeface="Arial MT"/>
              </a:rPr>
              <a:t>feel</a:t>
            </a:r>
            <a:r>
              <a:rPr sz="1400" spc="-35" dirty="0">
                <a:latin typeface="Arial MT"/>
                <a:cs typeface="Arial MT"/>
              </a:rPr>
              <a:t> </a:t>
            </a:r>
            <a:r>
              <a:rPr sz="1400" dirty="0">
                <a:latin typeface="Arial MT"/>
                <a:cs typeface="Arial MT"/>
              </a:rPr>
              <a:t>a </a:t>
            </a:r>
            <a:r>
              <a:rPr sz="1400" spc="-375" dirty="0">
                <a:latin typeface="Arial MT"/>
                <a:cs typeface="Arial MT"/>
              </a:rPr>
              <a:t> </a:t>
            </a:r>
            <a:r>
              <a:rPr sz="1400" dirty="0">
                <a:latin typeface="Arial MT"/>
                <a:cs typeface="Arial MT"/>
              </a:rPr>
              <a:t>“pop” </a:t>
            </a:r>
            <a:r>
              <a:rPr sz="1400" spc="-5" dirty="0">
                <a:latin typeface="Arial MT"/>
                <a:cs typeface="Arial MT"/>
              </a:rPr>
              <a:t>as </a:t>
            </a:r>
            <a:r>
              <a:rPr sz="1400" dirty="0">
                <a:latin typeface="Arial MT"/>
                <a:cs typeface="Arial MT"/>
              </a:rPr>
              <a:t>the </a:t>
            </a:r>
            <a:r>
              <a:rPr sz="1400" spc="-5" dirty="0">
                <a:latin typeface="Arial MT"/>
                <a:cs typeface="Arial MT"/>
              </a:rPr>
              <a:t>points go </a:t>
            </a:r>
            <a:r>
              <a:rPr sz="1400" dirty="0">
                <a:latin typeface="Arial MT"/>
                <a:cs typeface="Arial MT"/>
              </a:rPr>
              <a:t> into</a:t>
            </a:r>
            <a:r>
              <a:rPr sz="1400" spc="-25" dirty="0">
                <a:latin typeface="Arial MT"/>
                <a:cs typeface="Arial MT"/>
              </a:rPr>
              <a:t> </a:t>
            </a:r>
            <a:r>
              <a:rPr sz="1400" dirty="0">
                <a:latin typeface="Arial MT"/>
                <a:cs typeface="Arial MT"/>
              </a:rPr>
              <a:t>the</a:t>
            </a:r>
            <a:r>
              <a:rPr sz="1400" spc="-25" dirty="0">
                <a:latin typeface="Arial MT"/>
                <a:cs typeface="Arial MT"/>
              </a:rPr>
              <a:t> </a:t>
            </a:r>
            <a:r>
              <a:rPr sz="1400" spc="-5" dirty="0">
                <a:latin typeface="Arial MT"/>
                <a:cs typeface="Arial MT"/>
              </a:rPr>
              <a:t>cavity.</a:t>
            </a:r>
            <a:endParaRPr sz="1400">
              <a:latin typeface="Arial MT"/>
              <a:cs typeface="Arial MT"/>
            </a:endParaRPr>
          </a:p>
        </p:txBody>
      </p:sp>
      <p:grpSp>
        <p:nvGrpSpPr>
          <p:cNvPr id="24" name="object 24"/>
          <p:cNvGrpSpPr/>
          <p:nvPr/>
        </p:nvGrpSpPr>
        <p:grpSpPr>
          <a:xfrm>
            <a:off x="5967922" y="2025104"/>
            <a:ext cx="427355" cy="478155"/>
            <a:chOff x="5967922" y="2025104"/>
            <a:chExt cx="427355" cy="478155"/>
          </a:xfrm>
        </p:grpSpPr>
        <p:pic>
          <p:nvPicPr>
            <p:cNvPr id="25" name="object 25"/>
            <p:cNvPicPr/>
            <p:nvPr/>
          </p:nvPicPr>
          <p:blipFill>
            <a:blip r:embed="rId13" cstate="print"/>
            <a:stretch>
              <a:fillRect/>
            </a:stretch>
          </p:blipFill>
          <p:spPr>
            <a:xfrm>
              <a:off x="5967922" y="2025104"/>
              <a:ext cx="426890" cy="477570"/>
            </a:xfrm>
            <a:prstGeom prst="rect">
              <a:avLst/>
            </a:prstGeom>
          </p:spPr>
        </p:pic>
        <p:pic>
          <p:nvPicPr>
            <p:cNvPr id="26" name="object 26"/>
            <p:cNvPicPr/>
            <p:nvPr/>
          </p:nvPicPr>
          <p:blipFill>
            <a:blip r:embed="rId14" cstate="print"/>
            <a:stretch>
              <a:fillRect/>
            </a:stretch>
          </p:blipFill>
          <p:spPr>
            <a:xfrm>
              <a:off x="6001258" y="2030348"/>
              <a:ext cx="372999" cy="432308"/>
            </a:xfrm>
            <a:prstGeom prst="rect">
              <a:avLst/>
            </a:prstGeom>
          </p:spPr>
        </p:pic>
      </p:grpSp>
      <p:grpSp>
        <p:nvGrpSpPr>
          <p:cNvPr id="27" name="object 27"/>
          <p:cNvGrpSpPr/>
          <p:nvPr/>
        </p:nvGrpSpPr>
        <p:grpSpPr>
          <a:xfrm>
            <a:off x="6653770" y="1283201"/>
            <a:ext cx="2555875" cy="3703954"/>
            <a:chOff x="6653770" y="1283201"/>
            <a:chExt cx="2555875" cy="3703954"/>
          </a:xfrm>
        </p:grpSpPr>
        <p:pic>
          <p:nvPicPr>
            <p:cNvPr id="28" name="object 28"/>
            <p:cNvPicPr/>
            <p:nvPr/>
          </p:nvPicPr>
          <p:blipFill>
            <a:blip r:embed="rId15" cstate="print"/>
            <a:stretch>
              <a:fillRect/>
            </a:stretch>
          </p:blipFill>
          <p:spPr>
            <a:xfrm>
              <a:off x="6653770" y="1283201"/>
              <a:ext cx="2118386" cy="2019313"/>
            </a:xfrm>
            <a:prstGeom prst="rect">
              <a:avLst/>
            </a:prstGeom>
          </p:spPr>
        </p:pic>
        <p:pic>
          <p:nvPicPr>
            <p:cNvPr id="29" name="object 29"/>
            <p:cNvPicPr/>
            <p:nvPr/>
          </p:nvPicPr>
          <p:blipFill>
            <a:blip r:embed="rId16" cstate="print"/>
            <a:stretch>
              <a:fillRect/>
            </a:stretch>
          </p:blipFill>
          <p:spPr>
            <a:xfrm>
              <a:off x="6691883" y="1334007"/>
              <a:ext cx="2046732" cy="1882648"/>
            </a:xfrm>
            <a:prstGeom prst="rect">
              <a:avLst/>
            </a:prstGeom>
          </p:spPr>
        </p:pic>
        <p:sp>
          <p:nvSpPr>
            <p:cNvPr id="30" name="object 30"/>
            <p:cNvSpPr/>
            <p:nvPr/>
          </p:nvSpPr>
          <p:spPr>
            <a:xfrm>
              <a:off x="6691883" y="1301495"/>
              <a:ext cx="2047239" cy="1948180"/>
            </a:xfrm>
            <a:custGeom>
              <a:avLst/>
              <a:gdLst/>
              <a:ahLst/>
              <a:cxnLst/>
              <a:rect l="l" t="t" r="r" b="b"/>
              <a:pathLst>
                <a:path w="2047240" h="1948180">
                  <a:moveTo>
                    <a:pt x="0" y="194817"/>
                  </a:moveTo>
                  <a:lnTo>
                    <a:pt x="5146" y="150156"/>
                  </a:lnTo>
                  <a:lnTo>
                    <a:pt x="19806" y="109153"/>
                  </a:lnTo>
                  <a:lnTo>
                    <a:pt x="42807" y="72980"/>
                  </a:lnTo>
                  <a:lnTo>
                    <a:pt x="72980" y="42807"/>
                  </a:lnTo>
                  <a:lnTo>
                    <a:pt x="109153" y="19806"/>
                  </a:lnTo>
                  <a:lnTo>
                    <a:pt x="150156" y="5146"/>
                  </a:lnTo>
                  <a:lnTo>
                    <a:pt x="194818" y="0"/>
                  </a:lnTo>
                  <a:lnTo>
                    <a:pt x="1851914" y="0"/>
                  </a:lnTo>
                  <a:lnTo>
                    <a:pt x="1896575" y="5146"/>
                  </a:lnTo>
                  <a:lnTo>
                    <a:pt x="1937578" y="19806"/>
                  </a:lnTo>
                  <a:lnTo>
                    <a:pt x="1973751" y="42807"/>
                  </a:lnTo>
                  <a:lnTo>
                    <a:pt x="2003924" y="72980"/>
                  </a:lnTo>
                  <a:lnTo>
                    <a:pt x="2026925" y="109153"/>
                  </a:lnTo>
                  <a:lnTo>
                    <a:pt x="2041585" y="150156"/>
                  </a:lnTo>
                  <a:lnTo>
                    <a:pt x="2046732" y="194817"/>
                  </a:lnTo>
                  <a:lnTo>
                    <a:pt x="2046732" y="1752853"/>
                  </a:lnTo>
                  <a:lnTo>
                    <a:pt x="2041585" y="1797515"/>
                  </a:lnTo>
                  <a:lnTo>
                    <a:pt x="2026925" y="1838518"/>
                  </a:lnTo>
                  <a:lnTo>
                    <a:pt x="2003924" y="1874691"/>
                  </a:lnTo>
                  <a:lnTo>
                    <a:pt x="1973751" y="1904864"/>
                  </a:lnTo>
                  <a:lnTo>
                    <a:pt x="1937578" y="1927865"/>
                  </a:lnTo>
                  <a:lnTo>
                    <a:pt x="1896575" y="1942525"/>
                  </a:lnTo>
                  <a:lnTo>
                    <a:pt x="1851914" y="1947671"/>
                  </a:lnTo>
                  <a:lnTo>
                    <a:pt x="194818" y="1947671"/>
                  </a:lnTo>
                  <a:lnTo>
                    <a:pt x="150156" y="1942525"/>
                  </a:lnTo>
                  <a:lnTo>
                    <a:pt x="109153" y="1927865"/>
                  </a:lnTo>
                  <a:lnTo>
                    <a:pt x="72980" y="1904864"/>
                  </a:lnTo>
                  <a:lnTo>
                    <a:pt x="42807" y="1874691"/>
                  </a:lnTo>
                  <a:lnTo>
                    <a:pt x="19806" y="1838518"/>
                  </a:lnTo>
                  <a:lnTo>
                    <a:pt x="5146" y="1797515"/>
                  </a:lnTo>
                  <a:lnTo>
                    <a:pt x="0" y="1752853"/>
                  </a:lnTo>
                  <a:lnTo>
                    <a:pt x="0" y="194817"/>
                  </a:lnTo>
                  <a:close/>
                </a:path>
              </a:pathLst>
            </a:custGeom>
            <a:ln w="9524">
              <a:solidFill>
                <a:srgbClr val="FFFFFF"/>
              </a:solidFill>
            </a:ln>
          </p:spPr>
          <p:txBody>
            <a:bodyPr wrap="square" lIns="0" tIns="0" rIns="0" bIns="0" rtlCol="0"/>
            <a:lstStyle/>
            <a:p>
              <a:endParaRPr/>
            </a:p>
          </p:txBody>
        </p:sp>
        <p:pic>
          <p:nvPicPr>
            <p:cNvPr id="31" name="object 31"/>
            <p:cNvPicPr/>
            <p:nvPr/>
          </p:nvPicPr>
          <p:blipFill>
            <a:blip r:embed="rId17" cstate="print"/>
            <a:stretch>
              <a:fillRect/>
            </a:stretch>
          </p:blipFill>
          <p:spPr>
            <a:xfrm>
              <a:off x="7286243" y="3180588"/>
              <a:ext cx="1923288" cy="1805939"/>
            </a:xfrm>
            <a:prstGeom prst="rect">
              <a:avLst/>
            </a:prstGeom>
          </p:spPr>
        </p:pic>
        <p:pic>
          <p:nvPicPr>
            <p:cNvPr id="32" name="object 32"/>
            <p:cNvPicPr/>
            <p:nvPr/>
          </p:nvPicPr>
          <p:blipFill>
            <a:blip r:embed="rId18" cstate="print"/>
            <a:stretch>
              <a:fillRect/>
            </a:stretch>
          </p:blipFill>
          <p:spPr>
            <a:xfrm>
              <a:off x="7328915" y="3203447"/>
              <a:ext cx="1842515" cy="1725168"/>
            </a:xfrm>
            <a:prstGeom prst="rect">
              <a:avLst/>
            </a:prstGeom>
          </p:spPr>
        </p:pic>
      </p:grpSp>
      <p:sp>
        <p:nvSpPr>
          <p:cNvPr id="33" name="object 33"/>
          <p:cNvSpPr txBox="1"/>
          <p:nvPr/>
        </p:nvSpPr>
        <p:spPr>
          <a:xfrm>
            <a:off x="7367778" y="3214877"/>
            <a:ext cx="1760220" cy="1007744"/>
          </a:xfrm>
          <a:prstGeom prst="rect">
            <a:avLst/>
          </a:prstGeom>
        </p:spPr>
        <p:txBody>
          <a:bodyPr vert="horz" wrap="square" lIns="0" tIns="37465" rIns="0" bIns="0" rtlCol="0">
            <a:spAutoFit/>
          </a:bodyPr>
          <a:lstStyle/>
          <a:p>
            <a:pPr marL="12700" marR="5080">
              <a:lnSpc>
                <a:spcPts val="1510"/>
              </a:lnSpc>
              <a:spcBef>
                <a:spcPts val="295"/>
              </a:spcBef>
            </a:pPr>
            <a:r>
              <a:rPr sz="1400" b="1" spc="-5" dirty="0">
                <a:latin typeface="Arial"/>
                <a:cs typeface="Arial"/>
              </a:rPr>
              <a:t>(d) </a:t>
            </a:r>
            <a:r>
              <a:rPr sz="1400" dirty="0">
                <a:latin typeface="Arial MT"/>
                <a:cs typeface="Arial MT"/>
              </a:rPr>
              <a:t>Place the Kelly </a:t>
            </a:r>
            <a:r>
              <a:rPr sz="1400" spc="5" dirty="0">
                <a:latin typeface="Arial MT"/>
                <a:cs typeface="Arial MT"/>
              </a:rPr>
              <a:t> </a:t>
            </a:r>
            <a:r>
              <a:rPr sz="1400" dirty="0">
                <a:latin typeface="Arial MT"/>
                <a:cs typeface="Arial MT"/>
              </a:rPr>
              <a:t>clamp,</a:t>
            </a:r>
            <a:r>
              <a:rPr sz="1400" spc="-55" dirty="0">
                <a:latin typeface="Arial MT"/>
                <a:cs typeface="Arial MT"/>
              </a:rPr>
              <a:t> </a:t>
            </a:r>
            <a:r>
              <a:rPr sz="1400" spc="-5" dirty="0">
                <a:latin typeface="Arial MT"/>
                <a:cs typeface="Arial MT"/>
              </a:rPr>
              <a:t>jaws</a:t>
            </a:r>
            <a:r>
              <a:rPr sz="1400" spc="-25" dirty="0">
                <a:latin typeface="Arial MT"/>
                <a:cs typeface="Arial MT"/>
              </a:rPr>
              <a:t> </a:t>
            </a:r>
            <a:r>
              <a:rPr sz="1400" dirty="0">
                <a:latin typeface="Arial MT"/>
                <a:cs typeface="Arial MT"/>
              </a:rPr>
              <a:t>closed</a:t>
            </a:r>
            <a:r>
              <a:rPr sz="1400" spc="-65" dirty="0">
                <a:latin typeface="Arial MT"/>
                <a:cs typeface="Arial MT"/>
              </a:rPr>
              <a:t> </a:t>
            </a:r>
            <a:r>
              <a:rPr sz="1400" dirty="0">
                <a:latin typeface="Arial MT"/>
                <a:cs typeface="Arial MT"/>
              </a:rPr>
              <a:t>on </a:t>
            </a:r>
            <a:r>
              <a:rPr sz="1400" spc="-375" dirty="0">
                <a:latin typeface="Arial MT"/>
                <a:cs typeface="Arial MT"/>
              </a:rPr>
              <a:t> </a:t>
            </a:r>
            <a:r>
              <a:rPr sz="1400" dirty="0">
                <a:latin typeface="Arial MT"/>
                <a:cs typeface="Arial MT"/>
              </a:rPr>
              <a:t>the rib and pointed </a:t>
            </a:r>
            <a:r>
              <a:rPr sz="1400" spc="5" dirty="0">
                <a:latin typeface="Arial MT"/>
                <a:cs typeface="Arial MT"/>
              </a:rPr>
              <a:t> </a:t>
            </a:r>
            <a:r>
              <a:rPr sz="1400" spc="-5" dirty="0">
                <a:latin typeface="Arial MT"/>
                <a:cs typeface="Arial MT"/>
              </a:rPr>
              <a:t>toward </a:t>
            </a:r>
            <a:r>
              <a:rPr sz="1400" dirty="0">
                <a:latin typeface="Arial MT"/>
                <a:cs typeface="Arial MT"/>
              </a:rPr>
              <a:t>the </a:t>
            </a:r>
            <a:r>
              <a:rPr sz="1400" spc="-5" dirty="0">
                <a:latin typeface="Arial MT"/>
                <a:cs typeface="Arial MT"/>
              </a:rPr>
              <a:t>ICS above </a:t>
            </a:r>
            <a:r>
              <a:rPr sz="1400" spc="-375" dirty="0">
                <a:latin typeface="Arial MT"/>
                <a:cs typeface="Arial MT"/>
              </a:rPr>
              <a:t> </a:t>
            </a:r>
            <a:r>
              <a:rPr sz="1400" dirty="0">
                <a:latin typeface="Arial MT"/>
                <a:cs typeface="Arial MT"/>
              </a:rPr>
              <a:t>the</a:t>
            </a:r>
            <a:r>
              <a:rPr sz="1400" spc="-30" dirty="0">
                <a:latin typeface="Arial MT"/>
                <a:cs typeface="Arial MT"/>
              </a:rPr>
              <a:t> </a:t>
            </a:r>
            <a:r>
              <a:rPr sz="1400" dirty="0">
                <a:latin typeface="Arial MT"/>
                <a:cs typeface="Arial MT"/>
              </a:rPr>
              <a:t>rib.</a:t>
            </a:r>
            <a:endParaRPr sz="1400">
              <a:latin typeface="Arial MT"/>
              <a:cs typeface="Arial MT"/>
            </a:endParaRPr>
          </a:p>
        </p:txBody>
      </p:sp>
      <p:grpSp>
        <p:nvGrpSpPr>
          <p:cNvPr id="34" name="object 34"/>
          <p:cNvGrpSpPr/>
          <p:nvPr/>
        </p:nvGrpSpPr>
        <p:grpSpPr>
          <a:xfrm>
            <a:off x="9008257" y="2026562"/>
            <a:ext cx="361950" cy="476250"/>
            <a:chOff x="9008257" y="2026562"/>
            <a:chExt cx="361950" cy="476250"/>
          </a:xfrm>
        </p:grpSpPr>
        <p:pic>
          <p:nvPicPr>
            <p:cNvPr id="35" name="object 35"/>
            <p:cNvPicPr/>
            <p:nvPr/>
          </p:nvPicPr>
          <p:blipFill>
            <a:blip r:embed="rId19" cstate="print"/>
            <a:stretch>
              <a:fillRect/>
            </a:stretch>
          </p:blipFill>
          <p:spPr>
            <a:xfrm>
              <a:off x="9008257" y="2026562"/>
              <a:ext cx="361506" cy="476165"/>
            </a:xfrm>
            <a:prstGeom prst="rect">
              <a:avLst/>
            </a:prstGeom>
          </p:spPr>
        </p:pic>
        <p:pic>
          <p:nvPicPr>
            <p:cNvPr id="36" name="object 36"/>
            <p:cNvPicPr/>
            <p:nvPr/>
          </p:nvPicPr>
          <p:blipFill>
            <a:blip r:embed="rId20" cstate="print"/>
            <a:stretch>
              <a:fillRect/>
            </a:stretch>
          </p:blipFill>
          <p:spPr>
            <a:xfrm>
              <a:off x="9041511" y="2030983"/>
              <a:ext cx="307975" cy="432307"/>
            </a:xfrm>
            <a:prstGeom prst="rect">
              <a:avLst/>
            </a:prstGeom>
          </p:spPr>
        </p:pic>
      </p:grpSp>
      <p:grpSp>
        <p:nvGrpSpPr>
          <p:cNvPr id="37" name="object 37"/>
          <p:cNvGrpSpPr/>
          <p:nvPr/>
        </p:nvGrpSpPr>
        <p:grpSpPr>
          <a:xfrm>
            <a:off x="9573728" y="1283200"/>
            <a:ext cx="2360930" cy="3450590"/>
            <a:chOff x="9573728" y="1283200"/>
            <a:chExt cx="2360930" cy="3450590"/>
          </a:xfrm>
        </p:grpSpPr>
        <p:pic>
          <p:nvPicPr>
            <p:cNvPr id="38" name="object 38"/>
            <p:cNvPicPr/>
            <p:nvPr/>
          </p:nvPicPr>
          <p:blipFill>
            <a:blip r:embed="rId21" cstate="print"/>
            <a:stretch>
              <a:fillRect/>
            </a:stretch>
          </p:blipFill>
          <p:spPr>
            <a:xfrm>
              <a:off x="9573728" y="1283200"/>
              <a:ext cx="2094054" cy="1909586"/>
            </a:xfrm>
            <a:prstGeom prst="rect">
              <a:avLst/>
            </a:prstGeom>
          </p:spPr>
        </p:pic>
        <p:pic>
          <p:nvPicPr>
            <p:cNvPr id="39" name="object 39"/>
            <p:cNvPicPr/>
            <p:nvPr/>
          </p:nvPicPr>
          <p:blipFill>
            <a:blip r:embed="rId22" cstate="print"/>
            <a:stretch>
              <a:fillRect/>
            </a:stretch>
          </p:blipFill>
          <p:spPr>
            <a:xfrm>
              <a:off x="9611868" y="1332229"/>
              <a:ext cx="2022348" cy="1776349"/>
            </a:xfrm>
            <a:prstGeom prst="rect">
              <a:avLst/>
            </a:prstGeom>
          </p:spPr>
        </p:pic>
        <p:sp>
          <p:nvSpPr>
            <p:cNvPr id="40" name="object 40"/>
            <p:cNvSpPr/>
            <p:nvPr/>
          </p:nvSpPr>
          <p:spPr>
            <a:xfrm>
              <a:off x="9611868" y="1301495"/>
              <a:ext cx="2022475" cy="1838325"/>
            </a:xfrm>
            <a:custGeom>
              <a:avLst/>
              <a:gdLst/>
              <a:ahLst/>
              <a:cxnLst/>
              <a:rect l="l" t="t" r="r" b="b"/>
              <a:pathLst>
                <a:path w="2022475" h="1838325">
                  <a:moveTo>
                    <a:pt x="0" y="183768"/>
                  </a:moveTo>
                  <a:lnTo>
                    <a:pt x="6565" y="134922"/>
                  </a:lnTo>
                  <a:lnTo>
                    <a:pt x="25094" y="91026"/>
                  </a:lnTo>
                  <a:lnTo>
                    <a:pt x="53832" y="53832"/>
                  </a:lnTo>
                  <a:lnTo>
                    <a:pt x="91026" y="25094"/>
                  </a:lnTo>
                  <a:lnTo>
                    <a:pt x="134922" y="6565"/>
                  </a:lnTo>
                  <a:lnTo>
                    <a:pt x="183768" y="0"/>
                  </a:lnTo>
                  <a:lnTo>
                    <a:pt x="1838578" y="0"/>
                  </a:lnTo>
                  <a:lnTo>
                    <a:pt x="1887425" y="6565"/>
                  </a:lnTo>
                  <a:lnTo>
                    <a:pt x="1931321" y="25094"/>
                  </a:lnTo>
                  <a:lnTo>
                    <a:pt x="1968515" y="53832"/>
                  </a:lnTo>
                  <a:lnTo>
                    <a:pt x="1997253" y="91026"/>
                  </a:lnTo>
                  <a:lnTo>
                    <a:pt x="2015782" y="134922"/>
                  </a:lnTo>
                  <a:lnTo>
                    <a:pt x="2022348" y="183768"/>
                  </a:lnTo>
                  <a:lnTo>
                    <a:pt x="2022348" y="1654175"/>
                  </a:lnTo>
                  <a:lnTo>
                    <a:pt x="2015782" y="1703021"/>
                  </a:lnTo>
                  <a:lnTo>
                    <a:pt x="1997253" y="1746917"/>
                  </a:lnTo>
                  <a:lnTo>
                    <a:pt x="1968515" y="1784111"/>
                  </a:lnTo>
                  <a:lnTo>
                    <a:pt x="1931321" y="1812849"/>
                  </a:lnTo>
                  <a:lnTo>
                    <a:pt x="1887425" y="1831378"/>
                  </a:lnTo>
                  <a:lnTo>
                    <a:pt x="1838578" y="1837943"/>
                  </a:lnTo>
                  <a:lnTo>
                    <a:pt x="183768" y="1837943"/>
                  </a:lnTo>
                  <a:lnTo>
                    <a:pt x="134922" y="1831378"/>
                  </a:lnTo>
                  <a:lnTo>
                    <a:pt x="91026" y="1812849"/>
                  </a:lnTo>
                  <a:lnTo>
                    <a:pt x="53832" y="1784111"/>
                  </a:lnTo>
                  <a:lnTo>
                    <a:pt x="25094" y="1746917"/>
                  </a:lnTo>
                  <a:lnTo>
                    <a:pt x="6565" y="1703021"/>
                  </a:lnTo>
                  <a:lnTo>
                    <a:pt x="0" y="1654175"/>
                  </a:lnTo>
                  <a:lnTo>
                    <a:pt x="0" y="183768"/>
                  </a:lnTo>
                  <a:close/>
                </a:path>
              </a:pathLst>
            </a:custGeom>
            <a:ln w="9525">
              <a:solidFill>
                <a:srgbClr val="FFFFFF"/>
              </a:solidFill>
            </a:ln>
          </p:spPr>
          <p:txBody>
            <a:bodyPr wrap="square" lIns="0" tIns="0" rIns="0" bIns="0" rtlCol="0"/>
            <a:lstStyle/>
            <a:p>
              <a:endParaRPr/>
            </a:p>
          </p:txBody>
        </p:sp>
        <p:pic>
          <p:nvPicPr>
            <p:cNvPr id="41" name="object 41"/>
            <p:cNvPicPr/>
            <p:nvPr/>
          </p:nvPicPr>
          <p:blipFill>
            <a:blip r:embed="rId23" cstate="print"/>
            <a:stretch>
              <a:fillRect/>
            </a:stretch>
          </p:blipFill>
          <p:spPr>
            <a:xfrm>
              <a:off x="10053828" y="3112007"/>
              <a:ext cx="1880616" cy="1621536"/>
            </a:xfrm>
            <a:prstGeom prst="rect">
              <a:avLst/>
            </a:prstGeom>
          </p:spPr>
        </p:pic>
        <p:pic>
          <p:nvPicPr>
            <p:cNvPr id="42" name="object 42"/>
            <p:cNvPicPr/>
            <p:nvPr/>
          </p:nvPicPr>
          <p:blipFill>
            <a:blip r:embed="rId24" cstate="print"/>
            <a:stretch>
              <a:fillRect/>
            </a:stretch>
          </p:blipFill>
          <p:spPr>
            <a:xfrm>
              <a:off x="10096500" y="3134867"/>
              <a:ext cx="1799844" cy="1540764"/>
            </a:xfrm>
            <a:prstGeom prst="rect">
              <a:avLst/>
            </a:prstGeom>
          </p:spPr>
        </p:pic>
      </p:grpSp>
      <p:sp>
        <p:nvSpPr>
          <p:cNvPr id="43" name="object 43"/>
          <p:cNvSpPr txBox="1"/>
          <p:nvPr/>
        </p:nvSpPr>
        <p:spPr>
          <a:xfrm>
            <a:off x="10130408" y="3141091"/>
            <a:ext cx="1593215" cy="624205"/>
          </a:xfrm>
          <a:prstGeom prst="rect">
            <a:avLst/>
          </a:prstGeom>
        </p:spPr>
        <p:txBody>
          <a:bodyPr vert="horz" wrap="square" lIns="0" tIns="34290" rIns="0" bIns="0" rtlCol="0">
            <a:spAutoFit/>
          </a:bodyPr>
          <a:lstStyle/>
          <a:p>
            <a:pPr marL="12700" marR="5080">
              <a:lnSpc>
                <a:spcPct val="90100"/>
              </a:lnSpc>
              <a:spcBef>
                <a:spcPts val="270"/>
              </a:spcBef>
            </a:pPr>
            <a:r>
              <a:rPr sz="1400" b="1" dirty="0">
                <a:latin typeface="Arial"/>
                <a:cs typeface="Arial"/>
              </a:rPr>
              <a:t>(e)</a:t>
            </a:r>
            <a:r>
              <a:rPr sz="1400" b="1" spc="-45" dirty="0">
                <a:latin typeface="Arial"/>
                <a:cs typeface="Arial"/>
              </a:rPr>
              <a:t> </a:t>
            </a:r>
            <a:r>
              <a:rPr sz="1400" dirty="0">
                <a:latin typeface="Arial MT"/>
                <a:cs typeface="Arial MT"/>
              </a:rPr>
              <a:t>Spread</a:t>
            </a:r>
            <a:r>
              <a:rPr sz="1400" spc="-60" dirty="0">
                <a:latin typeface="Arial MT"/>
                <a:cs typeface="Arial MT"/>
              </a:rPr>
              <a:t> </a:t>
            </a:r>
            <a:r>
              <a:rPr sz="1400" dirty="0">
                <a:latin typeface="Arial MT"/>
                <a:cs typeface="Arial MT"/>
              </a:rPr>
              <a:t>the</a:t>
            </a:r>
            <a:r>
              <a:rPr sz="1400" spc="-40" dirty="0">
                <a:latin typeface="Arial MT"/>
                <a:cs typeface="Arial MT"/>
              </a:rPr>
              <a:t> </a:t>
            </a:r>
            <a:r>
              <a:rPr sz="1400" dirty="0">
                <a:latin typeface="Arial MT"/>
                <a:cs typeface="Arial MT"/>
              </a:rPr>
              <a:t>Kelly </a:t>
            </a:r>
            <a:r>
              <a:rPr sz="1400" spc="-375" dirty="0">
                <a:latin typeface="Arial MT"/>
                <a:cs typeface="Arial MT"/>
              </a:rPr>
              <a:t> </a:t>
            </a:r>
            <a:r>
              <a:rPr sz="1400" dirty="0">
                <a:latin typeface="Arial MT"/>
                <a:cs typeface="Arial MT"/>
              </a:rPr>
              <a:t>clamp, forcing the </a:t>
            </a:r>
            <a:r>
              <a:rPr sz="1400" spc="5" dirty="0">
                <a:latin typeface="Arial MT"/>
                <a:cs typeface="Arial MT"/>
              </a:rPr>
              <a:t> </a:t>
            </a:r>
            <a:r>
              <a:rPr sz="1400" dirty="0">
                <a:latin typeface="Arial MT"/>
                <a:cs typeface="Arial MT"/>
              </a:rPr>
              <a:t>tissue</a:t>
            </a:r>
            <a:r>
              <a:rPr sz="1400" spc="-55" dirty="0">
                <a:latin typeface="Arial MT"/>
                <a:cs typeface="Arial MT"/>
              </a:rPr>
              <a:t> </a:t>
            </a:r>
            <a:r>
              <a:rPr sz="1400" dirty="0">
                <a:latin typeface="Arial MT"/>
                <a:cs typeface="Arial MT"/>
              </a:rPr>
              <a:t>apart</a:t>
            </a:r>
            <a:endParaRPr sz="1400">
              <a:latin typeface="Arial MT"/>
              <a:cs typeface="Arial MT"/>
            </a:endParaRPr>
          </a:p>
        </p:txBody>
      </p:sp>
      <p:sp>
        <p:nvSpPr>
          <p:cNvPr id="44" name="object 44"/>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sp>
        <p:nvSpPr>
          <p:cNvPr id="45" name="object 45"/>
          <p:cNvSpPr txBox="1"/>
          <p:nvPr/>
        </p:nvSpPr>
        <p:spPr>
          <a:xfrm>
            <a:off x="411886" y="1118692"/>
            <a:ext cx="167640" cy="3314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9</a:t>
            </a:r>
            <a:endParaRPr sz="2000">
              <a:latin typeface="Arial"/>
              <a:cs typeface="Arial"/>
            </a:endParaRPr>
          </a:p>
        </p:txBody>
      </p:sp>
      <p:sp>
        <p:nvSpPr>
          <p:cNvPr id="46" name="object 46"/>
          <p:cNvSpPr txBox="1"/>
          <p:nvPr/>
        </p:nvSpPr>
        <p:spPr>
          <a:xfrm>
            <a:off x="5990971" y="5995126"/>
            <a:ext cx="34226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FFFFFF"/>
                </a:solidFill>
                <a:latin typeface="Arial Black"/>
                <a:cs typeface="Arial Black"/>
              </a:rPr>
              <a:t>R</a:t>
            </a:r>
            <a:endParaRPr sz="3200">
              <a:latin typeface="Arial Black"/>
              <a:cs typeface="Arial Black"/>
            </a:endParaRPr>
          </a:p>
        </p:txBody>
      </p:sp>
      <p:sp>
        <p:nvSpPr>
          <p:cNvPr id="47" name="object 47"/>
          <p:cNvSpPr txBox="1"/>
          <p:nvPr/>
        </p:nvSpPr>
        <p:spPr>
          <a:xfrm>
            <a:off x="4838191" y="6008507"/>
            <a:ext cx="862330"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M</a:t>
            </a:r>
            <a:r>
              <a:rPr sz="3200" spc="-95" dirty="0">
                <a:solidFill>
                  <a:srgbClr val="2D3334"/>
                </a:solidFill>
                <a:latin typeface="Arial Black"/>
                <a:cs typeface="Arial Black"/>
              </a:rPr>
              <a:t> </a:t>
            </a:r>
            <a:r>
              <a:rPr sz="3200" spc="5" dirty="0">
                <a:solidFill>
                  <a:srgbClr val="2D3334"/>
                </a:solidFill>
                <a:latin typeface="Arial Black"/>
                <a:cs typeface="Arial Black"/>
              </a:rPr>
              <a:t>A</a:t>
            </a:r>
            <a:endParaRPr sz="3200">
              <a:latin typeface="Arial Black"/>
              <a:cs typeface="Arial Black"/>
            </a:endParaRPr>
          </a:p>
        </p:txBody>
      </p:sp>
      <p:sp>
        <p:nvSpPr>
          <p:cNvPr id="48" name="object 48"/>
          <p:cNvSpPr txBox="1"/>
          <p:nvPr/>
        </p:nvSpPr>
        <p:spPr>
          <a:xfrm>
            <a:off x="6642354" y="6008507"/>
            <a:ext cx="817244"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C</a:t>
            </a:r>
            <a:r>
              <a:rPr sz="3200" spc="-95" dirty="0">
                <a:solidFill>
                  <a:srgbClr val="2D3334"/>
                </a:solidFill>
                <a:latin typeface="Arial Black"/>
                <a:cs typeface="Arial Black"/>
              </a:rPr>
              <a:t> </a:t>
            </a:r>
            <a:r>
              <a:rPr sz="3200" spc="5" dirty="0">
                <a:solidFill>
                  <a:srgbClr val="2D3334"/>
                </a:solidFill>
                <a:latin typeface="Arial Black"/>
                <a:cs typeface="Arial Black"/>
              </a:rPr>
              <a:t>H</a:t>
            </a:r>
            <a:endParaRPr sz="3200">
              <a:latin typeface="Arial Black"/>
              <a:cs typeface="Arial Black"/>
            </a:endParaRPr>
          </a:p>
        </p:txBody>
      </p:sp>
      <p:sp>
        <p:nvSpPr>
          <p:cNvPr id="49" name="object 49"/>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50" name="object 5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27</a:t>
            </a:fld>
            <a:endParaRPr spc="-5" dirty="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65958" y="289051"/>
            <a:ext cx="7339330" cy="903605"/>
          </a:xfrm>
          <a:prstGeom prst="rect">
            <a:avLst/>
          </a:prstGeom>
        </p:spPr>
        <p:txBody>
          <a:bodyPr vert="horz" wrap="square" lIns="0" tIns="12700" rIns="0" bIns="0" rtlCol="0">
            <a:spAutoFit/>
          </a:bodyPr>
          <a:lstStyle/>
          <a:p>
            <a:pPr marL="151130">
              <a:lnSpc>
                <a:spcPct val="100000"/>
              </a:lnSpc>
              <a:spcBef>
                <a:spcPts val="100"/>
              </a:spcBef>
            </a:pPr>
            <a:r>
              <a:rPr sz="2000" dirty="0">
                <a:solidFill>
                  <a:srgbClr val="756F6F"/>
                </a:solidFill>
              </a:rPr>
              <a:t>Module</a:t>
            </a:r>
            <a:r>
              <a:rPr sz="2000" spc="-20" dirty="0">
                <a:solidFill>
                  <a:srgbClr val="756F6F"/>
                </a:solidFill>
              </a:rPr>
              <a:t> </a:t>
            </a:r>
            <a:r>
              <a:rPr sz="2000" dirty="0">
                <a:solidFill>
                  <a:srgbClr val="756F6F"/>
                </a:solidFill>
              </a:rPr>
              <a:t>8:</a:t>
            </a:r>
            <a:r>
              <a:rPr sz="2000" spc="-15" dirty="0">
                <a:solidFill>
                  <a:srgbClr val="756F6F"/>
                </a:solidFill>
              </a:rPr>
              <a:t> </a:t>
            </a:r>
            <a:r>
              <a:rPr sz="2000" dirty="0">
                <a:solidFill>
                  <a:srgbClr val="756F6F"/>
                </a:solidFill>
              </a:rPr>
              <a:t>Respiration</a:t>
            </a:r>
            <a:r>
              <a:rPr sz="2000" spc="-45" dirty="0">
                <a:solidFill>
                  <a:srgbClr val="756F6F"/>
                </a:solidFill>
              </a:rPr>
              <a:t> </a:t>
            </a:r>
            <a:r>
              <a:rPr sz="2000" dirty="0">
                <a:solidFill>
                  <a:srgbClr val="756F6F"/>
                </a:solidFill>
              </a:rPr>
              <a:t>Assessment</a:t>
            </a:r>
            <a:r>
              <a:rPr sz="2000" spc="-30" dirty="0">
                <a:solidFill>
                  <a:srgbClr val="756F6F"/>
                </a:solidFill>
              </a:rPr>
              <a:t> </a:t>
            </a:r>
            <a:r>
              <a:rPr sz="2000" dirty="0">
                <a:solidFill>
                  <a:srgbClr val="756F6F"/>
                </a:solidFill>
              </a:rPr>
              <a:t>&amp;</a:t>
            </a:r>
            <a:r>
              <a:rPr sz="2000" spc="-15" dirty="0">
                <a:solidFill>
                  <a:srgbClr val="756F6F"/>
                </a:solidFill>
              </a:rPr>
              <a:t> </a:t>
            </a:r>
            <a:r>
              <a:rPr sz="2000" dirty="0">
                <a:solidFill>
                  <a:srgbClr val="756F6F"/>
                </a:solidFill>
              </a:rPr>
              <a:t>Management</a:t>
            </a:r>
            <a:r>
              <a:rPr sz="2000" spc="-25" dirty="0">
                <a:solidFill>
                  <a:srgbClr val="756F6F"/>
                </a:solidFill>
              </a:rPr>
              <a:t> </a:t>
            </a:r>
            <a:r>
              <a:rPr sz="2000" dirty="0">
                <a:solidFill>
                  <a:srgbClr val="756F6F"/>
                </a:solidFill>
              </a:rPr>
              <a:t>in</a:t>
            </a:r>
            <a:r>
              <a:rPr sz="2000" spc="-10" dirty="0">
                <a:solidFill>
                  <a:srgbClr val="756F6F"/>
                </a:solidFill>
              </a:rPr>
              <a:t> </a:t>
            </a:r>
            <a:r>
              <a:rPr sz="2000" dirty="0">
                <a:solidFill>
                  <a:srgbClr val="756F6F"/>
                </a:solidFill>
              </a:rPr>
              <a:t>TFC</a:t>
            </a:r>
            <a:endParaRPr sz="2000"/>
          </a:p>
          <a:p>
            <a:pPr marL="12700">
              <a:lnSpc>
                <a:spcPct val="100000"/>
              </a:lnSpc>
              <a:spcBef>
                <a:spcPts val="190"/>
              </a:spcBef>
            </a:pPr>
            <a:r>
              <a:rPr dirty="0">
                <a:solidFill>
                  <a:srgbClr val="BB8542"/>
                </a:solidFill>
              </a:rPr>
              <a:t>FINGER</a:t>
            </a:r>
            <a:r>
              <a:rPr spc="-15" dirty="0">
                <a:solidFill>
                  <a:srgbClr val="BB8542"/>
                </a:solidFill>
              </a:rPr>
              <a:t> </a:t>
            </a:r>
            <a:r>
              <a:rPr spc="-5" dirty="0">
                <a:solidFill>
                  <a:srgbClr val="BB8542"/>
                </a:solidFill>
              </a:rPr>
              <a:t>THORACOSTOMY</a:t>
            </a:r>
            <a:r>
              <a:rPr spc="-10" dirty="0">
                <a:solidFill>
                  <a:srgbClr val="BB8542"/>
                </a:solidFill>
              </a:rPr>
              <a:t> </a:t>
            </a:r>
            <a:r>
              <a:rPr spc="-5" dirty="0">
                <a:solidFill>
                  <a:srgbClr val="BB8542"/>
                </a:solidFill>
              </a:rPr>
              <a:t>(cont.)</a:t>
            </a:r>
          </a:p>
        </p:txBody>
      </p:sp>
      <p:pic>
        <p:nvPicPr>
          <p:cNvPr id="3" name="object 3"/>
          <p:cNvPicPr/>
          <p:nvPr/>
        </p:nvPicPr>
        <p:blipFill>
          <a:blip r:embed="rId2" cstate="print"/>
          <a:stretch>
            <a:fillRect/>
          </a:stretch>
        </p:blipFill>
        <p:spPr>
          <a:xfrm>
            <a:off x="309372" y="254508"/>
            <a:ext cx="1171956" cy="656844"/>
          </a:xfrm>
          <a:prstGeom prst="rect">
            <a:avLst/>
          </a:prstGeom>
        </p:spPr>
      </p:pic>
      <p:grpSp>
        <p:nvGrpSpPr>
          <p:cNvPr id="4" name="object 4"/>
          <p:cNvGrpSpPr/>
          <p:nvPr/>
        </p:nvGrpSpPr>
        <p:grpSpPr>
          <a:xfrm>
            <a:off x="829027" y="1461480"/>
            <a:ext cx="2230120" cy="3755390"/>
            <a:chOff x="829027" y="1461480"/>
            <a:chExt cx="2230120" cy="3755390"/>
          </a:xfrm>
        </p:grpSpPr>
        <p:pic>
          <p:nvPicPr>
            <p:cNvPr id="5" name="object 5"/>
            <p:cNvPicPr/>
            <p:nvPr/>
          </p:nvPicPr>
          <p:blipFill>
            <a:blip r:embed="rId3" cstate="print"/>
            <a:stretch>
              <a:fillRect/>
            </a:stretch>
          </p:blipFill>
          <p:spPr>
            <a:xfrm>
              <a:off x="829027" y="1461480"/>
              <a:ext cx="1923345" cy="1921835"/>
            </a:xfrm>
            <a:prstGeom prst="rect">
              <a:avLst/>
            </a:prstGeom>
          </p:spPr>
        </p:pic>
        <p:pic>
          <p:nvPicPr>
            <p:cNvPr id="6" name="object 6"/>
            <p:cNvPicPr/>
            <p:nvPr/>
          </p:nvPicPr>
          <p:blipFill>
            <a:blip r:embed="rId4" cstate="print"/>
            <a:stretch>
              <a:fillRect/>
            </a:stretch>
          </p:blipFill>
          <p:spPr>
            <a:xfrm>
              <a:off x="867156" y="1479804"/>
              <a:ext cx="1851660" cy="1849882"/>
            </a:xfrm>
            <a:prstGeom prst="rect">
              <a:avLst/>
            </a:prstGeom>
          </p:spPr>
        </p:pic>
        <p:sp>
          <p:nvSpPr>
            <p:cNvPr id="7" name="object 7"/>
            <p:cNvSpPr/>
            <p:nvPr/>
          </p:nvSpPr>
          <p:spPr>
            <a:xfrm>
              <a:off x="867156" y="1479804"/>
              <a:ext cx="1851660" cy="1850389"/>
            </a:xfrm>
            <a:custGeom>
              <a:avLst/>
              <a:gdLst/>
              <a:ahLst/>
              <a:cxnLst/>
              <a:rect l="l" t="t" r="r" b="b"/>
              <a:pathLst>
                <a:path w="1851660" h="1850389">
                  <a:moveTo>
                    <a:pt x="0" y="185038"/>
                  </a:moveTo>
                  <a:lnTo>
                    <a:pt x="6608" y="135834"/>
                  </a:lnTo>
                  <a:lnTo>
                    <a:pt x="25258" y="91628"/>
                  </a:lnTo>
                  <a:lnTo>
                    <a:pt x="54187" y="54181"/>
                  </a:lnTo>
                  <a:lnTo>
                    <a:pt x="91631" y="25254"/>
                  </a:lnTo>
                  <a:lnTo>
                    <a:pt x="135828" y="6606"/>
                  </a:lnTo>
                  <a:lnTo>
                    <a:pt x="185013" y="0"/>
                  </a:lnTo>
                  <a:lnTo>
                    <a:pt x="1666620" y="0"/>
                  </a:lnTo>
                  <a:lnTo>
                    <a:pt x="1715825" y="6606"/>
                  </a:lnTo>
                  <a:lnTo>
                    <a:pt x="1760031" y="25254"/>
                  </a:lnTo>
                  <a:lnTo>
                    <a:pt x="1797478" y="54181"/>
                  </a:lnTo>
                  <a:lnTo>
                    <a:pt x="1826405" y="91628"/>
                  </a:lnTo>
                  <a:lnTo>
                    <a:pt x="1845053" y="135834"/>
                  </a:lnTo>
                  <a:lnTo>
                    <a:pt x="1851660" y="185038"/>
                  </a:lnTo>
                  <a:lnTo>
                    <a:pt x="1851660" y="1665097"/>
                  </a:lnTo>
                  <a:lnTo>
                    <a:pt x="1845053" y="1714301"/>
                  </a:lnTo>
                  <a:lnTo>
                    <a:pt x="1826405" y="1758507"/>
                  </a:lnTo>
                  <a:lnTo>
                    <a:pt x="1797478" y="1795954"/>
                  </a:lnTo>
                  <a:lnTo>
                    <a:pt x="1760031" y="1824881"/>
                  </a:lnTo>
                  <a:lnTo>
                    <a:pt x="1715825" y="1843529"/>
                  </a:lnTo>
                  <a:lnTo>
                    <a:pt x="1666620" y="1850136"/>
                  </a:lnTo>
                  <a:lnTo>
                    <a:pt x="185013" y="1850136"/>
                  </a:lnTo>
                  <a:lnTo>
                    <a:pt x="135828" y="1843529"/>
                  </a:lnTo>
                  <a:lnTo>
                    <a:pt x="91631" y="1824881"/>
                  </a:lnTo>
                  <a:lnTo>
                    <a:pt x="54187" y="1795954"/>
                  </a:lnTo>
                  <a:lnTo>
                    <a:pt x="25258" y="1758507"/>
                  </a:lnTo>
                  <a:lnTo>
                    <a:pt x="6608" y="1714301"/>
                  </a:lnTo>
                  <a:lnTo>
                    <a:pt x="0" y="1665097"/>
                  </a:lnTo>
                  <a:lnTo>
                    <a:pt x="0" y="185038"/>
                  </a:lnTo>
                  <a:close/>
                </a:path>
              </a:pathLst>
            </a:custGeom>
            <a:ln w="9525">
              <a:solidFill>
                <a:srgbClr val="FFFFFF"/>
              </a:solidFill>
            </a:ln>
          </p:spPr>
          <p:txBody>
            <a:bodyPr wrap="square" lIns="0" tIns="0" rIns="0" bIns="0" rtlCol="0"/>
            <a:lstStyle/>
            <a:p>
              <a:endParaRPr/>
            </a:p>
          </p:txBody>
        </p:sp>
        <p:pic>
          <p:nvPicPr>
            <p:cNvPr id="8" name="object 8"/>
            <p:cNvPicPr/>
            <p:nvPr/>
          </p:nvPicPr>
          <p:blipFill>
            <a:blip r:embed="rId5" cstate="print"/>
            <a:stretch>
              <a:fillRect/>
            </a:stretch>
          </p:blipFill>
          <p:spPr>
            <a:xfrm>
              <a:off x="1127760" y="3285744"/>
              <a:ext cx="1930907" cy="1930907"/>
            </a:xfrm>
            <a:prstGeom prst="rect">
              <a:avLst/>
            </a:prstGeom>
          </p:spPr>
        </p:pic>
        <p:pic>
          <p:nvPicPr>
            <p:cNvPr id="9" name="object 9"/>
            <p:cNvPicPr/>
            <p:nvPr/>
          </p:nvPicPr>
          <p:blipFill>
            <a:blip r:embed="rId6" cstate="print"/>
            <a:stretch>
              <a:fillRect/>
            </a:stretch>
          </p:blipFill>
          <p:spPr>
            <a:xfrm>
              <a:off x="1170432" y="3308603"/>
              <a:ext cx="1850136" cy="1850136"/>
            </a:xfrm>
            <a:prstGeom prst="rect">
              <a:avLst/>
            </a:prstGeom>
          </p:spPr>
        </p:pic>
      </p:grpSp>
      <p:sp>
        <p:nvSpPr>
          <p:cNvPr id="10" name="object 10"/>
          <p:cNvSpPr txBox="1"/>
          <p:nvPr/>
        </p:nvSpPr>
        <p:spPr>
          <a:xfrm>
            <a:off x="1211376" y="3322396"/>
            <a:ext cx="1712595" cy="1584325"/>
          </a:xfrm>
          <a:prstGeom prst="rect">
            <a:avLst/>
          </a:prstGeom>
        </p:spPr>
        <p:txBody>
          <a:bodyPr vert="horz" wrap="square" lIns="0" tIns="34925" rIns="0" bIns="0" rtlCol="0">
            <a:spAutoFit/>
          </a:bodyPr>
          <a:lstStyle/>
          <a:p>
            <a:pPr marL="12700" marR="5080">
              <a:lnSpc>
                <a:spcPct val="90000"/>
              </a:lnSpc>
              <a:spcBef>
                <a:spcPts val="275"/>
              </a:spcBef>
            </a:pPr>
            <a:r>
              <a:rPr sz="1400" b="1" spc="-5" dirty="0">
                <a:latin typeface="Arial"/>
                <a:cs typeface="Arial"/>
              </a:rPr>
              <a:t>(f) </a:t>
            </a:r>
            <a:r>
              <a:rPr sz="1400" spc="5" dirty="0">
                <a:latin typeface="Arial MT"/>
                <a:cs typeface="Arial MT"/>
              </a:rPr>
              <a:t>With </a:t>
            </a:r>
            <a:r>
              <a:rPr sz="1400" dirty="0">
                <a:latin typeface="Arial MT"/>
                <a:cs typeface="Arial MT"/>
              </a:rPr>
              <a:t>the </a:t>
            </a:r>
            <a:r>
              <a:rPr sz="1400" spc="-5" dirty="0">
                <a:latin typeface="Arial MT"/>
                <a:cs typeface="Arial MT"/>
              </a:rPr>
              <a:t>jaws </a:t>
            </a:r>
            <a:r>
              <a:rPr sz="1400" dirty="0">
                <a:latin typeface="Arial MT"/>
                <a:cs typeface="Arial MT"/>
              </a:rPr>
              <a:t>of </a:t>
            </a:r>
            <a:r>
              <a:rPr sz="1400" spc="5" dirty="0">
                <a:latin typeface="Arial MT"/>
                <a:cs typeface="Arial MT"/>
              </a:rPr>
              <a:t> </a:t>
            </a:r>
            <a:r>
              <a:rPr sz="1400" dirty="0">
                <a:latin typeface="Arial MT"/>
                <a:cs typeface="Arial MT"/>
              </a:rPr>
              <a:t>the</a:t>
            </a:r>
            <a:r>
              <a:rPr sz="1400" spc="-50" dirty="0">
                <a:latin typeface="Arial MT"/>
                <a:cs typeface="Arial MT"/>
              </a:rPr>
              <a:t> </a:t>
            </a:r>
            <a:r>
              <a:rPr sz="1400" dirty="0">
                <a:latin typeface="Arial MT"/>
                <a:cs typeface="Arial MT"/>
              </a:rPr>
              <a:t>clamp</a:t>
            </a:r>
            <a:r>
              <a:rPr sz="1400" spc="-55" dirty="0">
                <a:latin typeface="Arial MT"/>
                <a:cs typeface="Arial MT"/>
              </a:rPr>
              <a:t> </a:t>
            </a:r>
            <a:r>
              <a:rPr sz="1400" dirty="0">
                <a:latin typeface="Arial MT"/>
                <a:cs typeface="Arial MT"/>
              </a:rPr>
              <a:t>holding</a:t>
            </a:r>
            <a:r>
              <a:rPr sz="1400" spc="-45" dirty="0">
                <a:latin typeface="Arial MT"/>
                <a:cs typeface="Arial MT"/>
              </a:rPr>
              <a:t> </a:t>
            </a:r>
            <a:r>
              <a:rPr sz="1400" dirty="0">
                <a:latin typeface="Arial MT"/>
                <a:cs typeface="Arial MT"/>
              </a:rPr>
              <a:t>the </a:t>
            </a:r>
            <a:r>
              <a:rPr sz="1400" spc="-370" dirty="0">
                <a:latin typeface="Arial MT"/>
                <a:cs typeface="Arial MT"/>
              </a:rPr>
              <a:t> </a:t>
            </a:r>
            <a:r>
              <a:rPr sz="1400" dirty="0">
                <a:latin typeface="Arial MT"/>
                <a:cs typeface="Arial MT"/>
              </a:rPr>
              <a:t>hole open, carefully </a:t>
            </a:r>
            <a:r>
              <a:rPr sz="1400" spc="5" dirty="0">
                <a:latin typeface="Arial MT"/>
                <a:cs typeface="Arial MT"/>
              </a:rPr>
              <a:t> </a:t>
            </a:r>
            <a:r>
              <a:rPr sz="1400" dirty="0">
                <a:latin typeface="Arial MT"/>
                <a:cs typeface="Arial MT"/>
              </a:rPr>
              <a:t>insert a </a:t>
            </a:r>
            <a:r>
              <a:rPr sz="1400" spc="-5" dirty="0">
                <a:latin typeface="Arial MT"/>
                <a:cs typeface="Arial MT"/>
              </a:rPr>
              <a:t>gloved </a:t>
            </a:r>
            <a:r>
              <a:rPr sz="1400" dirty="0">
                <a:latin typeface="Arial MT"/>
                <a:cs typeface="Arial MT"/>
              </a:rPr>
              <a:t>finger </a:t>
            </a:r>
            <a:r>
              <a:rPr sz="1400" spc="-375" dirty="0">
                <a:latin typeface="Arial MT"/>
                <a:cs typeface="Arial MT"/>
              </a:rPr>
              <a:t> </a:t>
            </a:r>
            <a:r>
              <a:rPr sz="1400" dirty="0">
                <a:latin typeface="Arial MT"/>
                <a:cs typeface="Arial MT"/>
              </a:rPr>
              <a:t>through the incision </a:t>
            </a:r>
            <a:r>
              <a:rPr sz="1400" spc="5" dirty="0">
                <a:latin typeface="Arial MT"/>
                <a:cs typeface="Arial MT"/>
              </a:rPr>
              <a:t> </a:t>
            </a:r>
            <a:r>
              <a:rPr sz="1400" dirty="0">
                <a:latin typeface="Arial MT"/>
                <a:cs typeface="Arial MT"/>
              </a:rPr>
              <a:t>and into the pleural </a:t>
            </a:r>
            <a:r>
              <a:rPr sz="1400" spc="5" dirty="0">
                <a:latin typeface="Arial MT"/>
                <a:cs typeface="Arial MT"/>
              </a:rPr>
              <a:t> </a:t>
            </a:r>
            <a:r>
              <a:rPr sz="1400" dirty="0">
                <a:latin typeface="Arial MT"/>
                <a:cs typeface="Arial MT"/>
              </a:rPr>
              <a:t>space to </a:t>
            </a:r>
            <a:r>
              <a:rPr sz="1400" spc="-5" dirty="0">
                <a:latin typeface="Arial MT"/>
                <a:cs typeface="Arial MT"/>
              </a:rPr>
              <a:t>verify </a:t>
            </a:r>
            <a:r>
              <a:rPr sz="1400" dirty="0">
                <a:latin typeface="Arial MT"/>
                <a:cs typeface="Arial MT"/>
              </a:rPr>
              <a:t> position.</a:t>
            </a:r>
            <a:endParaRPr sz="1400">
              <a:latin typeface="Arial MT"/>
              <a:cs typeface="Arial MT"/>
            </a:endParaRPr>
          </a:p>
        </p:txBody>
      </p:sp>
      <p:grpSp>
        <p:nvGrpSpPr>
          <p:cNvPr id="11" name="object 11"/>
          <p:cNvGrpSpPr/>
          <p:nvPr/>
        </p:nvGrpSpPr>
        <p:grpSpPr>
          <a:xfrm>
            <a:off x="554545" y="1238821"/>
            <a:ext cx="2897505" cy="1428750"/>
            <a:chOff x="554545" y="1238821"/>
            <a:chExt cx="2897505" cy="1428750"/>
          </a:xfrm>
        </p:grpSpPr>
        <p:pic>
          <p:nvPicPr>
            <p:cNvPr id="12" name="object 12"/>
            <p:cNvPicPr/>
            <p:nvPr/>
          </p:nvPicPr>
          <p:blipFill>
            <a:blip r:embed="rId7" cstate="print"/>
            <a:stretch>
              <a:fillRect/>
            </a:stretch>
          </p:blipFill>
          <p:spPr>
            <a:xfrm>
              <a:off x="3041871" y="2177638"/>
              <a:ext cx="410015" cy="489519"/>
            </a:xfrm>
            <a:prstGeom prst="rect">
              <a:avLst/>
            </a:prstGeom>
          </p:spPr>
        </p:pic>
        <p:pic>
          <p:nvPicPr>
            <p:cNvPr id="13" name="object 13"/>
            <p:cNvPicPr/>
            <p:nvPr/>
          </p:nvPicPr>
          <p:blipFill>
            <a:blip r:embed="rId8" cstate="print"/>
            <a:stretch>
              <a:fillRect/>
            </a:stretch>
          </p:blipFill>
          <p:spPr>
            <a:xfrm>
              <a:off x="3075431" y="2182367"/>
              <a:ext cx="356616" cy="445008"/>
            </a:xfrm>
            <a:prstGeom prst="rect">
              <a:avLst/>
            </a:prstGeom>
          </p:spPr>
        </p:pic>
        <p:sp>
          <p:nvSpPr>
            <p:cNvPr id="14" name="object 14"/>
            <p:cNvSpPr/>
            <p:nvPr/>
          </p:nvSpPr>
          <p:spPr>
            <a:xfrm>
              <a:off x="559308" y="1243583"/>
              <a:ext cx="548640" cy="581025"/>
            </a:xfrm>
            <a:custGeom>
              <a:avLst/>
              <a:gdLst/>
              <a:ahLst/>
              <a:cxnLst/>
              <a:rect l="l" t="t" r="r" b="b"/>
              <a:pathLst>
                <a:path w="548640" h="581025">
                  <a:moveTo>
                    <a:pt x="274320" y="0"/>
                  </a:moveTo>
                  <a:lnTo>
                    <a:pt x="229824" y="3798"/>
                  </a:lnTo>
                  <a:lnTo>
                    <a:pt x="187615" y="14794"/>
                  </a:lnTo>
                  <a:lnTo>
                    <a:pt x="148256" y="32393"/>
                  </a:lnTo>
                  <a:lnTo>
                    <a:pt x="112312" y="55997"/>
                  </a:lnTo>
                  <a:lnTo>
                    <a:pt x="80348" y="85010"/>
                  </a:lnTo>
                  <a:lnTo>
                    <a:pt x="52929" y="118835"/>
                  </a:lnTo>
                  <a:lnTo>
                    <a:pt x="30619" y="156875"/>
                  </a:lnTo>
                  <a:lnTo>
                    <a:pt x="13985" y="198534"/>
                  </a:lnTo>
                  <a:lnTo>
                    <a:pt x="3590" y="243215"/>
                  </a:lnTo>
                  <a:lnTo>
                    <a:pt x="0" y="290321"/>
                  </a:lnTo>
                  <a:lnTo>
                    <a:pt x="3590" y="337428"/>
                  </a:lnTo>
                  <a:lnTo>
                    <a:pt x="13985" y="382109"/>
                  </a:lnTo>
                  <a:lnTo>
                    <a:pt x="30619" y="423768"/>
                  </a:lnTo>
                  <a:lnTo>
                    <a:pt x="52929" y="461808"/>
                  </a:lnTo>
                  <a:lnTo>
                    <a:pt x="80348" y="495633"/>
                  </a:lnTo>
                  <a:lnTo>
                    <a:pt x="112312" y="524646"/>
                  </a:lnTo>
                  <a:lnTo>
                    <a:pt x="148256" y="548250"/>
                  </a:lnTo>
                  <a:lnTo>
                    <a:pt x="187615" y="565849"/>
                  </a:lnTo>
                  <a:lnTo>
                    <a:pt x="229824" y="576845"/>
                  </a:lnTo>
                  <a:lnTo>
                    <a:pt x="274320" y="580643"/>
                  </a:lnTo>
                  <a:lnTo>
                    <a:pt x="318815" y="576845"/>
                  </a:lnTo>
                  <a:lnTo>
                    <a:pt x="361024" y="565849"/>
                  </a:lnTo>
                  <a:lnTo>
                    <a:pt x="400383" y="548250"/>
                  </a:lnTo>
                  <a:lnTo>
                    <a:pt x="436327" y="524646"/>
                  </a:lnTo>
                  <a:lnTo>
                    <a:pt x="468291" y="495633"/>
                  </a:lnTo>
                  <a:lnTo>
                    <a:pt x="495710" y="461808"/>
                  </a:lnTo>
                  <a:lnTo>
                    <a:pt x="518020" y="423768"/>
                  </a:lnTo>
                  <a:lnTo>
                    <a:pt x="534654" y="382109"/>
                  </a:lnTo>
                  <a:lnTo>
                    <a:pt x="545049" y="337428"/>
                  </a:lnTo>
                  <a:lnTo>
                    <a:pt x="548640" y="290321"/>
                  </a:lnTo>
                  <a:lnTo>
                    <a:pt x="545049" y="243215"/>
                  </a:lnTo>
                  <a:lnTo>
                    <a:pt x="534654" y="198534"/>
                  </a:lnTo>
                  <a:lnTo>
                    <a:pt x="518020" y="156875"/>
                  </a:lnTo>
                  <a:lnTo>
                    <a:pt x="495710" y="118835"/>
                  </a:lnTo>
                  <a:lnTo>
                    <a:pt x="468291" y="85010"/>
                  </a:lnTo>
                  <a:lnTo>
                    <a:pt x="436327" y="55997"/>
                  </a:lnTo>
                  <a:lnTo>
                    <a:pt x="400383" y="32393"/>
                  </a:lnTo>
                  <a:lnTo>
                    <a:pt x="361024" y="14794"/>
                  </a:lnTo>
                  <a:lnTo>
                    <a:pt x="318815" y="3798"/>
                  </a:lnTo>
                  <a:lnTo>
                    <a:pt x="274320" y="0"/>
                  </a:lnTo>
                  <a:close/>
                </a:path>
              </a:pathLst>
            </a:custGeom>
            <a:solidFill>
              <a:srgbClr val="CD9146"/>
            </a:solidFill>
          </p:spPr>
          <p:txBody>
            <a:bodyPr wrap="square" lIns="0" tIns="0" rIns="0" bIns="0" rtlCol="0"/>
            <a:lstStyle/>
            <a:p>
              <a:endParaRPr/>
            </a:p>
          </p:txBody>
        </p:sp>
        <p:sp>
          <p:nvSpPr>
            <p:cNvPr id="15" name="object 15"/>
            <p:cNvSpPr/>
            <p:nvPr/>
          </p:nvSpPr>
          <p:spPr>
            <a:xfrm>
              <a:off x="559308" y="1243583"/>
              <a:ext cx="548640" cy="581025"/>
            </a:xfrm>
            <a:custGeom>
              <a:avLst/>
              <a:gdLst/>
              <a:ahLst/>
              <a:cxnLst/>
              <a:rect l="l" t="t" r="r" b="b"/>
              <a:pathLst>
                <a:path w="548640" h="581025">
                  <a:moveTo>
                    <a:pt x="0" y="290321"/>
                  </a:moveTo>
                  <a:lnTo>
                    <a:pt x="3590" y="243215"/>
                  </a:lnTo>
                  <a:lnTo>
                    <a:pt x="13985" y="198534"/>
                  </a:lnTo>
                  <a:lnTo>
                    <a:pt x="30619" y="156875"/>
                  </a:lnTo>
                  <a:lnTo>
                    <a:pt x="52929" y="118835"/>
                  </a:lnTo>
                  <a:lnTo>
                    <a:pt x="80348" y="85010"/>
                  </a:lnTo>
                  <a:lnTo>
                    <a:pt x="112312" y="55997"/>
                  </a:lnTo>
                  <a:lnTo>
                    <a:pt x="148256" y="32393"/>
                  </a:lnTo>
                  <a:lnTo>
                    <a:pt x="187615" y="14794"/>
                  </a:lnTo>
                  <a:lnTo>
                    <a:pt x="229824" y="3798"/>
                  </a:lnTo>
                  <a:lnTo>
                    <a:pt x="274320" y="0"/>
                  </a:lnTo>
                  <a:lnTo>
                    <a:pt x="318815" y="3798"/>
                  </a:lnTo>
                  <a:lnTo>
                    <a:pt x="361024" y="14794"/>
                  </a:lnTo>
                  <a:lnTo>
                    <a:pt x="400383" y="32393"/>
                  </a:lnTo>
                  <a:lnTo>
                    <a:pt x="436327" y="55997"/>
                  </a:lnTo>
                  <a:lnTo>
                    <a:pt x="468291" y="85010"/>
                  </a:lnTo>
                  <a:lnTo>
                    <a:pt x="495710" y="118835"/>
                  </a:lnTo>
                  <a:lnTo>
                    <a:pt x="518020" y="156875"/>
                  </a:lnTo>
                  <a:lnTo>
                    <a:pt x="534654" y="198534"/>
                  </a:lnTo>
                  <a:lnTo>
                    <a:pt x="545049" y="243215"/>
                  </a:lnTo>
                  <a:lnTo>
                    <a:pt x="548640" y="290321"/>
                  </a:lnTo>
                  <a:lnTo>
                    <a:pt x="545049" y="337428"/>
                  </a:lnTo>
                  <a:lnTo>
                    <a:pt x="534654" y="382109"/>
                  </a:lnTo>
                  <a:lnTo>
                    <a:pt x="518020" y="423768"/>
                  </a:lnTo>
                  <a:lnTo>
                    <a:pt x="495710" y="461808"/>
                  </a:lnTo>
                  <a:lnTo>
                    <a:pt x="468291" y="495633"/>
                  </a:lnTo>
                  <a:lnTo>
                    <a:pt x="436327" y="524646"/>
                  </a:lnTo>
                  <a:lnTo>
                    <a:pt x="400383" y="548250"/>
                  </a:lnTo>
                  <a:lnTo>
                    <a:pt x="361024" y="565849"/>
                  </a:lnTo>
                  <a:lnTo>
                    <a:pt x="318815" y="576845"/>
                  </a:lnTo>
                  <a:lnTo>
                    <a:pt x="274320" y="580643"/>
                  </a:lnTo>
                  <a:lnTo>
                    <a:pt x="229824" y="576845"/>
                  </a:lnTo>
                  <a:lnTo>
                    <a:pt x="187615" y="565849"/>
                  </a:lnTo>
                  <a:lnTo>
                    <a:pt x="148256" y="548250"/>
                  </a:lnTo>
                  <a:lnTo>
                    <a:pt x="112312" y="524646"/>
                  </a:lnTo>
                  <a:lnTo>
                    <a:pt x="80348" y="495633"/>
                  </a:lnTo>
                  <a:lnTo>
                    <a:pt x="52929" y="461808"/>
                  </a:lnTo>
                  <a:lnTo>
                    <a:pt x="30619" y="423768"/>
                  </a:lnTo>
                  <a:lnTo>
                    <a:pt x="13985" y="382109"/>
                  </a:lnTo>
                  <a:lnTo>
                    <a:pt x="3590" y="337428"/>
                  </a:lnTo>
                  <a:lnTo>
                    <a:pt x="0" y="290321"/>
                  </a:lnTo>
                  <a:close/>
                </a:path>
              </a:pathLst>
            </a:custGeom>
            <a:ln w="9525">
              <a:solidFill>
                <a:srgbClr val="000000"/>
              </a:solidFill>
            </a:ln>
          </p:spPr>
          <p:txBody>
            <a:bodyPr wrap="square" lIns="0" tIns="0" rIns="0" bIns="0" rtlCol="0"/>
            <a:lstStyle/>
            <a:p>
              <a:endParaRPr/>
            </a:p>
          </p:txBody>
        </p:sp>
      </p:grpSp>
      <p:grpSp>
        <p:nvGrpSpPr>
          <p:cNvPr id="16" name="object 16"/>
          <p:cNvGrpSpPr/>
          <p:nvPr/>
        </p:nvGrpSpPr>
        <p:grpSpPr>
          <a:xfrm>
            <a:off x="3700243" y="1461480"/>
            <a:ext cx="2348865" cy="3755390"/>
            <a:chOff x="3700243" y="1461480"/>
            <a:chExt cx="2348865" cy="3755390"/>
          </a:xfrm>
        </p:grpSpPr>
        <p:pic>
          <p:nvPicPr>
            <p:cNvPr id="17" name="object 17"/>
            <p:cNvPicPr/>
            <p:nvPr/>
          </p:nvPicPr>
          <p:blipFill>
            <a:blip r:embed="rId3" cstate="print"/>
            <a:stretch>
              <a:fillRect/>
            </a:stretch>
          </p:blipFill>
          <p:spPr>
            <a:xfrm>
              <a:off x="3700243" y="1461480"/>
              <a:ext cx="1923345" cy="1921835"/>
            </a:xfrm>
            <a:prstGeom prst="rect">
              <a:avLst/>
            </a:prstGeom>
          </p:spPr>
        </p:pic>
        <p:pic>
          <p:nvPicPr>
            <p:cNvPr id="18" name="object 18"/>
            <p:cNvPicPr/>
            <p:nvPr/>
          </p:nvPicPr>
          <p:blipFill>
            <a:blip r:embed="rId9" cstate="print"/>
            <a:stretch>
              <a:fillRect/>
            </a:stretch>
          </p:blipFill>
          <p:spPr>
            <a:xfrm>
              <a:off x="3738372" y="1479804"/>
              <a:ext cx="1851660" cy="1849882"/>
            </a:xfrm>
            <a:prstGeom prst="rect">
              <a:avLst/>
            </a:prstGeom>
          </p:spPr>
        </p:pic>
        <p:sp>
          <p:nvSpPr>
            <p:cNvPr id="19" name="object 19"/>
            <p:cNvSpPr/>
            <p:nvPr/>
          </p:nvSpPr>
          <p:spPr>
            <a:xfrm>
              <a:off x="3738372" y="1479804"/>
              <a:ext cx="1851660" cy="1850389"/>
            </a:xfrm>
            <a:custGeom>
              <a:avLst/>
              <a:gdLst/>
              <a:ahLst/>
              <a:cxnLst/>
              <a:rect l="l" t="t" r="r" b="b"/>
              <a:pathLst>
                <a:path w="1851660" h="1850389">
                  <a:moveTo>
                    <a:pt x="0" y="185038"/>
                  </a:moveTo>
                  <a:lnTo>
                    <a:pt x="6606" y="135834"/>
                  </a:lnTo>
                  <a:lnTo>
                    <a:pt x="25254" y="91628"/>
                  </a:lnTo>
                  <a:lnTo>
                    <a:pt x="54181" y="54181"/>
                  </a:lnTo>
                  <a:lnTo>
                    <a:pt x="91628" y="25254"/>
                  </a:lnTo>
                  <a:lnTo>
                    <a:pt x="135834" y="6606"/>
                  </a:lnTo>
                  <a:lnTo>
                    <a:pt x="185038" y="0"/>
                  </a:lnTo>
                  <a:lnTo>
                    <a:pt x="1666620" y="0"/>
                  </a:lnTo>
                  <a:lnTo>
                    <a:pt x="1715825" y="6606"/>
                  </a:lnTo>
                  <a:lnTo>
                    <a:pt x="1760031" y="25254"/>
                  </a:lnTo>
                  <a:lnTo>
                    <a:pt x="1797478" y="54181"/>
                  </a:lnTo>
                  <a:lnTo>
                    <a:pt x="1826405" y="91628"/>
                  </a:lnTo>
                  <a:lnTo>
                    <a:pt x="1845053" y="135834"/>
                  </a:lnTo>
                  <a:lnTo>
                    <a:pt x="1851660" y="185038"/>
                  </a:lnTo>
                  <a:lnTo>
                    <a:pt x="1851660" y="1665097"/>
                  </a:lnTo>
                  <a:lnTo>
                    <a:pt x="1845053" y="1714301"/>
                  </a:lnTo>
                  <a:lnTo>
                    <a:pt x="1826405" y="1758507"/>
                  </a:lnTo>
                  <a:lnTo>
                    <a:pt x="1797478" y="1795954"/>
                  </a:lnTo>
                  <a:lnTo>
                    <a:pt x="1760031" y="1824881"/>
                  </a:lnTo>
                  <a:lnTo>
                    <a:pt x="1715825" y="1843529"/>
                  </a:lnTo>
                  <a:lnTo>
                    <a:pt x="1666620" y="1850136"/>
                  </a:lnTo>
                  <a:lnTo>
                    <a:pt x="185038" y="1850136"/>
                  </a:lnTo>
                  <a:lnTo>
                    <a:pt x="135834" y="1843529"/>
                  </a:lnTo>
                  <a:lnTo>
                    <a:pt x="91628" y="1824881"/>
                  </a:lnTo>
                  <a:lnTo>
                    <a:pt x="54181" y="1795954"/>
                  </a:lnTo>
                  <a:lnTo>
                    <a:pt x="25254" y="1758507"/>
                  </a:lnTo>
                  <a:lnTo>
                    <a:pt x="6606" y="1714301"/>
                  </a:lnTo>
                  <a:lnTo>
                    <a:pt x="0" y="1665097"/>
                  </a:lnTo>
                  <a:lnTo>
                    <a:pt x="0" y="185038"/>
                  </a:lnTo>
                  <a:close/>
                </a:path>
              </a:pathLst>
            </a:custGeom>
            <a:ln w="9525">
              <a:solidFill>
                <a:srgbClr val="FFFFFF"/>
              </a:solidFill>
            </a:ln>
          </p:spPr>
          <p:txBody>
            <a:bodyPr wrap="square" lIns="0" tIns="0" rIns="0" bIns="0" rtlCol="0"/>
            <a:lstStyle/>
            <a:p>
              <a:endParaRPr/>
            </a:p>
          </p:txBody>
        </p:sp>
        <p:pic>
          <p:nvPicPr>
            <p:cNvPr id="20" name="object 20"/>
            <p:cNvPicPr/>
            <p:nvPr/>
          </p:nvPicPr>
          <p:blipFill>
            <a:blip r:embed="rId10" cstate="print"/>
            <a:stretch>
              <a:fillRect/>
            </a:stretch>
          </p:blipFill>
          <p:spPr>
            <a:xfrm>
              <a:off x="4116324" y="3285744"/>
              <a:ext cx="1932431" cy="1930907"/>
            </a:xfrm>
            <a:prstGeom prst="rect">
              <a:avLst/>
            </a:prstGeom>
          </p:spPr>
        </p:pic>
        <p:pic>
          <p:nvPicPr>
            <p:cNvPr id="21" name="object 21"/>
            <p:cNvPicPr/>
            <p:nvPr/>
          </p:nvPicPr>
          <p:blipFill>
            <a:blip r:embed="rId11" cstate="print"/>
            <a:stretch>
              <a:fillRect/>
            </a:stretch>
          </p:blipFill>
          <p:spPr>
            <a:xfrm>
              <a:off x="4158996" y="3308603"/>
              <a:ext cx="1851659" cy="1850136"/>
            </a:xfrm>
            <a:prstGeom prst="rect">
              <a:avLst/>
            </a:prstGeom>
          </p:spPr>
        </p:pic>
      </p:grpSp>
      <p:sp>
        <p:nvSpPr>
          <p:cNvPr id="22" name="object 22"/>
          <p:cNvSpPr txBox="1"/>
          <p:nvPr/>
        </p:nvSpPr>
        <p:spPr>
          <a:xfrm>
            <a:off x="4200905" y="3322396"/>
            <a:ext cx="1689100" cy="1469390"/>
          </a:xfrm>
          <a:prstGeom prst="rect">
            <a:avLst/>
          </a:prstGeom>
        </p:spPr>
        <p:txBody>
          <a:bodyPr vert="horz" wrap="square" lIns="0" tIns="34290" rIns="0" bIns="0" rtlCol="0">
            <a:spAutoFit/>
          </a:bodyPr>
          <a:lstStyle/>
          <a:p>
            <a:pPr marL="12700" marR="5080">
              <a:lnSpc>
                <a:spcPct val="90100"/>
              </a:lnSpc>
              <a:spcBef>
                <a:spcPts val="270"/>
              </a:spcBef>
              <a:buFont typeface="Arial"/>
              <a:buAutoNum type="alphaLcParenBoth" startAt="7"/>
              <a:tabLst>
                <a:tab pos="287020" algn="l"/>
              </a:tabLst>
            </a:pPr>
            <a:r>
              <a:rPr sz="1400" dirty="0">
                <a:latin typeface="Arial MT"/>
                <a:cs typeface="Arial MT"/>
              </a:rPr>
              <a:t>Once</a:t>
            </a:r>
            <a:r>
              <a:rPr sz="1400" spc="-45" dirty="0">
                <a:latin typeface="Arial MT"/>
                <a:cs typeface="Arial MT"/>
              </a:rPr>
              <a:t> </a:t>
            </a:r>
            <a:r>
              <a:rPr sz="1400" dirty="0">
                <a:latin typeface="Arial MT"/>
                <a:cs typeface="Arial MT"/>
              </a:rPr>
              <a:t>the</a:t>
            </a:r>
            <a:r>
              <a:rPr sz="1400" spc="-55" dirty="0">
                <a:latin typeface="Arial MT"/>
                <a:cs typeface="Arial MT"/>
              </a:rPr>
              <a:t> </a:t>
            </a:r>
            <a:r>
              <a:rPr sz="1400" dirty="0">
                <a:latin typeface="Arial MT"/>
                <a:cs typeface="Arial MT"/>
              </a:rPr>
              <a:t>finger</a:t>
            </a:r>
            <a:r>
              <a:rPr sz="1400" spc="-50" dirty="0">
                <a:latin typeface="Arial MT"/>
                <a:cs typeface="Arial MT"/>
              </a:rPr>
              <a:t> </a:t>
            </a:r>
            <a:r>
              <a:rPr sz="1400" dirty="0">
                <a:latin typeface="Arial MT"/>
                <a:cs typeface="Arial MT"/>
              </a:rPr>
              <a:t>is </a:t>
            </a:r>
            <a:r>
              <a:rPr sz="1400" spc="-375" dirty="0">
                <a:latin typeface="Arial MT"/>
                <a:cs typeface="Arial MT"/>
              </a:rPr>
              <a:t> </a:t>
            </a:r>
            <a:r>
              <a:rPr sz="1400" dirty="0">
                <a:latin typeface="Arial MT"/>
                <a:cs typeface="Arial MT"/>
              </a:rPr>
              <a:t>in place, </a:t>
            </a:r>
            <a:r>
              <a:rPr sz="1400" spc="-5" dirty="0">
                <a:latin typeface="Arial MT"/>
                <a:cs typeface="Arial MT"/>
              </a:rPr>
              <a:t>remove </a:t>
            </a:r>
            <a:r>
              <a:rPr sz="1400" dirty="0">
                <a:latin typeface="Arial MT"/>
                <a:cs typeface="Arial MT"/>
              </a:rPr>
              <a:t>the </a:t>
            </a:r>
            <a:r>
              <a:rPr sz="1400" spc="5" dirty="0">
                <a:latin typeface="Arial MT"/>
                <a:cs typeface="Arial MT"/>
              </a:rPr>
              <a:t> </a:t>
            </a:r>
            <a:r>
              <a:rPr sz="1400" dirty="0">
                <a:latin typeface="Arial MT"/>
                <a:cs typeface="Arial MT"/>
              </a:rPr>
              <a:t>clamp.</a:t>
            </a:r>
            <a:endParaRPr sz="1400">
              <a:latin typeface="Arial MT"/>
              <a:cs typeface="Arial MT"/>
            </a:endParaRPr>
          </a:p>
          <a:p>
            <a:pPr marL="12700" marR="12065">
              <a:lnSpc>
                <a:spcPct val="89900"/>
              </a:lnSpc>
              <a:spcBef>
                <a:spcPts val="505"/>
              </a:spcBef>
              <a:buFont typeface="Arial"/>
              <a:buAutoNum type="alphaLcParenBoth" startAt="7"/>
              <a:tabLst>
                <a:tab pos="287020" algn="l"/>
              </a:tabLst>
            </a:pPr>
            <a:r>
              <a:rPr sz="1400" spc="5" dirty="0">
                <a:latin typeface="Arial MT"/>
                <a:cs typeface="Arial MT"/>
              </a:rPr>
              <a:t>Widen</a:t>
            </a:r>
            <a:r>
              <a:rPr sz="1400" spc="-75" dirty="0">
                <a:latin typeface="Arial MT"/>
                <a:cs typeface="Arial MT"/>
              </a:rPr>
              <a:t> </a:t>
            </a:r>
            <a:r>
              <a:rPr sz="1400" dirty="0">
                <a:latin typeface="Arial MT"/>
                <a:cs typeface="Arial MT"/>
              </a:rPr>
              <a:t>the</a:t>
            </a:r>
            <a:r>
              <a:rPr sz="1400" spc="-75" dirty="0">
                <a:latin typeface="Arial MT"/>
                <a:cs typeface="Arial MT"/>
              </a:rPr>
              <a:t> </a:t>
            </a:r>
            <a:r>
              <a:rPr sz="1400" dirty="0">
                <a:latin typeface="Arial MT"/>
                <a:cs typeface="Arial MT"/>
              </a:rPr>
              <a:t>pleural </a:t>
            </a:r>
            <a:r>
              <a:rPr sz="1400" spc="-370" dirty="0">
                <a:latin typeface="Arial MT"/>
                <a:cs typeface="Arial MT"/>
              </a:rPr>
              <a:t> </a:t>
            </a:r>
            <a:r>
              <a:rPr sz="1400" spc="-5" dirty="0">
                <a:latin typeface="Arial MT"/>
                <a:cs typeface="Arial MT"/>
              </a:rPr>
              <a:t>opening and ensure </a:t>
            </a:r>
            <a:r>
              <a:rPr sz="1400" dirty="0">
                <a:latin typeface="Arial MT"/>
                <a:cs typeface="Arial MT"/>
              </a:rPr>
              <a:t> there are no </a:t>
            </a:r>
            <a:r>
              <a:rPr sz="1400" spc="5" dirty="0">
                <a:latin typeface="Arial MT"/>
                <a:cs typeface="Arial MT"/>
              </a:rPr>
              <a:t> </a:t>
            </a:r>
            <a:r>
              <a:rPr sz="1400" dirty="0">
                <a:latin typeface="Arial MT"/>
                <a:cs typeface="Arial MT"/>
              </a:rPr>
              <a:t>adhesions</a:t>
            </a:r>
            <a:r>
              <a:rPr sz="1500" dirty="0">
                <a:latin typeface="Arial MT"/>
                <a:cs typeface="Arial MT"/>
              </a:rPr>
              <a:t>.</a:t>
            </a:r>
            <a:endParaRPr sz="1500">
              <a:latin typeface="Arial MT"/>
              <a:cs typeface="Arial MT"/>
            </a:endParaRPr>
          </a:p>
        </p:txBody>
      </p:sp>
      <p:grpSp>
        <p:nvGrpSpPr>
          <p:cNvPr id="23" name="object 23"/>
          <p:cNvGrpSpPr/>
          <p:nvPr/>
        </p:nvGrpSpPr>
        <p:grpSpPr>
          <a:xfrm>
            <a:off x="5913087" y="2177638"/>
            <a:ext cx="410209" cy="489584"/>
            <a:chOff x="5913087" y="2177638"/>
            <a:chExt cx="410209" cy="489584"/>
          </a:xfrm>
        </p:grpSpPr>
        <p:pic>
          <p:nvPicPr>
            <p:cNvPr id="24" name="object 24"/>
            <p:cNvPicPr/>
            <p:nvPr/>
          </p:nvPicPr>
          <p:blipFill>
            <a:blip r:embed="rId7" cstate="print"/>
            <a:stretch>
              <a:fillRect/>
            </a:stretch>
          </p:blipFill>
          <p:spPr>
            <a:xfrm>
              <a:off x="5913087" y="2177638"/>
              <a:ext cx="410015" cy="489519"/>
            </a:xfrm>
            <a:prstGeom prst="rect">
              <a:avLst/>
            </a:prstGeom>
          </p:spPr>
        </p:pic>
        <p:pic>
          <p:nvPicPr>
            <p:cNvPr id="25" name="object 25"/>
            <p:cNvPicPr/>
            <p:nvPr/>
          </p:nvPicPr>
          <p:blipFill>
            <a:blip r:embed="rId12" cstate="print"/>
            <a:stretch>
              <a:fillRect/>
            </a:stretch>
          </p:blipFill>
          <p:spPr>
            <a:xfrm>
              <a:off x="5946648" y="2182368"/>
              <a:ext cx="356615" cy="445008"/>
            </a:xfrm>
            <a:prstGeom prst="rect">
              <a:avLst/>
            </a:prstGeom>
          </p:spPr>
        </p:pic>
      </p:grpSp>
      <p:grpSp>
        <p:nvGrpSpPr>
          <p:cNvPr id="26" name="object 26"/>
          <p:cNvGrpSpPr/>
          <p:nvPr/>
        </p:nvGrpSpPr>
        <p:grpSpPr>
          <a:xfrm>
            <a:off x="6569935" y="1461480"/>
            <a:ext cx="2313940" cy="3755390"/>
            <a:chOff x="6569935" y="1461480"/>
            <a:chExt cx="2313940" cy="3755390"/>
          </a:xfrm>
        </p:grpSpPr>
        <p:pic>
          <p:nvPicPr>
            <p:cNvPr id="27" name="object 27"/>
            <p:cNvPicPr/>
            <p:nvPr/>
          </p:nvPicPr>
          <p:blipFill>
            <a:blip r:embed="rId3" cstate="print"/>
            <a:stretch>
              <a:fillRect/>
            </a:stretch>
          </p:blipFill>
          <p:spPr>
            <a:xfrm>
              <a:off x="6569935" y="1461480"/>
              <a:ext cx="1923345" cy="1921835"/>
            </a:xfrm>
            <a:prstGeom prst="rect">
              <a:avLst/>
            </a:prstGeom>
          </p:spPr>
        </p:pic>
        <p:pic>
          <p:nvPicPr>
            <p:cNvPr id="28" name="object 28"/>
            <p:cNvPicPr/>
            <p:nvPr/>
          </p:nvPicPr>
          <p:blipFill>
            <a:blip r:embed="rId13" cstate="print"/>
            <a:stretch>
              <a:fillRect/>
            </a:stretch>
          </p:blipFill>
          <p:spPr>
            <a:xfrm>
              <a:off x="6608064" y="1479804"/>
              <a:ext cx="1851659" cy="1849882"/>
            </a:xfrm>
            <a:prstGeom prst="rect">
              <a:avLst/>
            </a:prstGeom>
          </p:spPr>
        </p:pic>
        <p:sp>
          <p:nvSpPr>
            <p:cNvPr id="29" name="object 29"/>
            <p:cNvSpPr/>
            <p:nvPr/>
          </p:nvSpPr>
          <p:spPr>
            <a:xfrm>
              <a:off x="6608064" y="1479804"/>
              <a:ext cx="1851660" cy="1850389"/>
            </a:xfrm>
            <a:custGeom>
              <a:avLst/>
              <a:gdLst/>
              <a:ahLst/>
              <a:cxnLst/>
              <a:rect l="l" t="t" r="r" b="b"/>
              <a:pathLst>
                <a:path w="1851659" h="1850389">
                  <a:moveTo>
                    <a:pt x="0" y="185038"/>
                  </a:moveTo>
                  <a:lnTo>
                    <a:pt x="6606" y="135834"/>
                  </a:lnTo>
                  <a:lnTo>
                    <a:pt x="25254" y="91628"/>
                  </a:lnTo>
                  <a:lnTo>
                    <a:pt x="54181" y="54181"/>
                  </a:lnTo>
                  <a:lnTo>
                    <a:pt x="91628" y="25254"/>
                  </a:lnTo>
                  <a:lnTo>
                    <a:pt x="135834" y="6606"/>
                  </a:lnTo>
                  <a:lnTo>
                    <a:pt x="185038" y="0"/>
                  </a:lnTo>
                  <a:lnTo>
                    <a:pt x="1666620" y="0"/>
                  </a:lnTo>
                  <a:lnTo>
                    <a:pt x="1715825" y="6606"/>
                  </a:lnTo>
                  <a:lnTo>
                    <a:pt x="1760031" y="25254"/>
                  </a:lnTo>
                  <a:lnTo>
                    <a:pt x="1797478" y="54181"/>
                  </a:lnTo>
                  <a:lnTo>
                    <a:pt x="1826405" y="91628"/>
                  </a:lnTo>
                  <a:lnTo>
                    <a:pt x="1845053" y="135834"/>
                  </a:lnTo>
                  <a:lnTo>
                    <a:pt x="1851659" y="185038"/>
                  </a:lnTo>
                  <a:lnTo>
                    <a:pt x="1851659" y="1665097"/>
                  </a:lnTo>
                  <a:lnTo>
                    <a:pt x="1845053" y="1714301"/>
                  </a:lnTo>
                  <a:lnTo>
                    <a:pt x="1826405" y="1758507"/>
                  </a:lnTo>
                  <a:lnTo>
                    <a:pt x="1797478" y="1795954"/>
                  </a:lnTo>
                  <a:lnTo>
                    <a:pt x="1760031" y="1824881"/>
                  </a:lnTo>
                  <a:lnTo>
                    <a:pt x="1715825" y="1843529"/>
                  </a:lnTo>
                  <a:lnTo>
                    <a:pt x="1666620" y="1850136"/>
                  </a:lnTo>
                  <a:lnTo>
                    <a:pt x="185038" y="1850136"/>
                  </a:lnTo>
                  <a:lnTo>
                    <a:pt x="135834" y="1843529"/>
                  </a:lnTo>
                  <a:lnTo>
                    <a:pt x="91628" y="1824881"/>
                  </a:lnTo>
                  <a:lnTo>
                    <a:pt x="54181" y="1795954"/>
                  </a:lnTo>
                  <a:lnTo>
                    <a:pt x="25254" y="1758507"/>
                  </a:lnTo>
                  <a:lnTo>
                    <a:pt x="6606" y="1714301"/>
                  </a:lnTo>
                  <a:lnTo>
                    <a:pt x="0" y="1665097"/>
                  </a:lnTo>
                  <a:lnTo>
                    <a:pt x="0" y="185038"/>
                  </a:lnTo>
                  <a:close/>
                </a:path>
              </a:pathLst>
            </a:custGeom>
            <a:ln w="9525">
              <a:solidFill>
                <a:srgbClr val="FFFFFF"/>
              </a:solidFill>
            </a:ln>
          </p:spPr>
          <p:txBody>
            <a:bodyPr wrap="square" lIns="0" tIns="0" rIns="0" bIns="0" rtlCol="0"/>
            <a:lstStyle/>
            <a:p>
              <a:endParaRPr/>
            </a:p>
          </p:txBody>
        </p:sp>
        <p:pic>
          <p:nvPicPr>
            <p:cNvPr id="30" name="object 30"/>
            <p:cNvPicPr/>
            <p:nvPr/>
          </p:nvPicPr>
          <p:blipFill>
            <a:blip r:embed="rId10" cstate="print"/>
            <a:stretch>
              <a:fillRect/>
            </a:stretch>
          </p:blipFill>
          <p:spPr>
            <a:xfrm>
              <a:off x="6950964" y="3285744"/>
              <a:ext cx="1932431" cy="1930907"/>
            </a:xfrm>
            <a:prstGeom prst="rect">
              <a:avLst/>
            </a:prstGeom>
          </p:spPr>
        </p:pic>
        <p:pic>
          <p:nvPicPr>
            <p:cNvPr id="31" name="object 31"/>
            <p:cNvPicPr/>
            <p:nvPr/>
          </p:nvPicPr>
          <p:blipFill>
            <a:blip r:embed="rId14" cstate="print"/>
            <a:stretch>
              <a:fillRect/>
            </a:stretch>
          </p:blipFill>
          <p:spPr>
            <a:xfrm>
              <a:off x="6993636" y="3308603"/>
              <a:ext cx="1851660" cy="1850136"/>
            </a:xfrm>
            <a:prstGeom prst="rect">
              <a:avLst/>
            </a:prstGeom>
          </p:spPr>
        </p:pic>
      </p:grpSp>
      <p:sp>
        <p:nvSpPr>
          <p:cNvPr id="32" name="object 32"/>
          <p:cNvSpPr txBox="1"/>
          <p:nvPr/>
        </p:nvSpPr>
        <p:spPr>
          <a:xfrm>
            <a:off x="7035800" y="3322396"/>
            <a:ext cx="1618615" cy="1840864"/>
          </a:xfrm>
          <a:prstGeom prst="rect">
            <a:avLst/>
          </a:prstGeom>
        </p:spPr>
        <p:txBody>
          <a:bodyPr vert="horz" wrap="square" lIns="0" tIns="13335" rIns="0" bIns="0" rtlCol="0">
            <a:spAutoFit/>
          </a:bodyPr>
          <a:lstStyle/>
          <a:p>
            <a:pPr marL="228600" indent="-216535">
              <a:lnSpc>
                <a:spcPts val="1595"/>
              </a:lnSpc>
              <a:spcBef>
                <a:spcPts val="105"/>
              </a:spcBef>
              <a:buFont typeface="Arial"/>
              <a:buAutoNum type="alphaLcParenBoth" startAt="9"/>
              <a:tabLst>
                <a:tab pos="229235" algn="l"/>
              </a:tabLst>
            </a:pPr>
            <a:r>
              <a:rPr sz="1400" dirty="0">
                <a:latin typeface="Arial MT"/>
                <a:cs typeface="Arial MT"/>
              </a:rPr>
              <a:t>Feel</a:t>
            </a:r>
            <a:r>
              <a:rPr sz="1400" spc="-50" dirty="0">
                <a:latin typeface="Arial MT"/>
                <a:cs typeface="Arial MT"/>
              </a:rPr>
              <a:t> </a:t>
            </a:r>
            <a:r>
              <a:rPr sz="1400" dirty="0">
                <a:latin typeface="Arial MT"/>
                <a:cs typeface="Arial MT"/>
              </a:rPr>
              <a:t>for</a:t>
            </a:r>
            <a:r>
              <a:rPr sz="1400" spc="-45" dirty="0">
                <a:latin typeface="Arial MT"/>
                <a:cs typeface="Arial MT"/>
              </a:rPr>
              <a:t> </a:t>
            </a:r>
            <a:r>
              <a:rPr sz="1400" dirty="0">
                <a:latin typeface="Arial MT"/>
                <a:cs typeface="Arial MT"/>
              </a:rPr>
              <a:t>lung</a:t>
            </a:r>
            <a:endParaRPr sz="1400">
              <a:latin typeface="Arial MT"/>
              <a:cs typeface="Arial MT"/>
            </a:endParaRPr>
          </a:p>
          <a:p>
            <a:pPr marL="12700">
              <a:lnSpc>
                <a:spcPts val="1595"/>
              </a:lnSpc>
            </a:pPr>
            <a:r>
              <a:rPr sz="1400" dirty="0">
                <a:latin typeface="Arial MT"/>
                <a:cs typeface="Arial MT"/>
              </a:rPr>
              <a:t>tissue.</a:t>
            </a:r>
            <a:endParaRPr sz="1400">
              <a:latin typeface="Arial MT"/>
              <a:cs typeface="Arial MT"/>
            </a:endParaRPr>
          </a:p>
          <a:p>
            <a:pPr marL="12700" marR="5080">
              <a:lnSpc>
                <a:spcPts val="1510"/>
              </a:lnSpc>
              <a:spcBef>
                <a:spcPts val="530"/>
              </a:spcBef>
              <a:buFont typeface="Arial"/>
              <a:buAutoNum type="alphaLcParenBoth" startAt="10"/>
              <a:tabLst>
                <a:tab pos="229235" algn="l"/>
              </a:tabLst>
            </a:pPr>
            <a:r>
              <a:rPr sz="1400" dirty="0">
                <a:latin typeface="Arial MT"/>
                <a:cs typeface="Arial MT"/>
              </a:rPr>
              <a:t>Be sure there is </a:t>
            </a:r>
            <a:r>
              <a:rPr sz="1400" spc="5" dirty="0">
                <a:latin typeface="Arial MT"/>
                <a:cs typeface="Arial MT"/>
              </a:rPr>
              <a:t> </a:t>
            </a:r>
            <a:r>
              <a:rPr sz="1400" dirty="0">
                <a:latin typeface="Arial MT"/>
                <a:cs typeface="Arial MT"/>
              </a:rPr>
              <a:t>air, and the pink </a:t>
            </a:r>
            <a:r>
              <a:rPr sz="1400" spc="5" dirty="0">
                <a:latin typeface="Arial MT"/>
                <a:cs typeface="Arial MT"/>
              </a:rPr>
              <a:t> </a:t>
            </a:r>
            <a:r>
              <a:rPr sz="1400" dirty="0">
                <a:latin typeface="Arial MT"/>
                <a:cs typeface="Arial MT"/>
              </a:rPr>
              <a:t>spongy lung is </a:t>
            </a:r>
            <a:r>
              <a:rPr sz="1400" spc="5" dirty="0">
                <a:latin typeface="Arial MT"/>
                <a:cs typeface="Arial MT"/>
              </a:rPr>
              <a:t> </a:t>
            </a:r>
            <a:r>
              <a:rPr sz="1400" dirty="0">
                <a:latin typeface="Arial MT"/>
                <a:cs typeface="Arial MT"/>
              </a:rPr>
              <a:t>immediately inside </a:t>
            </a:r>
            <a:r>
              <a:rPr sz="1400" spc="5" dirty="0">
                <a:latin typeface="Arial MT"/>
                <a:cs typeface="Arial MT"/>
              </a:rPr>
              <a:t> </a:t>
            </a:r>
            <a:r>
              <a:rPr sz="1400" dirty="0">
                <a:latin typeface="Arial MT"/>
                <a:cs typeface="Arial MT"/>
              </a:rPr>
              <a:t>the</a:t>
            </a:r>
            <a:r>
              <a:rPr sz="1400" spc="-40" dirty="0">
                <a:latin typeface="Arial MT"/>
                <a:cs typeface="Arial MT"/>
              </a:rPr>
              <a:t> </a:t>
            </a:r>
            <a:r>
              <a:rPr sz="1400" dirty="0">
                <a:latin typeface="Arial MT"/>
                <a:cs typeface="Arial MT"/>
              </a:rPr>
              <a:t>chest.</a:t>
            </a:r>
            <a:r>
              <a:rPr sz="1400" spc="-65" dirty="0">
                <a:latin typeface="Arial MT"/>
                <a:cs typeface="Arial MT"/>
              </a:rPr>
              <a:t> </a:t>
            </a:r>
            <a:r>
              <a:rPr sz="1400" dirty="0">
                <a:latin typeface="Arial MT"/>
                <a:cs typeface="Arial MT"/>
              </a:rPr>
              <a:t>If</a:t>
            </a:r>
            <a:r>
              <a:rPr sz="1400" spc="-35" dirty="0">
                <a:latin typeface="Arial MT"/>
                <a:cs typeface="Arial MT"/>
              </a:rPr>
              <a:t> </a:t>
            </a:r>
            <a:r>
              <a:rPr sz="1400" dirty="0">
                <a:latin typeface="Arial MT"/>
                <a:cs typeface="Arial MT"/>
              </a:rPr>
              <a:t>not,</a:t>
            </a:r>
            <a:r>
              <a:rPr sz="1400" spc="-50" dirty="0">
                <a:latin typeface="Arial MT"/>
                <a:cs typeface="Arial MT"/>
              </a:rPr>
              <a:t> </a:t>
            </a:r>
            <a:r>
              <a:rPr sz="1400" spc="-5" dirty="0">
                <a:latin typeface="Arial MT"/>
                <a:cs typeface="Arial MT"/>
              </a:rPr>
              <a:t>you </a:t>
            </a:r>
            <a:r>
              <a:rPr sz="1400" spc="-370" dirty="0">
                <a:latin typeface="Arial MT"/>
                <a:cs typeface="Arial MT"/>
              </a:rPr>
              <a:t> </a:t>
            </a:r>
            <a:r>
              <a:rPr sz="1400" spc="-5" dirty="0">
                <a:latin typeface="Arial MT"/>
                <a:cs typeface="Arial MT"/>
              </a:rPr>
              <a:t>may </a:t>
            </a:r>
            <a:r>
              <a:rPr sz="1400" dirty="0">
                <a:latin typeface="Arial MT"/>
                <a:cs typeface="Arial MT"/>
              </a:rPr>
              <a:t>be in the </a:t>
            </a:r>
            <a:r>
              <a:rPr sz="1400" spc="5" dirty="0">
                <a:latin typeface="Arial MT"/>
                <a:cs typeface="Arial MT"/>
              </a:rPr>
              <a:t> </a:t>
            </a:r>
            <a:r>
              <a:rPr sz="1400" dirty="0">
                <a:latin typeface="Arial MT"/>
                <a:cs typeface="Arial MT"/>
              </a:rPr>
              <a:t>abdominal</a:t>
            </a:r>
            <a:r>
              <a:rPr sz="1400" spc="-50" dirty="0">
                <a:latin typeface="Arial MT"/>
                <a:cs typeface="Arial MT"/>
              </a:rPr>
              <a:t> </a:t>
            </a:r>
            <a:r>
              <a:rPr sz="1400" spc="-5" dirty="0">
                <a:latin typeface="Arial MT"/>
                <a:cs typeface="Arial MT"/>
              </a:rPr>
              <a:t>cavity.</a:t>
            </a:r>
            <a:endParaRPr sz="1400">
              <a:latin typeface="Arial MT"/>
              <a:cs typeface="Arial MT"/>
            </a:endParaRPr>
          </a:p>
        </p:txBody>
      </p:sp>
      <p:grpSp>
        <p:nvGrpSpPr>
          <p:cNvPr id="33" name="object 33"/>
          <p:cNvGrpSpPr/>
          <p:nvPr/>
        </p:nvGrpSpPr>
        <p:grpSpPr>
          <a:xfrm>
            <a:off x="8782779" y="2177638"/>
            <a:ext cx="410209" cy="489584"/>
            <a:chOff x="8782779" y="2177638"/>
            <a:chExt cx="410209" cy="489584"/>
          </a:xfrm>
        </p:grpSpPr>
        <p:pic>
          <p:nvPicPr>
            <p:cNvPr id="34" name="object 34"/>
            <p:cNvPicPr/>
            <p:nvPr/>
          </p:nvPicPr>
          <p:blipFill>
            <a:blip r:embed="rId7" cstate="print"/>
            <a:stretch>
              <a:fillRect/>
            </a:stretch>
          </p:blipFill>
          <p:spPr>
            <a:xfrm>
              <a:off x="8782779" y="2177638"/>
              <a:ext cx="410015" cy="489519"/>
            </a:xfrm>
            <a:prstGeom prst="rect">
              <a:avLst/>
            </a:prstGeom>
          </p:spPr>
        </p:pic>
        <p:pic>
          <p:nvPicPr>
            <p:cNvPr id="35" name="object 35"/>
            <p:cNvPicPr/>
            <p:nvPr/>
          </p:nvPicPr>
          <p:blipFill>
            <a:blip r:embed="rId12" cstate="print"/>
            <a:stretch>
              <a:fillRect/>
            </a:stretch>
          </p:blipFill>
          <p:spPr>
            <a:xfrm>
              <a:off x="8816339" y="2182368"/>
              <a:ext cx="356615" cy="445008"/>
            </a:xfrm>
            <a:prstGeom prst="rect">
              <a:avLst/>
            </a:prstGeom>
          </p:spPr>
        </p:pic>
      </p:grpSp>
      <p:grpSp>
        <p:nvGrpSpPr>
          <p:cNvPr id="36" name="object 36"/>
          <p:cNvGrpSpPr/>
          <p:nvPr/>
        </p:nvGrpSpPr>
        <p:grpSpPr>
          <a:xfrm>
            <a:off x="9441143" y="1461480"/>
            <a:ext cx="2218055" cy="3749675"/>
            <a:chOff x="9441143" y="1461480"/>
            <a:chExt cx="2218055" cy="3749675"/>
          </a:xfrm>
        </p:grpSpPr>
        <p:pic>
          <p:nvPicPr>
            <p:cNvPr id="37" name="object 37"/>
            <p:cNvPicPr/>
            <p:nvPr/>
          </p:nvPicPr>
          <p:blipFill>
            <a:blip r:embed="rId15" cstate="print"/>
            <a:stretch>
              <a:fillRect/>
            </a:stretch>
          </p:blipFill>
          <p:spPr>
            <a:xfrm>
              <a:off x="9441143" y="1461480"/>
              <a:ext cx="1921835" cy="1921835"/>
            </a:xfrm>
            <a:prstGeom prst="rect">
              <a:avLst/>
            </a:prstGeom>
          </p:spPr>
        </p:pic>
        <p:pic>
          <p:nvPicPr>
            <p:cNvPr id="38" name="object 38"/>
            <p:cNvPicPr/>
            <p:nvPr/>
          </p:nvPicPr>
          <p:blipFill>
            <a:blip r:embed="rId16" cstate="print"/>
            <a:stretch>
              <a:fillRect/>
            </a:stretch>
          </p:blipFill>
          <p:spPr>
            <a:xfrm>
              <a:off x="9479279" y="1479804"/>
              <a:ext cx="1850136" cy="1850136"/>
            </a:xfrm>
            <a:prstGeom prst="rect">
              <a:avLst/>
            </a:prstGeom>
          </p:spPr>
        </p:pic>
        <p:sp>
          <p:nvSpPr>
            <p:cNvPr id="39" name="object 39"/>
            <p:cNvSpPr/>
            <p:nvPr/>
          </p:nvSpPr>
          <p:spPr>
            <a:xfrm>
              <a:off x="9479279" y="1479804"/>
              <a:ext cx="1850389" cy="1850389"/>
            </a:xfrm>
            <a:custGeom>
              <a:avLst/>
              <a:gdLst/>
              <a:ahLst/>
              <a:cxnLst/>
              <a:rect l="l" t="t" r="r" b="b"/>
              <a:pathLst>
                <a:path w="1850390" h="1850389">
                  <a:moveTo>
                    <a:pt x="0" y="185038"/>
                  </a:moveTo>
                  <a:lnTo>
                    <a:pt x="6606" y="135834"/>
                  </a:lnTo>
                  <a:lnTo>
                    <a:pt x="25254" y="91628"/>
                  </a:lnTo>
                  <a:lnTo>
                    <a:pt x="54181" y="54181"/>
                  </a:lnTo>
                  <a:lnTo>
                    <a:pt x="91628" y="25254"/>
                  </a:lnTo>
                  <a:lnTo>
                    <a:pt x="135834" y="6606"/>
                  </a:lnTo>
                  <a:lnTo>
                    <a:pt x="185039" y="0"/>
                  </a:lnTo>
                  <a:lnTo>
                    <a:pt x="1665097" y="0"/>
                  </a:lnTo>
                  <a:lnTo>
                    <a:pt x="1714301" y="6606"/>
                  </a:lnTo>
                  <a:lnTo>
                    <a:pt x="1758507" y="25254"/>
                  </a:lnTo>
                  <a:lnTo>
                    <a:pt x="1795954" y="54181"/>
                  </a:lnTo>
                  <a:lnTo>
                    <a:pt x="1824881" y="91628"/>
                  </a:lnTo>
                  <a:lnTo>
                    <a:pt x="1843529" y="135834"/>
                  </a:lnTo>
                  <a:lnTo>
                    <a:pt x="1850136" y="185038"/>
                  </a:lnTo>
                  <a:lnTo>
                    <a:pt x="1850136" y="1665097"/>
                  </a:lnTo>
                  <a:lnTo>
                    <a:pt x="1843529" y="1714301"/>
                  </a:lnTo>
                  <a:lnTo>
                    <a:pt x="1824881" y="1758507"/>
                  </a:lnTo>
                  <a:lnTo>
                    <a:pt x="1795954" y="1795954"/>
                  </a:lnTo>
                  <a:lnTo>
                    <a:pt x="1758507" y="1824881"/>
                  </a:lnTo>
                  <a:lnTo>
                    <a:pt x="1714301" y="1843529"/>
                  </a:lnTo>
                  <a:lnTo>
                    <a:pt x="1665097" y="1850136"/>
                  </a:lnTo>
                  <a:lnTo>
                    <a:pt x="185039" y="1850136"/>
                  </a:lnTo>
                  <a:lnTo>
                    <a:pt x="135834" y="1843529"/>
                  </a:lnTo>
                  <a:lnTo>
                    <a:pt x="91628" y="1824881"/>
                  </a:lnTo>
                  <a:lnTo>
                    <a:pt x="54181" y="1795954"/>
                  </a:lnTo>
                  <a:lnTo>
                    <a:pt x="25254" y="1758507"/>
                  </a:lnTo>
                  <a:lnTo>
                    <a:pt x="6606" y="1714301"/>
                  </a:lnTo>
                  <a:lnTo>
                    <a:pt x="0" y="1665097"/>
                  </a:lnTo>
                  <a:lnTo>
                    <a:pt x="0" y="185038"/>
                  </a:lnTo>
                  <a:close/>
                </a:path>
              </a:pathLst>
            </a:custGeom>
            <a:ln w="9525">
              <a:solidFill>
                <a:srgbClr val="FFFFFF"/>
              </a:solidFill>
            </a:ln>
          </p:spPr>
          <p:txBody>
            <a:bodyPr wrap="square" lIns="0" tIns="0" rIns="0" bIns="0" rtlCol="0"/>
            <a:lstStyle/>
            <a:p>
              <a:endParaRPr/>
            </a:p>
          </p:txBody>
        </p:sp>
        <p:pic>
          <p:nvPicPr>
            <p:cNvPr id="40" name="object 40"/>
            <p:cNvPicPr/>
            <p:nvPr/>
          </p:nvPicPr>
          <p:blipFill>
            <a:blip r:embed="rId17" cstate="print"/>
            <a:stretch>
              <a:fillRect/>
            </a:stretch>
          </p:blipFill>
          <p:spPr>
            <a:xfrm>
              <a:off x="9726167" y="3278124"/>
              <a:ext cx="1932431" cy="1932432"/>
            </a:xfrm>
            <a:prstGeom prst="rect">
              <a:avLst/>
            </a:prstGeom>
          </p:spPr>
        </p:pic>
        <p:pic>
          <p:nvPicPr>
            <p:cNvPr id="41" name="object 41"/>
            <p:cNvPicPr/>
            <p:nvPr/>
          </p:nvPicPr>
          <p:blipFill>
            <a:blip r:embed="rId18" cstate="print"/>
            <a:stretch>
              <a:fillRect/>
            </a:stretch>
          </p:blipFill>
          <p:spPr>
            <a:xfrm>
              <a:off x="9768839" y="3300984"/>
              <a:ext cx="1851659" cy="1851659"/>
            </a:xfrm>
            <a:prstGeom prst="rect">
              <a:avLst/>
            </a:prstGeom>
          </p:spPr>
        </p:pic>
      </p:grpSp>
      <p:sp>
        <p:nvSpPr>
          <p:cNvPr id="42" name="object 42"/>
          <p:cNvSpPr txBox="1"/>
          <p:nvPr/>
        </p:nvSpPr>
        <p:spPr>
          <a:xfrm>
            <a:off x="9811893" y="3315461"/>
            <a:ext cx="1671955" cy="1264285"/>
          </a:xfrm>
          <a:prstGeom prst="rect">
            <a:avLst/>
          </a:prstGeom>
        </p:spPr>
        <p:txBody>
          <a:bodyPr vert="horz" wrap="square" lIns="0" tIns="34290" rIns="0" bIns="0" rtlCol="0">
            <a:spAutoFit/>
          </a:bodyPr>
          <a:lstStyle/>
          <a:p>
            <a:pPr marL="12700" marR="5080">
              <a:lnSpc>
                <a:spcPct val="90000"/>
              </a:lnSpc>
              <a:spcBef>
                <a:spcPts val="270"/>
              </a:spcBef>
              <a:buFont typeface="Arial"/>
              <a:buAutoNum type="alphaLcParenBoth" startAt="11"/>
              <a:tabLst>
                <a:tab pos="278130" algn="l"/>
              </a:tabLst>
            </a:pPr>
            <a:r>
              <a:rPr sz="1400" dirty="0">
                <a:latin typeface="Arial MT"/>
                <a:cs typeface="Arial MT"/>
              </a:rPr>
              <a:t>Allow </a:t>
            </a:r>
            <a:r>
              <a:rPr sz="1400" spc="-5" dirty="0">
                <a:latin typeface="Arial MT"/>
                <a:cs typeface="Arial MT"/>
              </a:rPr>
              <a:t>10-15 </a:t>
            </a:r>
            <a:r>
              <a:rPr sz="1400" dirty="0">
                <a:latin typeface="Arial MT"/>
                <a:cs typeface="Arial MT"/>
              </a:rPr>
              <a:t> seconds to </a:t>
            </a:r>
            <a:r>
              <a:rPr sz="1400" spc="-5" dirty="0">
                <a:latin typeface="Arial MT"/>
                <a:cs typeface="Arial MT"/>
              </a:rPr>
              <a:t>allows </a:t>
            </a:r>
            <a:r>
              <a:rPr sz="1400" dirty="0">
                <a:latin typeface="Arial MT"/>
                <a:cs typeface="Arial MT"/>
              </a:rPr>
              <a:t> decompression</a:t>
            </a:r>
            <a:r>
              <a:rPr sz="1400" spc="-90" dirty="0">
                <a:latin typeface="Arial MT"/>
                <a:cs typeface="Arial MT"/>
              </a:rPr>
              <a:t> </a:t>
            </a:r>
            <a:r>
              <a:rPr sz="1400" dirty="0">
                <a:latin typeface="Arial MT"/>
                <a:cs typeface="Arial MT"/>
              </a:rPr>
              <a:t>of</a:t>
            </a:r>
            <a:r>
              <a:rPr sz="1400" spc="-55" dirty="0">
                <a:latin typeface="Arial MT"/>
                <a:cs typeface="Arial MT"/>
              </a:rPr>
              <a:t> </a:t>
            </a:r>
            <a:r>
              <a:rPr sz="1400" dirty="0">
                <a:latin typeface="Arial MT"/>
                <a:cs typeface="Arial MT"/>
              </a:rPr>
              <a:t>air </a:t>
            </a:r>
            <a:r>
              <a:rPr sz="1400" spc="-375" dirty="0">
                <a:latin typeface="Arial MT"/>
                <a:cs typeface="Arial MT"/>
              </a:rPr>
              <a:t> </a:t>
            </a:r>
            <a:r>
              <a:rPr sz="1400" dirty="0">
                <a:latin typeface="Arial MT"/>
                <a:cs typeface="Arial MT"/>
              </a:rPr>
              <a:t>in</a:t>
            </a:r>
            <a:r>
              <a:rPr sz="1400" spc="-20" dirty="0">
                <a:latin typeface="Arial MT"/>
                <a:cs typeface="Arial MT"/>
              </a:rPr>
              <a:t> </a:t>
            </a:r>
            <a:r>
              <a:rPr sz="1400" dirty="0">
                <a:latin typeface="Arial MT"/>
                <a:cs typeface="Arial MT"/>
              </a:rPr>
              <a:t>the</a:t>
            </a:r>
            <a:r>
              <a:rPr sz="1400" spc="-30" dirty="0">
                <a:latin typeface="Arial MT"/>
                <a:cs typeface="Arial MT"/>
              </a:rPr>
              <a:t> </a:t>
            </a:r>
            <a:r>
              <a:rPr sz="1400" dirty="0">
                <a:latin typeface="Arial MT"/>
                <a:cs typeface="Arial MT"/>
              </a:rPr>
              <a:t>chest</a:t>
            </a:r>
            <a:r>
              <a:rPr sz="1400" spc="-50" dirty="0">
                <a:latin typeface="Arial MT"/>
                <a:cs typeface="Arial MT"/>
              </a:rPr>
              <a:t> </a:t>
            </a:r>
            <a:r>
              <a:rPr sz="1400" spc="-5" dirty="0">
                <a:latin typeface="Arial MT"/>
                <a:cs typeface="Arial MT"/>
              </a:rPr>
              <a:t>cavity</a:t>
            </a:r>
            <a:r>
              <a:rPr sz="1400" spc="-20" dirty="0">
                <a:latin typeface="Arial MT"/>
                <a:cs typeface="Arial MT"/>
              </a:rPr>
              <a:t> </a:t>
            </a:r>
            <a:r>
              <a:rPr sz="1400" dirty="0">
                <a:latin typeface="Arial MT"/>
                <a:cs typeface="Arial MT"/>
              </a:rPr>
              <a:t>.</a:t>
            </a:r>
            <a:endParaRPr sz="1400">
              <a:latin typeface="Arial MT"/>
              <a:cs typeface="Arial MT"/>
            </a:endParaRPr>
          </a:p>
          <a:p>
            <a:pPr marL="12700" marR="279400">
              <a:lnSpc>
                <a:spcPts val="1510"/>
              </a:lnSpc>
              <a:spcBef>
                <a:spcPts val="530"/>
              </a:spcBef>
              <a:buFont typeface="Arial"/>
              <a:buAutoNum type="alphaLcParenBoth" startAt="11"/>
              <a:tabLst>
                <a:tab pos="229235" algn="l"/>
              </a:tabLst>
            </a:pPr>
            <a:r>
              <a:rPr sz="1400" spc="-5" dirty="0">
                <a:latin typeface="Arial MT"/>
                <a:cs typeface="Arial MT"/>
              </a:rPr>
              <a:t>Remove</a:t>
            </a:r>
            <a:r>
              <a:rPr sz="1400" spc="-90" dirty="0">
                <a:latin typeface="Arial MT"/>
                <a:cs typeface="Arial MT"/>
              </a:rPr>
              <a:t> </a:t>
            </a:r>
            <a:r>
              <a:rPr sz="1400" dirty="0">
                <a:latin typeface="Arial MT"/>
                <a:cs typeface="Arial MT"/>
              </a:rPr>
              <a:t>finger </a:t>
            </a:r>
            <a:r>
              <a:rPr sz="1400" spc="-375" dirty="0">
                <a:latin typeface="Arial MT"/>
                <a:cs typeface="Arial MT"/>
              </a:rPr>
              <a:t> </a:t>
            </a:r>
            <a:r>
              <a:rPr sz="1400" dirty="0">
                <a:latin typeface="Arial MT"/>
                <a:cs typeface="Arial MT"/>
              </a:rPr>
              <a:t>from</a:t>
            </a:r>
            <a:r>
              <a:rPr sz="1400" spc="-35" dirty="0">
                <a:latin typeface="Arial MT"/>
                <a:cs typeface="Arial MT"/>
              </a:rPr>
              <a:t> </a:t>
            </a:r>
            <a:r>
              <a:rPr sz="1400" dirty="0">
                <a:latin typeface="Arial MT"/>
                <a:cs typeface="Arial MT"/>
              </a:rPr>
              <a:t>chest.</a:t>
            </a:r>
            <a:endParaRPr sz="1400">
              <a:latin typeface="Arial MT"/>
              <a:cs typeface="Arial MT"/>
            </a:endParaRPr>
          </a:p>
        </p:txBody>
      </p:sp>
      <p:sp>
        <p:nvSpPr>
          <p:cNvPr id="43" name="object 43"/>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sp>
        <p:nvSpPr>
          <p:cNvPr id="44" name="object 44"/>
          <p:cNvSpPr txBox="1"/>
          <p:nvPr/>
        </p:nvSpPr>
        <p:spPr>
          <a:xfrm>
            <a:off x="749300" y="1361694"/>
            <a:ext cx="167005"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FFFFFF"/>
                </a:solidFill>
                <a:latin typeface="Arial"/>
                <a:cs typeface="Arial"/>
              </a:rPr>
              <a:t>9</a:t>
            </a:r>
            <a:endParaRPr sz="2000">
              <a:latin typeface="Arial"/>
              <a:cs typeface="Arial"/>
            </a:endParaRPr>
          </a:p>
        </p:txBody>
      </p:sp>
      <p:sp>
        <p:nvSpPr>
          <p:cNvPr id="45" name="object 45"/>
          <p:cNvSpPr txBox="1"/>
          <p:nvPr/>
        </p:nvSpPr>
        <p:spPr>
          <a:xfrm>
            <a:off x="5990971" y="5995126"/>
            <a:ext cx="34226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FFFFFF"/>
                </a:solidFill>
                <a:latin typeface="Arial Black"/>
                <a:cs typeface="Arial Black"/>
              </a:rPr>
              <a:t>R</a:t>
            </a:r>
            <a:endParaRPr sz="3200">
              <a:latin typeface="Arial Black"/>
              <a:cs typeface="Arial Black"/>
            </a:endParaRPr>
          </a:p>
        </p:txBody>
      </p:sp>
      <p:sp>
        <p:nvSpPr>
          <p:cNvPr id="46" name="object 46"/>
          <p:cNvSpPr txBox="1"/>
          <p:nvPr/>
        </p:nvSpPr>
        <p:spPr>
          <a:xfrm>
            <a:off x="4838191" y="6008507"/>
            <a:ext cx="862330"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M</a:t>
            </a:r>
            <a:r>
              <a:rPr sz="3200" spc="-95" dirty="0">
                <a:solidFill>
                  <a:srgbClr val="2D3334"/>
                </a:solidFill>
                <a:latin typeface="Arial Black"/>
                <a:cs typeface="Arial Black"/>
              </a:rPr>
              <a:t> </a:t>
            </a:r>
            <a:r>
              <a:rPr sz="3200" spc="5" dirty="0">
                <a:solidFill>
                  <a:srgbClr val="2D3334"/>
                </a:solidFill>
                <a:latin typeface="Arial Black"/>
                <a:cs typeface="Arial Black"/>
              </a:rPr>
              <a:t>A</a:t>
            </a:r>
            <a:endParaRPr sz="3200">
              <a:latin typeface="Arial Black"/>
              <a:cs typeface="Arial Black"/>
            </a:endParaRPr>
          </a:p>
        </p:txBody>
      </p:sp>
      <p:sp>
        <p:nvSpPr>
          <p:cNvPr id="47" name="object 47"/>
          <p:cNvSpPr txBox="1"/>
          <p:nvPr/>
        </p:nvSpPr>
        <p:spPr>
          <a:xfrm>
            <a:off x="6642354" y="6008507"/>
            <a:ext cx="817244" cy="600075"/>
          </a:xfrm>
          <a:prstGeom prst="rect">
            <a:avLst/>
          </a:prstGeom>
        </p:spPr>
        <p:txBody>
          <a:bodyPr vert="horz" wrap="square" lIns="0" tIns="53975" rIns="0" bIns="0" rtlCol="0">
            <a:spAutoFit/>
          </a:bodyPr>
          <a:lstStyle/>
          <a:p>
            <a:pPr marL="12700">
              <a:lnSpc>
                <a:spcPct val="100000"/>
              </a:lnSpc>
              <a:spcBef>
                <a:spcPts val="425"/>
              </a:spcBef>
            </a:pPr>
            <a:r>
              <a:rPr sz="3200" spc="5" dirty="0">
                <a:solidFill>
                  <a:srgbClr val="2D3334"/>
                </a:solidFill>
                <a:latin typeface="Arial Black"/>
                <a:cs typeface="Arial Black"/>
              </a:rPr>
              <a:t>C</a:t>
            </a:r>
            <a:r>
              <a:rPr sz="3200" spc="-95" dirty="0">
                <a:solidFill>
                  <a:srgbClr val="2D3334"/>
                </a:solidFill>
                <a:latin typeface="Arial Black"/>
                <a:cs typeface="Arial Black"/>
              </a:rPr>
              <a:t> </a:t>
            </a:r>
            <a:r>
              <a:rPr sz="3200" spc="5" dirty="0">
                <a:solidFill>
                  <a:srgbClr val="2D3334"/>
                </a:solidFill>
                <a:latin typeface="Arial Black"/>
                <a:cs typeface="Arial Black"/>
              </a:rPr>
              <a:t>H</a:t>
            </a:r>
            <a:endParaRPr sz="3200">
              <a:latin typeface="Arial Black"/>
              <a:cs typeface="Arial Black"/>
            </a:endParaRPr>
          </a:p>
        </p:txBody>
      </p:sp>
      <p:sp>
        <p:nvSpPr>
          <p:cNvPr id="48" name="object 48"/>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49" name="object 4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solidFill>
                  <a:srgbClr val="000000"/>
                </a:solidFill>
              </a:rPr>
              <a:t>28</a:t>
            </a:fld>
            <a:endParaRPr spc="-5" dirty="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55595" y="289051"/>
            <a:ext cx="7339330" cy="904240"/>
          </a:xfrm>
          <a:prstGeom prst="rect">
            <a:avLst/>
          </a:prstGeom>
        </p:spPr>
        <p:txBody>
          <a:bodyPr vert="horz" wrap="square" lIns="0" tIns="12700" rIns="0" bIns="0" rtlCol="0">
            <a:spAutoFit/>
          </a:bodyPr>
          <a:lstStyle/>
          <a:p>
            <a:pPr marL="261620">
              <a:lnSpc>
                <a:spcPct val="100000"/>
              </a:lnSpc>
              <a:spcBef>
                <a:spcPts val="100"/>
              </a:spcBef>
            </a:pPr>
            <a:r>
              <a:rPr sz="2000" dirty="0">
                <a:solidFill>
                  <a:srgbClr val="756F6F"/>
                </a:solidFill>
              </a:rPr>
              <a:t>Module</a:t>
            </a:r>
            <a:r>
              <a:rPr sz="2000" spc="-20" dirty="0">
                <a:solidFill>
                  <a:srgbClr val="756F6F"/>
                </a:solidFill>
              </a:rPr>
              <a:t> </a:t>
            </a:r>
            <a:r>
              <a:rPr sz="2000" dirty="0">
                <a:solidFill>
                  <a:srgbClr val="756F6F"/>
                </a:solidFill>
              </a:rPr>
              <a:t>8:</a:t>
            </a:r>
            <a:r>
              <a:rPr sz="2000" spc="-15" dirty="0">
                <a:solidFill>
                  <a:srgbClr val="756F6F"/>
                </a:solidFill>
              </a:rPr>
              <a:t> </a:t>
            </a:r>
            <a:r>
              <a:rPr sz="2000" dirty="0">
                <a:solidFill>
                  <a:srgbClr val="756F6F"/>
                </a:solidFill>
              </a:rPr>
              <a:t>Respiration</a:t>
            </a:r>
            <a:r>
              <a:rPr sz="2000" spc="-45" dirty="0">
                <a:solidFill>
                  <a:srgbClr val="756F6F"/>
                </a:solidFill>
              </a:rPr>
              <a:t> </a:t>
            </a:r>
            <a:r>
              <a:rPr sz="2000" dirty="0">
                <a:solidFill>
                  <a:srgbClr val="756F6F"/>
                </a:solidFill>
              </a:rPr>
              <a:t>Assessment</a:t>
            </a:r>
            <a:r>
              <a:rPr sz="2000" spc="-30" dirty="0">
                <a:solidFill>
                  <a:srgbClr val="756F6F"/>
                </a:solidFill>
              </a:rPr>
              <a:t> </a:t>
            </a:r>
            <a:r>
              <a:rPr sz="2000" dirty="0">
                <a:solidFill>
                  <a:srgbClr val="756F6F"/>
                </a:solidFill>
              </a:rPr>
              <a:t>&amp;</a:t>
            </a:r>
            <a:r>
              <a:rPr sz="2000" spc="-15" dirty="0">
                <a:solidFill>
                  <a:srgbClr val="756F6F"/>
                </a:solidFill>
              </a:rPr>
              <a:t> </a:t>
            </a:r>
            <a:r>
              <a:rPr sz="2000" dirty="0">
                <a:solidFill>
                  <a:srgbClr val="756F6F"/>
                </a:solidFill>
              </a:rPr>
              <a:t>Management</a:t>
            </a:r>
            <a:r>
              <a:rPr sz="2000" spc="-25" dirty="0">
                <a:solidFill>
                  <a:srgbClr val="756F6F"/>
                </a:solidFill>
              </a:rPr>
              <a:t> </a:t>
            </a:r>
            <a:r>
              <a:rPr sz="2000" dirty="0">
                <a:solidFill>
                  <a:srgbClr val="756F6F"/>
                </a:solidFill>
              </a:rPr>
              <a:t>in</a:t>
            </a:r>
            <a:r>
              <a:rPr sz="2000" spc="-10" dirty="0">
                <a:solidFill>
                  <a:srgbClr val="756F6F"/>
                </a:solidFill>
              </a:rPr>
              <a:t> </a:t>
            </a:r>
            <a:r>
              <a:rPr sz="2000" dirty="0">
                <a:solidFill>
                  <a:srgbClr val="756F6F"/>
                </a:solidFill>
              </a:rPr>
              <a:t>TFC</a:t>
            </a:r>
            <a:endParaRPr sz="2000"/>
          </a:p>
          <a:p>
            <a:pPr marL="12700">
              <a:lnSpc>
                <a:spcPct val="100000"/>
              </a:lnSpc>
              <a:spcBef>
                <a:spcPts val="200"/>
              </a:spcBef>
            </a:pPr>
            <a:r>
              <a:rPr dirty="0">
                <a:solidFill>
                  <a:srgbClr val="BB8542"/>
                </a:solidFill>
              </a:rPr>
              <a:t>FINGER</a:t>
            </a:r>
            <a:r>
              <a:rPr spc="-15" dirty="0">
                <a:solidFill>
                  <a:srgbClr val="BB8542"/>
                </a:solidFill>
              </a:rPr>
              <a:t> </a:t>
            </a:r>
            <a:r>
              <a:rPr spc="-5" dirty="0">
                <a:solidFill>
                  <a:srgbClr val="BB8542"/>
                </a:solidFill>
              </a:rPr>
              <a:t>THORACOSTOMY</a:t>
            </a:r>
            <a:r>
              <a:rPr spc="-10" dirty="0">
                <a:solidFill>
                  <a:srgbClr val="BB8542"/>
                </a:solidFill>
              </a:rPr>
              <a:t> </a:t>
            </a:r>
            <a:r>
              <a:rPr spc="-5" dirty="0">
                <a:solidFill>
                  <a:srgbClr val="BB8542"/>
                </a:solidFill>
              </a:rPr>
              <a:t>(cont.)</a:t>
            </a:r>
          </a:p>
        </p:txBody>
      </p:sp>
      <p:pic>
        <p:nvPicPr>
          <p:cNvPr id="3" name="object 3"/>
          <p:cNvPicPr/>
          <p:nvPr/>
        </p:nvPicPr>
        <p:blipFill>
          <a:blip r:embed="rId2" cstate="print"/>
          <a:stretch>
            <a:fillRect/>
          </a:stretch>
        </p:blipFill>
        <p:spPr>
          <a:xfrm>
            <a:off x="309372" y="254508"/>
            <a:ext cx="1171956" cy="656844"/>
          </a:xfrm>
          <a:prstGeom prst="rect">
            <a:avLst/>
          </a:prstGeom>
        </p:spPr>
      </p:pic>
      <p:grpSp>
        <p:nvGrpSpPr>
          <p:cNvPr id="4" name="object 4"/>
          <p:cNvGrpSpPr/>
          <p:nvPr/>
        </p:nvGrpSpPr>
        <p:grpSpPr>
          <a:xfrm>
            <a:off x="9214484" y="1528952"/>
            <a:ext cx="2658745" cy="4463415"/>
            <a:chOff x="9214484" y="1528952"/>
            <a:chExt cx="2658745" cy="4463415"/>
          </a:xfrm>
        </p:grpSpPr>
        <p:sp>
          <p:nvSpPr>
            <p:cNvPr id="5" name="object 5"/>
            <p:cNvSpPr/>
            <p:nvPr/>
          </p:nvSpPr>
          <p:spPr>
            <a:xfrm>
              <a:off x="9224009" y="1538477"/>
              <a:ext cx="2639695" cy="4444365"/>
            </a:xfrm>
            <a:custGeom>
              <a:avLst/>
              <a:gdLst/>
              <a:ahLst/>
              <a:cxnLst/>
              <a:rect l="l" t="t" r="r" b="b"/>
              <a:pathLst>
                <a:path w="2639695" h="4444365">
                  <a:moveTo>
                    <a:pt x="2547112" y="0"/>
                  </a:moveTo>
                  <a:lnTo>
                    <a:pt x="92456" y="0"/>
                  </a:lnTo>
                  <a:lnTo>
                    <a:pt x="56471" y="7266"/>
                  </a:lnTo>
                  <a:lnTo>
                    <a:pt x="27082" y="27082"/>
                  </a:lnTo>
                  <a:lnTo>
                    <a:pt x="7266" y="56471"/>
                  </a:lnTo>
                  <a:lnTo>
                    <a:pt x="0" y="92456"/>
                  </a:lnTo>
                  <a:lnTo>
                    <a:pt x="0" y="4351566"/>
                  </a:lnTo>
                  <a:lnTo>
                    <a:pt x="7266" y="4387539"/>
                  </a:lnTo>
                  <a:lnTo>
                    <a:pt x="27082" y="4416915"/>
                  </a:lnTo>
                  <a:lnTo>
                    <a:pt x="56471" y="4436721"/>
                  </a:lnTo>
                  <a:lnTo>
                    <a:pt x="92456" y="4443984"/>
                  </a:lnTo>
                  <a:lnTo>
                    <a:pt x="2547112" y="4443984"/>
                  </a:lnTo>
                  <a:lnTo>
                    <a:pt x="2583096" y="4436721"/>
                  </a:lnTo>
                  <a:lnTo>
                    <a:pt x="2612485" y="4416915"/>
                  </a:lnTo>
                  <a:lnTo>
                    <a:pt x="2632301" y="4387539"/>
                  </a:lnTo>
                  <a:lnTo>
                    <a:pt x="2639568" y="4351566"/>
                  </a:lnTo>
                  <a:lnTo>
                    <a:pt x="2639568" y="92456"/>
                  </a:lnTo>
                  <a:lnTo>
                    <a:pt x="2632301" y="56471"/>
                  </a:lnTo>
                  <a:lnTo>
                    <a:pt x="2612485" y="27082"/>
                  </a:lnTo>
                  <a:lnTo>
                    <a:pt x="2583096" y="7266"/>
                  </a:lnTo>
                  <a:lnTo>
                    <a:pt x="2547112" y="0"/>
                  </a:lnTo>
                  <a:close/>
                </a:path>
              </a:pathLst>
            </a:custGeom>
            <a:solidFill>
              <a:srgbClr val="FFF4D2"/>
            </a:solidFill>
          </p:spPr>
          <p:txBody>
            <a:bodyPr wrap="square" lIns="0" tIns="0" rIns="0" bIns="0" rtlCol="0"/>
            <a:lstStyle/>
            <a:p>
              <a:endParaRPr/>
            </a:p>
          </p:txBody>
        </p:sp>
        <p:sp>
          <p:nvSpPr>
            <p:cNvPr id="6" name="object 6"/>
            <p:cNvSpPr/>
            <p:nvPr/>
          </p:nvSpPr>
          <p:spPr>
            <a:xfrm>
              <a:off x="9224009" y="1538477"/>
              <a:ext cx="2639695" cy="4444365"/>
            </a:xfrm>
            <a:custGeom>
              <a:avLst/>
              <a:gdLst/>
              <a:ahLst/>
              <a:cxnLst/>
              <a:rect l="l" t="t" r="r" b="b"/>
              <a:pathLst>
                <a:path w="2639695" h="4444365">
                  <a:moveTo>
                    <a:pt x="0" y="92456"/>
                  </a:moveTo>
                  <a:lnTo>
                    <a:pt x="7266" y="56471"/>
                  </a:lnTo>
                  <a:lnTo>
                    <a:pt x="27082" y="27082"/>
                  </a:lnTo>
                  <a:lnTo>
                    <a:pt x="56471" y="7266"/>
                  </a:lnTo>
                  <a:lnTo>
                    <a:pt x="92456" y="0"/>
                  </a:lnTo>
                  <a:lnTo>
                    <a:pt x="2547112" y="0"/>
                  </a:lnTo>
                  <a:lnTo>
                    <a:pt x="2583096" y="7266"/>
                  </a:lnTo>
                  <a:lnTo>
                    <a:pt x="2612485" y="27082"/>
                  </a:lnTo>
                  <a:lnTo>
                    <a:pt x="2632301" y="56471"/>
                  </a:lnTo>
                  <a:lnTo>
                    <a:pt x="2639568" y="92456"/>
                  </a:lnTo>
                  <a:lnTo>
                    <a:pt x="2639568" y="4351566"/>
                  </a:lnTo>
                  <a:lnTo>
                    <a:pt x="2632301" y="4387539"/>
                  </a:lnTo>
                  <a:lnTo>
                    <a:pt x="2612485" y="4416915"/>
                  </a:lnTo>
                  <a:lnTo>
                    <a:pt x="2583096" y="4436721"/>
                  </a:lnTo>
                  <a:lnTo>
                    <a:pt x="2547112" y="4443984"/>
                  </a:lnTo>
                  <a:lnTo>
                    <a:pt x="92456" y="4443984"/>
                  </a:lnTo>
                  <a:lnTo>
                    <a:pt x="56471" y="4436721"/>
                  </a:lnTo>
                  <a:lnTo>
                    <a:pt x="27082" y="4416915"/>
                  </a:lnTo>
                  <a:lnTo>
                    <a:pt x="7266" y="4387539"/>
                  </a:lnTo>
                  <a:lnTo>
                    <a:pt x="0" y="4351566"/>
                  </a:lnTo>
                  <a:lnTo>
                    <a:pt x="0" y="92456"/>
                  </a:lnTo>
                  <a:close/>
                </a:path>
              </a:pathLst>
            </a:custGeom>
            <a:ln w="19050">
              <a:solidFill>
                <a:srgbClr val="CFA979"/>
              </a:solidFill>
            </a:ln>
          </p:spPr>
          <p:txBody>
            <a:bodyPr wrap="square" lIns="0" tIns="0" rIns="0" bIns="0" rtlCol="0"/>
            <a:lstStyle/>
            <a:p>
              <a:endParaRPr/>
            </a:p>
          </p:txBody>
        </p:sp>
      </p:grpSp>
      <p:sp>
        <p:nvSpPr>
          <p:cNvPr id="7" name="object 7"/>
          <p:cNvSpPr txBox="1"/>
          <p:nvPr/>
        </p:nvSpPr>
        <p:spPr>
          <a:xfrm>
            <a:off x="9361678" y="1692910"/>
            <a:ext cx="1767205" cy="513080"/>
          </a:xfrm>
          <a:prstGeom prst="rect">
            <a:avLst/>
          </a:prstGeom>
        </p:spPr>
        <p:txBody>
          <a:bodyPr vert="horz" wrap="square" lIns="0" tIns="12065" rIns="0" bIns="0" rtlCol="0">
            <a:spAutoFit/>
          </a:bodyPr>
          <a:lstStyle/>
          <a:p>
            <a:pPr marL="12700" marR="5080">
              <a:lnSpc>
                <a:spcPct val="100000"/>
              </a:lnSpc>
              <a:spcBef>
                <a:spcPts val="95"/>
              </a:spcBef>
            </a:pPr>
            <a:r>
              <a:rPr sz="1600" b="1" spc="-15" dirty="0">
                <a:latin typeface="Arial"/>
                <a:cs typeface="Arial"/>
              </a:rPr>
              <a:t>CASUALTY </a:t>
            </a:r>
            <a:r>
              <a:rPr sz="1600" b="1" spc="-10" dirty="0">
                <a:latin typeface="Arial"/>
                <a:cs typeface="Arial"/>
              </a:rPr>
              <a:t> </a:t>
            </a:r>
            <a:r>
              <a:rPr sz="1600" b="1" spc="-5" dirty="0">
                <a:latin typeface="Arial"/>
                <a:cs typeface="Arial"/>
              </a:rPr>
              <a:t>RE</a:t>
            </a:r>
            <a:r>
              <a:rPr sz="1600" b="1" spc="-50" dirty="0">
                <a:latin typeface="Arial"/>
                <a:cs typeface="Arial"/>
              </a:rPr>
              <a:t>A</a:t>
            </a:r>
            <a:r>
              <a:rPr sz="1600" b="1" spc="-5" dirty="0">
                <a:latin typeface="Arial"/>
                <a:cs typeface="Arial"/>
              </a:rPr>
              <a:t>SSESSMENT:</a:t>
            </a:r>
            <a:endParaRPr sz="1600">
              <a:latin typeface="Arial"/>
              <a:cs typeface="Arial"/>
            </a:endParaRPr>
          </a:p>
        </p:txBody>
      </p:sp>
      <p:sp>
        <p:nvSpPr>
          <p:cNvPr id="8" name="object 8"/>
          <p:cNvSpPr txBox="1"/>
          <p:nvPr/>
        </p:nvSpPr>
        <p:spPr>
          <a:xfrm>
            <a:off x="9590278" y="2332685"/>
            <a:ext cx="1710689" cy="941069"/>
          </a:xfrm>
          <a:prstGeom prst="rect">
            <a:avLst/>
          </a:prstGeom>
        </p:spPr>
        <p:txBody>
          <a:bodyPr vert="horz" wrap="square" lIns="0" tIns="12700" rIns="0" bIns="0" rtlCol="0">
            <a:spAutoFit/>
          </a:bodyPr>
          <a:lstStyle/>
          <a:p>
            <a:pPr marL="12700" marR="5080">
              <a:lnSpc>
                <a:spcPct val="100000"/>
              </a:lnSpc>
              <a:spcBef>
                <a:spcPts val="100"/>
              </a:spcBef>
            </a:pPr>
            <a:r>
              <a:rPr sz="1500" dirty="0">
                <a:latin typeface="Arial MT"/>
                <a:cs typeface="Arial MT"/>
              </a:rPr>
              <a:t>Check for bilateral </a:t>
            </a:r>
            <a:r>
              <a:rPr sz="1500" spc="5" dirty="0">
                <a:latin typeface="Arial MT"/>
                <a:cs typeface="Arial MT"/>
              </a:rPr>
              <a:t> </a:t>
            </a:r>
            <a:r>
              <a:rPr sz="1500" dirty="0">
                <a:latin typeface="Arial MT"/>
                <a:cs typeface="Arial MT"/>
              </a:rPr>
              <a:t>breath </a:t>
            </a:r>
            <a:r>
              <a:rPr sz="1500" spc="-5" dirty="0">
                <a:latin typeface="Arial MT"/>
                <a:cs typeface="Arial MT"/>
              </a:rPr>
              <a:t>sounds or </a:t>
            </a:r>
            <a:r>
              <a:rPr sz="1500" dirty="0">
                <a:latin typeface="Arial MT"/>
                <a:cs typeface="Arial MT"/>
              </a:rPr>
              <a:t> </a:t>
            </a:r>
            <a:r>
              <a:rPr sz="1500" spc="-5" dirty="0">
                <a:latin typeface="Arial MT"/>
                <a:cs typeface="Arial MT"/>
              </a:rPr>
              <a:t>improvement</a:t>
            </a:r>
            <a:r>
              <a:rPr sz="1500" spc="-30" dirty="0">
                <a:latin typeface="Arial MT"/>
                <a:cs typeface="Arial MT"/>
              </a:rPr>
              <a:t> </a:t>
            </a:r>
            <a:r>
              <a:rPr sz="1500" spc="-5" dirty="0">
                <a:latin typeface="Arial MT"/>
                <a:cs typeface="Arial MT"/>
              </a:rPr>
              <a:t>on</a:t>
            </a:r>
            <a:r>
              <a:rPr sz="1500" spc="-25" dirty="0">
                <a:latin typeface="Arial MT"/>
                <a:cs typeface="Arial MT"/>
              </a:rPr>
              <a:t> </a:t>
            </a:r>
            <a:r>
              <a:rPr sz="1500" dirty="0">
                <a:latin typeface="Arial MT"/>
                <a:cs typeface="Arial MT"/>
              </a:rPr>
              <a:t>the </a:t>
            </a:r>
            <a:r>
              <a:rPr sz="1500" spc="-405" dirty="0">
                <a:latin typeface="Arial MT"/>
                <a:cs typeface="Arial MT"/>
              </a:rPr>
              <a:t> </a:t>
            </a:r>
            <a:r>
              <a:rPr sz="1500" dirty="0">
                <a:latin typeface="Arial MT"/>
                <a:cs typeface="Arial MT"/>
              </a:rPr>
              <a:t>affected</a:t>
            </a:r>
            <a:r>
              <a:rPr sz="1500" spc="-55" dirty="0">
                <a:latin typeface="Arial MT"/>
                <a:cs typeface="Arial MT"/>
              </a:rPr>
              <a:t> </a:t>
            </a:r>
            <a:r>
              <a:rPr sz="1500" dirty="0">
                <a:latin typeface="Arial MT"/>
                <a:cs typeface="Arial MT"/>
              </a:rPr>
              <a:t>side</a:t>
            </a:r>
            <a:endParaRPr sz="1500">
              <a:latin typeface="Arial MT"/>
              <a:cs typeface="Arial MT"/>
            </a:endParaRPr>
          </a:p>
        </p:txBody>
      </p:sp>
      <p:sp>
        <p:nvSpPr>
          <p:cNvPr id="9" name="object 9"/>
          <p:cNvSpPr txBox="1"/>
          <p:nvPr/>
        </p:nvSpPr>
        <p:spPr>
          <a:xfrm>
            <a:off x="9590278" y="3450463"/>
            <a:ext cx="2059939" cy="940435"/>
          </a:xfrm>
          <a:prstGeom prst="rect">
            <a:avLst/>
          </a:prstGeom>
        </p:spPr>
        <p:txBody>
          <a:bodyPr vert="horz" wrap="square" lIns="0" tIns="12700" rIns="0" bIns="0" rtlCol="0">
            <a:spAutoFit/>
          </a:bodyPr>
          <a:lstStyle/>
          <a:p>
            <a:pPr marL="12700" marR="5080">
              <a:lnSpc>
                <a:spcPct val="100000"/>
              </a:lnSpc>
              <a:spcBef>
                <a:spcPts val="100"/>
              </a:spcBef>
            </a:pPr>
            <a:r>
              <a:rPr sz="1500" dirty="0">
                <a:latin typeface="Arial MT"/>
                <a:cs typeface="Arial MT"/>
              </a:rPr>
              <a:t>Clinical </a:t>
            </a:r>
            <a:r>
              <a:rPr sz="1500" spc="-5" dirty="0">
                <a:latin typeface="Arial MT"/>
                <a:cs typeface="Arial MT"/>
              </a:rPr>
              <a:t>improvement </a:t>
            </a:r>
            <a:r>
              <a:rPr sz="1500" dirty="0">
                <a:latin typeface="Arial MT"/>
                <a:cs typeface="Arial MT"/>
              </a:rPr>
              <a:t> e.g.,</a:t>
            </a:r>
            <a:r>
              <a:rPr sz="1500" spc="-65" dirty="0">
                <a:latin typeface="Arial MT"/>
                <a:cs typeface="Arial MT"/>
              </a:rPr>
              <a:t> </a:t>
            </a:r>
            <a:r>
              <a:rPr sz="1500" dirty="0">
                <a:latin typeface="Arial MT"/>
                <a:cs typeface="Arial MT"/>
              </a:rPr>
              <a:t>respiratory</a:t>
            </a:r>
            <a:r>
              <a:rPr sz="1500" spc="-70" dirty="0">
                <a:latin typeface="Arial MT"/>
                <a:cs typeface="Arial MT"/>
              </a:rPr>
              <a:t> </a:t>
            </a:r>
            <a:r>
              <a:rPr sz="1500" dirty="0">
                <a:latin typeface="Arial MT"/>
                <a:cs typeface="Arial MT"/>
              </a:rPr>
              <a:t>distress </a:t>
            </a:r>
            <a:r>
              <a:rPr sz="1500" spc="-400" dirty="0">
                <a:latin typeface="Arial MT"/>
                <a:cs typeface="Arial MT"/>
              </a:rPr>
              <a:t> </a:t>
            </a:r>
            <a:r>
              <a:rPr sz="1500" spc="-5" dirty="0">
                <a:latin typeface="Arial MT"/>
                <a:cs typeface="Arial MT"/>
              </a:rPr>
              <a:t>improves </a:t>
            </a:r>
            <a:r>
              <a:rPr sz="1500" dirty="0">
                <a:latin typeface="Arial MT"/>
                <a:cs typeface="Arial MT"/>
              </a:rPr>
              <a:t>and/or </a:t>
            </a:r>
            <a:r>
              <a:rPr sz="1500" spc="-5" dirty="0">
                <a:latin typeface="Arial MT"/>
                <a:cs typeface="Arial MT"/>
              </a:rPr>
              <a:t>O2 Sat </a:t>
            </a:r>
            <a:r>
              <a:rPr sz="1500" spc="-405" dirty="0">
                <a:latin typeface="Arial MT"/>
                <a:cs typeface="Arial MT"/>
              </a:rPr>
              <a:t> </a:t>
            </a:r>
            <a:r>
              <a:rPr sz="1500" dirty="0">
                <a:latin typeface="Arial MT"/>
                <a:cs typeface="Arial MT"/>
              </a:rPr>
              <a:t>increases</a:t>
            </a:r>
            <a:r>
              <a:rPr sz="1500" spc="-35" dirty="0">
                <a:latin typeface="Arial MT"/>
                <a:cs typeface="Arial MT"/>
              </a:rPr>
              <a:t> </a:t>
            </a:r>
            <a:r>
              <a:rPr sz="1500" spc="-5" dirty="0">
                <a:latin typeface="Arial MT"/>
                <a:cs typeface="Arial MT"/>
              </a:rPr>
              <a:t>&lt;90%</a:t>
            </a:r>
            <a:endParaRPr sz="1500">
              <a:latin typeface="Arial MT"/>
              <a:cs typeface="Arial MT"/>
            </a:endParaRPr>
          </a:p>
        </p:txBody>
      </p:sp>
      <p:sp>
        <p:nvSpPr>
          <p:cNvPr id="10" name="object 10"/>
          <p:cNvSpPr txBox="1"/>
          <p:nvPr/>
        </p:nvSpPr>
        <p:spPr>
          <a:xfrm>
            <a:off x="9590278" y="4567808"/>
            <a:ext cx="2014855" cy="482600"/>
          </a:xfrm>
          <a:prstGeom prst="rect">
            <a:avLst/>
          </a:prstGeom>
        </p:spPr>
        <p:txBody>
          <a:bodyPr vert="horz" wrap="square" lIns="0" tIns="12700" rIns="0" bIns="0" rtlCol="0">
            <a:spAutoFit/>
          </a:bodyPr>
          <a:lstStyle/>
          <a:p>
            <a:pPr marL="12700" marR="5080">
              <a:lnSpc>
                <a:spcPct val="100000"/>
              </a:lnSpc>
              <a:spcBef>
                <a:spcPts val="100"/>
              </a:spcBef>
            </a:pPr>
            <a:r>
              <a:rPr sz="1500" spc="-5" dirty="0">
                <a:latin typeface="Arial MT"/>
                <a:cs typeface="Arial MT"/>
              </a:rPr>
              <a:t>Monitor</a:t>
            </a:r>
            <a:r>
              <a:rPr sz="1500" spc="-35" dirty="0">
                <a:latin typeface="Arial MT"/>
                <a:cs typeface="Arial MT"/>
              </a:rPr>
              <a:t> </a:t>
            </a:r>
            <a:r>
              <a:rPr sz="1500" spc="-5" dirty="0">
                <a:latin typeface="Arial MT"/>
                <a:cs typeface="Arial MT"/>
              </a:rPr>
              <a:t>and</a:t>
            </a:r>
            <a:r>
              <a:rPr sz="1500" spc="-20" dirty="0">
                <a:latin typeface="Arial MT"/>
                <a:cs typeface="Arial MT"/>
              </a:rPr>
              <a:t> </a:t>
            </a:r>
            <a:r>
              <a:rPr sz="1500" dirty="0">
                <a:latin typeface="Arial MT"/>
                <a:cs typeface="Arial MT"/>
              </a:rPr>
              <a:t>record</a:t>
            </a:r>
            <a:r>
              <a:rPr sz="1500" spc="-40" dirty="0">
                <a:latin typeface="Arial MT"/>
                <a:cs typeface="Arial MT"/>
              </a:rPr>
              <a:t> </a:t>
            </a:r>
            <a:r>
              <a:rPr sz="1500" spc="-5" dirty="0">
                <a:latin typeface="Arial MT"/>
                <a:cs typeface="Arial MT"/>
              </a:rPr>
              <a:t>vital </a:t>
            </a:r>
            <a:r>
              <a:rPr sz="1500" spc="-400" dirty="0">
                <a:latin typeface="Arial MT"/>
                <a:cs typeface="Arial MT"/>
              </a:rPr>
              <a:t> </a:t>
            </a:r>
            <a:r>
              <a:rPr sz="1500" dirty="0">
                <a:latin typeface="Arial MT"/>
                <a:cs typeface="Arial MT"/>
              </a:rPr>
              <a:t>signs</a:t>
            </a:r>
            <a:r>
              <a:rPr sz="1500" spc="-40" dirty="0">
                <a:latin typeface="Arial MT"/>
                <a:cs typeface="Arial MT"/>
              </a:rPr>
              <a:t> </a:t>
            </a:r>
            <a:r>
              <a:rPr sz="1500" spc="-5" dirty="0">
                <a:latin typeface="Arial MT"/>
                <a:cs typeface="Arial MT"/>
              </a:rPr>
              <a:t>every</a:t>
            </a:r>
            <a:r>
              <a:rPr sz="1500" spc="-10" dirty="0">
                <a:latin typeface="Arial MT"/>
                <a:cs typeface="Arial MT"/>
              </a:rPr>
              <a:t> </a:t>
            </a:r>
            <a:r>
              <a:rPr sz="1500" spc="-5" dirty="0">
                <a:latin typeface="Arial MT"/>
                <a:cs typeface="Arial MT"/>
              </a:rPr>
              <a:t>15</a:t>
            </a:r>
            <a:r>
              <a:rPr sz="1500" spc="-25" dirty="0">
                <a:latin typeface="Arial MT"/>
                <a:cs typeface="Arial MT"/>
              </a:rPr>
              <a:t> </a:t>
            </a:r>
            <a:r>
              <a:rPr sz="1500" dirty="0">
                <a:latin typeface="Arial MT"/>
                <a:cs typeface="Arial MT"/>
              </a:rPr>
              <a:t>minutes</a:t>
            </a:r>
            <a:endParaRPr sz="1500">
              <a:latin typeface="Arial MT"/>
              <a:cs typeface="Arial MT"/>
            </a:endParaRPr>
          </a:p>
        </p:txBody>
      </p:sp>
      <p:sp>
        <p:nvSpPr>
          <p:cNvPr id="11" name="object 11"/>
          <p:cNvSpPr txBox="1"/>
          <p:nvPr/>
        </p:nvSpPr>
        <p:spPr>
          <a:xfrm>
            <a:off x="9590278" y="5229225"/>
            <a:ext cx="2072639" cy="483234"/>
          </a:xfrm>
          <a:prstGeom prst="rect">
            <a:avLst/>
          </a:prstGeom>
        </p:spPr>
        <p:txBody>
          <a:bodyPr vert="horz" wrap="square" lIns="0" tIns="12700" rIns="0" bIns="0" rtlCol="0">
            <a:spAutoFit/>
          </a:bodyPr>
          <a:lstStyle/>
          <a:p>
            <a:pPr marL="12700">
              <a:lnSpc>
                <a:spcPct val="100000"/>
              </a:lnSpc>
              <a:spcBef>
                <a:spcPts val="100"/>
              </a:spcBef>
            </a:pPr>
            <a:r>
              <a:rPr sz="1500" dirty="0">
                <a:latin typeface="Arial MT"/>
                <a:cs typeface="Arial MT"/>
              </a:rPr>
              <a:t>Administer</a:t>
            </a:r>
            <a:r>
              <a:rPr sz="1500" spc="-55" dirty="0">
                <a:latin typeface="Arial MT"/>
                <a:cs typeface="Arial MT"/>
              </a:rPr>
              <a:t> </a:t>
            </a:r>
            <a:r>
              <a:rPr sz="1500" dirty="0">
                <a:latin typeface="Arial MT"/>
                <a:cs typeface="Arial MT"/>
              </a:rPr>
              <a:t>analgesia</a:t>
            </a:r>
            <a:r>
              <a:rPr sz="1500" spc="-55" dirty="0">
                <a:latin typeface="Arial MT"/>
                <a:cs typeface="Arial MT"/>
              </a:rPr>
              <a:t> </a:t>
            </a:r>
            <a:r>
              <a:rPr sz="1500" dirty="0">
                <a:latin typeface="Arial MT"/>
                <a:cs typeface="Arial MT"/>
              </a:rPr>
              <a:t>for</a:t>
            </a:r>
            <a:endParaRPr sz="1500">
              <a:latin typeface="Arial MT"/>
              <a:cs typeface="Arial MT"/>
            </a:endParaRPr>
          </a:p>
          <a:p>
            <a:pPr marL="12700">
              <a:lnSpc>
                <a:spcPct val="100000"/>
              </a:lnSpc>
            </a:pPr>
            <a:r>
              <a:rPr sz="1500" dirty="0">
                <a:latin typeface="Arial MT"/>
                <a:cs typeface="Arial MT"/>
              </a:rPr>
              <a:t>pain</a:t>
            </a:r>
            <a:r>
              <a:rPr sz="1500" spc="-45" dirty="0">
                <a:latin typeface="Arial MT"/>
                <a:cs typeface="Arial MT"/>
              </a:rPr>
              <a:t> </a:t>
            </a:r>
            <a:r>
              <a:rPr sz="1500" dirty="0">
                <a:latin typeface="Arial MT"/>
                <a:cs typeface="Arial MT"/>
              </a:rPr>
              <a:t>management</a:t>
            </a:r>
            <a:endParaRPr sz="1500">
              <a:latin typeface="Arial MT"/>
              <a:cs typeface="Arial MT"/>
            </a:endParaRPr>
          </a:p>
        </p:txBody>
      </p:sp>
      <p:sp>
        <p:nvSpPr>
          <p:cNvPr id="12" name="object 12"/>
          <p:cNvSpPr/>
          <p:nvPr/>
        </p:nvSpPr>
        <p:spPr>
          <a:xfrm>
            <a:off x="9429750" y="2402585"/>
            <a:ext cx="0" cy="3296920"/>
          </a:xfrm>
          <a:custGeom>
            <a:avLst/>
            <a:gdLst/>
            <a:ahLst/>
            <a:cxnLst/>
            <a:rect l="l" t="t" r="r" b="b"/>
            <a:pathLst>
              <a:path h="3296920">
                <a:moveTo>
                  <a:pt x="0" y="2638044"/>
                </a:moveTo>
                <a:lnTo>
                  <a:pt x="0" y="2180844"/>
                </a:lnTo>
              </a:path>
              <a:path h="3296920">
                <a:moveTo>
                  <a:pt x="0" y="3296412"/>
                </a:moveTo>
                <a:lnTo>
                  <a:pt x="0" y="2839212"/>
                </a:lnTo>
              </a:path>
              <a:path h="3296920">
                <a:moveTo>
                  <a:pt x="0" y="914400"/>
                </a:moveTo>
                <a:lnTo>
                  <a:pt x="0" y="0"/>
                </a:lnTo>
              </a:path>
              <a:path h="3296920">
                <a:moveTo>
                  <a:pt x="0" y="1937003"/>
                </a:moveTo>
                <a:lnTo>
                  <a:pt x="0" y="1114043"/>
                </a:lnTo>
              </a:path>
            </a:pathLst>
          </a:custGeom>
          <a:ln w="101600">
            <a:solidFill>
              <a:srgbClr val="BB8542"/>
            </a:solidFill>
          </a:ln>
        </p:spPr>
        <p:txBody>
          <a:bodyPr wrap="square" lIns="0" tIns="0" rIns="0" bIns="0" rtlCol="0"/>
          <a:lstStyle/>
          <a:p>
            <a:endParaRPr/>
          </a:p>
        </p:txBody>
      </p:sp>
      <p:sp>
        <p:nvSpPr>
          <p:cNvPr id="13" name="object 13"/>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grpSp>
        <p:nvGrpSpPr>
          <p:cNvPr id="14" name="object 14"/>
          <p:cNvGrpSpPr/>
          <p:nvPr/>
        </p:nvGrpSpPr>
        <p:grpSpPr>
          <a:xfrm>
            <a:off x="605002" y="2016220"/>
            <a:ext cx="2717800" cy="2722245"/>
            <a:chOff x="605002" y="2016220"/>
            <a:chExt cx="2717800" cy="2722245"/>
          </a:xfrm>
        </p:grpSpPr>
        <p:pic>
          <p:nvPicPr>
            <p:cNvPr id="15" name="object 15"/>
            <p:cNvPicPr/>
            <p:nvPr/>
          </p:nvPicPr>
          <p:blipFill>
            <a:blip r:embed="rId3" cstate="print"/>
            <a:stretch>
              <a:fillRect/>
            </a:stretch>
          </p:blipFill>
          <p:spPr>
            <a:xfrm>
              <a:off x="605002" y="2016220"/>
              <a:ext cx="2717342" cy="2187002"/>
            </a:xfrm>
            <a:prstGeom prst="rect">
              <a:avLst/>
            </a:prstGeom>
          </p:spPr>
        </p:pic>
        <p:pic>
          <p:nvPicPr>
            <p:cNvPr id="16" name="object 16"/>
            <p:cNvPicPr/>
            <p:nvPr/>
          </p:nvPicPr>
          <p:blipFill>
            <a:blip r:embed="rId4" cstate="print"/>
            <a:stretch>
              <a:fillRect/>
            </a:stretch>
          </p:blipFill>
          <p:spPr>
            <a:xfrm>
              <a:off x="643128" y="2034540"/>
              <a:ext cx="2645664" cy="2115312"/>
            </a:xfrm>
            <a:prstGeom prst="rect">
              <a:avLst/>
            </a:prstGeom>
          </p:spPr>
        </p:pic>
        <p:sp>
          <p:nvSpPr>
            <p:cNvPr id="17" name="object 17"/>
            <p:cNvSpPr/>
            <p:nvPr/>
          </p:nvSpPr>
          <p:spPr>
            <a:xfrm>
              <a:off x="643128" y="2034540"/>
              <a:ext cx="2646045" cy="2115820"/>
            </a:xfrm>
            <a:custGeom>
              <a:avLst/>
              <a:gdLst/>
              <a:ahLst/>
              <a:cxnLst/>
              <a:rect l="l" t="t" r="r" b="b"/>
              <a:pathLst>
                <a:path w="2646045" h="2115820">
                  <a:moveTo>
                    <a:pt x="0" y="2115312"/>
                  </a:moveTo>
                  <a:lnTo>
                    <a:pt x="2645664" y="2115312"/>
                  </a:lnTo>
                  <a:lnTo>
                    <a:pt x="2645664" y="0"/>
                  </a:lnTo>
                  <a:lnTo>
                    <a:pt x="0" y="0"/>
                  </a:lnTo>
                  <a:lnTo>
                    <a:pt x="0" y="2115312"/>
                  </a:lnTo>
                  <a:close/>
                </a:path>
              </a:pathLst>
            </a:custGeom>
            <a:ln w="9525">
              <a:solidFill>
                <a:srgbClr val="FFFFFF"/>
              </a:solidFill>
            </a:ln>
          </p:spPr>
          <p:txBody>
            <a:bodyPr wrap="square" lIns="0" tIns="0" rIns="0" bIns="0" rtlCol="0"/>
            <a:lstStyle/>
            <a:p>
              <a:endParaRPr/>
            </a:p>
          </p:txBody>
        </p:sp>
        <p:pic>
          <p:nvPicPr>
            <p:cNvPr id="18" name="object 18"/>
            <p:cNvPicPr/>
            <p:nvPr/>
          </p:nvPicPr>
          <p:blipFill>
            <a:blip r:embed="rId5" cstate="print"/>
            <a:stretch>
              <a:fillRect/>
            </a:stretch>
          </p:blipFill>
          <p:spPr>
            <a:xfrm>
              <a:off x="838200" y="3835920"/>
              <a:ext cx="2435352" cy="902195"/>
            </a:xfrm>
            <a:prstGeom prst="rect">
              <a:avLst/>
            </a:prstGeom>
          </p:spPr>
        </p:pic>
        <p:pic>
          <p:nvPicPr>
            <p:cNvPr id="19" name="object 19"/>
            <p:cNvPicPr/>
            <p:nvPr/>
          </p:nvPicPr>
          <p:blipFill>
            <a:blip r:embed="rId6" cstate="print"/>
            <a:stretch>
              <a:fillRect/>
            </a:stretch>
          </p:blipFill>
          <p:spPr>
            <a:xfrm>
              <a:off x="880872" y="3858641"/>
              <a:ext cx="2354579" cy="821563"/>
            </a:xfrm>
            <a:prstGeom prst="rect">
              <a:avLst/>
            </a:prstGeom>
          </p:spPr>
        </p:pic>
      </p:grpSp>
      <p:sp>
        <p:nvSpPr>
          <p:cNvPr id="20" name="object 20"/>
          <p:cNvSpPr txBox="1"/>
          <p:nvPr/>
        </p:nvSpPr>
        <p:spPr>
          <a:xfrm>
            <a:off x="1017219" y="3981703"/>
            <a:ext cx="2171700" cy="623570"/>
          </a:xfrm>
          <a:prstGeom prst="rect">
            <a:avLst/>
          </a:prstGeom>
        </p:spPr>
        <p:txBody>
          <a:bodyPr vert="horz" wrap="square" lIns="0" tIns="37465" rIns="0" bIns="0" rtlCol="0">
            <a:spAutoFit/>
          </a:bodyPr>
          <a:lstStyle/>
          <a:p>
            <a:pPr marL="12700" marR="5080" indent="1905" algn="ctr">
              <a:lnSpc>
                <a:spcPts val="1510"/>
              </a:lnSpc>
              <a:spcBef>
                <a:spcPts val="295"/>
              </a:spcBef>
            </a:pPr>
            <a:r>
              <a:rPr sz="1400" b="1" spc="-10" dirty="0">
                <a:latin typeface="Arial"/>
                <a:cs typeface="Arial"/>
              </a:rPr>
              <a:t>Apply </a:t>
            </a:r>
            <a:r>
              <a:rPr sz="1400" spc="-10" dirty="0">
                <a:latin typeface="Arial MT"/>
                <a:cs typeface="Arial MT"/>
              </a:rPr>
              <a:t>4x4’s </a:t>
            </a:r>
            <a:r>
              <a:rPr sz="1400" spc="-5" dirty="0">
                <a:latin typeface="Arial MT"/>
                <a:cs typeface="Arial MT"/>
              </a:rPr>
              <a:t>with tape as </a:t>
            </a:r>
            <a:r>
              <a:rPr sz="1400" dirty="0">
                <a:latin typeface="Arial MT"/>
                <a:cs typeface="Arial MT"/>
              </a:rPr>
              <a:t>a </a:t>
            </a:r>
            <a:r>
              <a:rPr sz="1400" spc="5" dirty="0">
                <a:latin typeface="Arial MT"/>
                <a:cs typeface="Arial MT"/>
              </a:rPr>
              <a:t> </a:t>
            </a:r>
            <a:r>
              <a:rPr sz="1400" spc="-5" dirty="0">
                <a:latin typeface="Arial MT"/>
                <a:cs typeface="Arial MT"/>
              </a:rPr>
              <a:t>protective</a:t>
            </a:r>
            <a:r>
              <a:rPr sz="1400" spc="-45" dirty="0">
                <a:latin typeface="Arial MT"/>
                <a:cs typeface="Arial MT"/>
              </a:rPr>
              <a:t> </a:t>
            </a:r>
            <a:r>
              <a:rPr sz="1400" dirty="0">
                <a:latin typeface="Arial MT"/>
                <a:cs typeface="Arial MT"/>
              </a:rPr>
              <a:t>dressing</a:t>
            </a:r>
            <a:r>
              <a:rPr sz="1400" spc="-55" dirty="0">
                <a:latin typeface="Arial MT"/>
                <a:cs typeface="Arial MT"/>
              </a:rPr>
              <a:t> </a:t>
            </a:r>
            <a:r>
              <a:rPr sz="1400" dirty="0">
                <a:latin typeface="Arial MT"/>
                <a:cs typeface="Arial MT"/>
              </a:rPr>
              <a:t>but</a:t>
            </a:r>
            <a:r>
              <a:rPr sz="1400" spc="-30" dirty="0">
                <a:latin typeface="Arial MT"/>
                <a:cs typeface="Arial MT"/>
              </a:rPr>
              <a:t> </a:t>
            </a:r>
            <a:r>
              <a:rPr sz="1400" spc="-5" dirty="0">
                <a:latin typeface="Arial MT"/>
                <a:cs typeface="Arial MT"/>
              </a:rPr>
              <a:t>with </a:t>
            </a:r>
            <a:r>
              <a:rPr sz="1400" spc="-370" dirty="0">
                <a:latin typeface="Arial MT"/>
                <a:cs typeface="Arial MT"/>
              </a:rPr>
              <a:t> </a:t>
            </a:r>
            <a:r>
              <a:rPr sz="1400" dirty="0">
                <a:latin typeface="Arial MT"/>
                <a:cs typeface="Arial MT"/>
              </a:rPr>
              <a:t>no</a:t>
            </a:r>
            <a:r>
              <a:rPr sz="1400" spc="-35" dirty="0">
                <a:latin typeface="Arial MT"/>
                <a:cs typeface="Arial MT"/>
              </a:rPr>
              <a:t> </a:t>
            </a:r>
            <a:r>
              <a:rPr sz="1400" dirty="0">
                <a:latin typeface="Arial MT"/>
                <a:cs typeface="Arial MT"/>
              </a:rPr>
              <a:t>occlusive</a:t>
            </a:r>
            <a:r>
              <a:rPr sz="1400" spc="-30" dirty="0">
                <a:latin typeface="Arial MT"/>
                <a:cs typeface="Arial MT"/>
              </a:rPr>
              <a:t> </a:t>
            </a:r>
            <a:r>
              <a:rPr sz="1400" dirty="0">
                <a:latin typeface="Arial MT"/>
                <a:cs typeface="Arial MT"/>
              </a:rPr>
              <a:t>properties</a:t>
            </a:r>
            <a:endParaRPr sz="1400">
              <a:latin typeface="Arial MT"/>
              <a:cs typeface="Arial MT"/>
            </a:endParaRPr>
          </a:p>
        </p:txBody>
      </p:sp>
      <p:grpSp>
        <p:nvGrpSpPr>
          <p:cNvPr id="21" name="object 21"/>
          <p:cNvGrpSpPr/>
          <p:nvPr/>
        </p:nvGrpSpPr>
        <p:grpSpPr>
          <a:xfrm>
            <a:off x="3515837" y="2016220"/>
            <a:ext cx="2715895" cy="2722245"/>
            <a:chOff x="3515837" y="2016220"/>
            <a:chExt cx="2715895" cy="2722245"/>
          </a:xfrm>
        </p:grpSpPr>
        <p:pic>
          <p:nvPicPr>
            <p:cNvPr id="22" name="object 22"/>
            <p:cNvPicPr/>
            <p:nvPr/>
          </p:nvPicPr>
          <p:blipFill>
            <a:blip r:embed="rId3" cstate="print"/>
            <a:stretch>
              <a:fillRect/>
            </a:stretch>
          </p:blipFill>
          <p:spPr>
            <a:xfrm>
              <a:off x="3515837" y="2016220"/>
              <a:ext cx="2715828" cy="2187002"/>
            </a:xfrm>
            <a:prstGeom prst="rect">
              <a:avLst/>
            </a:prstGeom>
          </p:spPr>
        </p:pic>
        <p:pic>
          <p:nvPicPr>
            <p:cNvPr id="23" name="object 23"/>
            <p:cNvPicPr/>
            <p:nvPr/>
          </p:nvPicPr>
          <p:blipFill>
            <a:blip r:embed="rId7" cstate="print"/>
            <a:stretch>
              <a:fillRect/>
            </a:stretch>
          </p:blipFill>
          <p:spPr>
            <a:xfrm>
              <a:off x="3553967" y="2037842"/>
              <a:ext cx="2644140" cy="2107564"/>
            </a:xfrm>
            <a:prstGeom prst="rect">
              <a:avLst/>
            </a:prstGeom>
          </p:spPr>
        </p:pic>
        <p:sp>
          <p:nvSpPr>
            <p:cNvPr id="24" name="object 24"/>
            <p:cNvSpPr/>
            <p:nvPr/>
          </p:nvSpPr>
          <p:spPr>
            <a:xfrm>
              <a:off x="3553967" y="2034540"/>
              <a:ext cx="2644140" cy="2115820"/>
            </a:xfrm>
            <a:custGeom>
              <a:avLst/>
              <a:gdLst/>
              <a:ahLst/>
              <a:cxnLst/>
              <a:rect l="l" t="t" r="r" b="b"/>
              <a:pathLst>
                <a:path w="2644140" h="2115820">
                  <a:moveTo>
                    <a:pt x="0" y="2115312"/>
                  </a:moveTo>
                  <a:lnTo>
                    <a:pt x="2644140" y="2115312"/>
                  </a:lnTo>
                  <a:lnTo>
                    <a:pt x="2644140" y="0"/>
                  </a:lnTo>
                  <a:lnTo>
                    <a:pt x="0" y="0"/>
                  </a:lnTo>
                  <a:lnTo>
                    <a:pt x="0" y="2115312"/>
                  </a:lnTo>
                  <a:close/>
                </a:path>
              </a:pathLst>
            </a:custGeom>
            <a:ln w="9525">
              <a:solidFill>
                <a:srgbClr val="FFFFFF"/>
              </a:solidFill>
            </a:ln>
          </p:spPr>
          <p:txBody>
            <a:bodyPr wrap="square" lIns="0" tIns="0" rIns="0" bIns="0" rtlCol="0"/>
            <a:lstStyle/>
            <a:p>
              <a:endParaRPr/>
            </a:p>
          </p:txBody>
        </p:sp>
        <p:pic>
          <p:nvPicPr>
            <p:cNvPr id="25" name="object 25"/>
            <p:cNvPicPr/>
            <p:nvPr/>
          </p:nvPicPr>
          <p:blipFill>
            <a:blip r:embed="rId5" cstate="print"/>
            <a:stretch>
              <a:fillRect/>
            </a:stretch>
          </p:blipFill>
          <p:spPr>
            <a:xfrm>
              <a:off x="3749039" y="3835920"/>
              <a:ext cx="2435352" cy="902195"/>
            </a:xfrm>
            <a:prstGeom prst="rect">
              <a:avLst/>
            </a:prstGeom>
          </p:spPr>
        </p:pic>
        <p:pic>
          <p:nvPicPr>
            <p:cNvPr id="26" name="object 26"/>
            <p:cNvPicPr/>
            <p:nvPr/>
          </p:nvPicPr>
          <p:blipFill>
            <a:blip r:embed="rId8" cstate="print"/>
            <a:stretch>
              <a:fillRect/>
            </a:stretch>
          </p:blipFill>
          <p:spPr>
            <a:xfrm>
              <a:off x="3791711" y="3858641"/>
              <a:ext cx="2354579" cy="821563"/>
            </a:xfrm>
            <a:prstGeom prst="rect">
              <a:avLst/>
            </a:prstGeom>
          </p:spPr>
        </p:pic>
      </p:grpSp>
      <p:sp>
        <p:nvSpPr>
          <p:cNvPr id="27" name="object 27"/>
          <p:cNvSpPr txBox="1"/>
          <p:nvPr/>
        </p:nvSpPr>
        <p:spPr>
          <a:xfrm>
            <a:off x="4093590" y="4173727"/>
            <a:ext cx="1842135"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Arial"/>
                <a:cs typeface="Arial"/>
              </a:rPr>
              <a:t>Reassess</a:t>
            </a:r>
            <a:r>
              <a:rPr sz="1400" b="1" spc="-70" dirty="0">
                <a:latin typeface="Arial"/>
                <a:cs typeface="Arial"/>
              </a:rPr>
              <a:t> </a:t>
            </a:r>
            <a:r>
              <a:rPr sz="1400" dirty="0">
                <a:latin typeface="Arial MT"/>
                <a:cs typeface="Arial MT"/>
              </a:rPr>
              <a:t>the</a:t>
            </a:r>
            <a:r>
              <a:rPr sz="1400" spc="-60" dirty="0">
                <a:latin typeface="Arial MT"/>
                <a:cs typeface="Arial MT"/>
              </a:rPr>
              <a:t> </a:t>
            </a:r>
            <a:r>
              <a:rPr sz="1400" dirty="0">
                <a:latin typeface="Arial MT"/>
                <a:cs typeface="Arial MT"/>
              </a:rPr>
              <a:t>casualty</a:t>
            </a:r>
            <a:endParaRPr sz="1400">
              <a:latin typeface="Arial MT"/>
              <a:cs typeface="Arial MT"/>
            </a:endParaRPr>
          </a:p>
        </p:txBody>
      </p:sp>
      <p:grpSp>
        <p:nvGrpSpPr>
          <p:cNvPr id="28" name="object 28"/>
          <p:cNvGrpSpPr/>
          <p:nvPr/>
        </p:nvGrpSpPr>
        <p:grpSpPr>
          <a:xfrm>
            <a:off x="6425158" y="2016220"/>
            <a:ext cx="2717800" cy="2722245"/>
            <a:chOff x="6425158" y="2016220"/>
            <a:chExt cx="2717800" cy="2722245"/>
          </a:xfrm>
        </p:grpSpPr>
        <p:pic>
          <p:nvPicPr>
            <p:cNvPr id="29" name="object 29"/>
            <p:cNvPicPr/>
            <p:nvPr/>
          </p:nvPicPr>
          <p:blipFill>
            <a:blip r:embed="rId3" cstate="print"/>
            <a:stretch>
              <a:fillRect/>
            </a:stretch>
          </p:blipFill>
          <p:spPr>
            <a:xfrm>
              <a:off x="6425158" y="2016220"/>
              <a:ext cx="2717342" cy="2187002"/>
            </a:xfrm>
            <a:prstGeom prst="rect">
              <a:avLst/>
            </a:prstGeom>
          </p:spPr>
        </p:pic>
        <p:pic>
          <p:nvPicPr>
            <p:cNvPr id="30" name="object 30"/>
            <p:cNvPicPr/>
            <p:nvPr/>
          </p:nvPicPr>
          <p:blipFill>
            <a:blip r:embed="rId9" cstate="print"/>
            <a:stretch>
              <a:fillRect/>
            </a:stretch>
          </p:blipFill>
          <p:spPr>
            <a:xfrm>
              <a:off x="6463283" y="2175383"/>
              <a:ext cx="2645664" cy="1832864"/>
            </a:xfrm>
            <a:prstGeom prst="rect">
              <a:avLst/>
            </a:prstGeom>
          </p:spPr>
        </p:pic>
        <p:sp>
          <p:nvSpPr>
            <p:cNvPr id="31" name="object 31"/>
            <p:cNvSpPr/>
            <p:nvPr/>
          </p:nvSpPr>
          <p:spPr>
            <a:xfrm>
              <a:off x="6463283" y="2034540"/>
              <a:ext cx="2646045" cy="2115820"/>
            </a:xfrm>
            <a:custGeom>
              <a:avLst/>
              <a:gdLst/>
              <a:ahLst/>
              <a:cxnLst/>
              <a:rect l="l" t="t" r="r" b="b"/>
              <a:pathLst>
                <a:path w="2646045" h="2115820">
                  <a:moveTo>
                    <a:pt x="0" y="2115312"/>
                  </a:moveTo>
                  <a:lnTo>
                    <a:pt x="2645664" y="2115312"/>
                  </a:lnTo>
                  <a:lnTo>
                    <a:pt x="2645664" y="0"/>
                  </a:lnTo>
                  <a:lnTo>
                    <a:pt x="0" y="0"/>
                  </a:lnTo>
                  <a:lnTo>
                    <a:pt x="0" y="2115312"/>
                  </a:lnTo>
                  <a:close/>
                </a:path>
              </a:pathLst>
            </a:custGeom>
            <a:ln w="9525">
              <a:solidFill>
                <a:srgbClr val="FFFFFF"/>
              </a:solidFill>
            </a:ln>
          </p:spPr>
          <p:txBody>
            <a:bodyPr wrap="square" lIns="0" tIns="0" rIns="0" bIns="0" rtlCol="0"/>
            <a:lstStyle/>
            <a:p>
              <a:endParaRPr/>
            </a:p>
          </p:txBody>
        </p:sp>
        <p:pic>
          <p:nvPicPr>
            <p:cNvPr id="32" name="object 32"/>
            <p:cNvPicPr/>
            <p:nvPr/>
          </p:nvPicPr>
          <p:blipFill>
            <a:blip r:embed="rId5" cstate="print"/>
            <a:stretch>
              <a:fillRect/>
            </a:stretch>
          </p:blipFill>
          <p:spPr>
            <a:xfrm>
              <a:off x="6658355" y="3835920"/>
              <a:ext cx="2435352" cy="902195"/>
            </a:xfrm>
            <a:prstGeom prst="rect">
              <a:avLst/>
            </a:prstGeom>
          </p:spPr>
        </p:pic>
        <p:pic>
          <p:nvPicPr>
            <p:cNvPr id="33" name="object 33"/>
            <p:cNvPicPr/>
            <p:nvPr/>
          </p:nvPicPr>
          <p:blipFill>
            <a:blip r:embed="rId10" cstate="print"/>
            <a:stretch>
              <a:fillRect/>
            </a:stretch>
          </p:blipFill>
          <p:spPr>
            <a:xfrm>
              <a:off x="6701027" y="3858641"/>
              <a:ext cx="2354579" cy="821563"/>
            </a:xfrm>
            <a:prstGeom prst="rect">
              <a:avLst/>
            </a:prstGeom>
          </p:spPr>
        </p:pic>
      </p:grpSp>
      <p:sp>
        <p:nvSpPr>
          <p:cNvPr id="34" name="object 34"/>
          <p:cNvSpPr txBox="1"/>
          <p:nvPr/>
        </p:nvSpPr>
        <p:spPr>
          <a:xfrm>
            <a:off x="6860285" y="3981703"/>
            <a:ext cx="2037714" cy="623570"/>
          </a:xfrm>
          <a:prstGeom prst="rect">
            <a:avLst/>
          </a:prstGeom>
        </p:spPr>
        <p:txBody>
          <a:bodyPr vert="horz" wrap="square" lIns="0" tIns="37465" rIns="0" bIns="0" rtlCol="0">
            <a:spAutoFit/>
          </a:bodyPr>
          <a:lstStyle/>
          <a:p>
            <a:pPr marL="12700" marR="5080" algn="ctr">
              <a:lnSpc>
                <a:spcPts val="1510"/>
              </a:lnSpc>
              <a:spcBef>
                <a:spcPts val="295"/>
              </a:spcBef>
            </a:pPr>
            <a:r>
              <a:rPr sz="1400" b="1" spc="-5" dirty="0">
                <a:latin typeface="Arial"/>
                <a:cs typeface="Arial"/>
              </a:rPr>
              <a:t>Document</a:t>
            </a:r>
            <a:r>
              <a:rPr sz="1400" b="1" spc="-40" dirty="0">
                <a:latin typeface="Arial"/>
                <a:cs typeface="Arial"/>
              </a:rPr>
              <a:t> </a:t>
            </a:r>
            <a:r>
              <a:rPr sz="1400" dirty="0">
                <a:latin typeface="Arial MT"/>
                <a:cs typeface="Arial MT"/>
              </a:rPr>
              <a:t>all</a:t>
            </a:r>
            <a:r>
              <a:rPr sz="1400" spc="-25" dirty="0">
                <a:latin typeface="Arial MT"/>
                <a:cs typeface="Arial MT"/>
              </a:rPr>
              <a:t> </a:t>
            </a:r>
            <a:r>
              <a:rPr sz="1400" dirty="0">
                <a:latin typeface="Arial MT"/>
                <a:cs typeface="Arial MT"/>
              </a:rPr>
              <a:t>finding</a:t>
            </a:r>
            <a:r>
              <a:rPr sz="1400" spc="-55" dirty="0">
                <a:latin typeface="Arial MT"/>
                <a:cs typeface="Arial MT"/>
              </a:rPr>
              <a:t> </a:t>
            </a:r>
            <a:r>
              <a:rPr sz="1400" dirty="0">
                <a:latin typeface="Arial MT"/>
                <a:cs typeface="Arial MT"/>
              </a:rPr>
              <a:t>and </a:t>
            </a:r>
            <a:r>
              <a:rPr sz="1400" spc="-375" dirty="0">
                <a:latin typeface="Arial MT"/>
                <a:cs typeface="Arial MT"/>
              </a:rPr>
              <a:t> </a:t>
            </a:r>
            <a:r>
              <a:rPr sz="1400" spc="-5" dirty="0">
                <a:latin typeface="Arial MT"/>
                <a:cs typeface="Arial MT"/>
              </a:rPr>
              <a:t>treatments </a:t>
            </a:r>
            <a:r>
              <a:rPr sz="1400" dirty="0">
                <a:latin typeface="Arial MT"/>
                <a:cs typeface="Arial MT"/>
              </a:rPr>
              <a:t>on a </a:t>
            </a:r>
            <a:r>
              <a:rPr sz="1400" spc="-5" dirty="0">
                <a:latin typeface="Arial MT"/>
                <a:cs typeface="Arial MT"/>
              </a:rPr>
              <a:t>DD Form </a:t>
            </a:r>
            <a:r>
              <a:rPr sz="1400" spc="-375" dirty="0">
                <a:latin typeface="Arial MT"/>
                <a:cs typeface="Arial MT"/>
              </a:rPr>
              <a:t> </a:t>
            </a:r>
            <a:r>
              <a:rPr sz="1400" spc="-5" dirty="0">
                <a:latin typeface="Arial MT"/>
                <a:cs typeface="Arial MT"/>
              </a:rPr>
              <a:t>1380</a:t>
            </a:r>
            <a:endParaRPr sz="1400">
              <a:latin typeface="Arial MT"/>
              <a:cs typeface="Arial MT"/>
            </a:endParaRPr>
          </a:p>
        </p:txBody>
      </p:sp>
      <p:grpSp>
        <p:nvGrpSpPr>
          <p:cNvPr id="35" name="object 35"/>
          <p:cNvGrpSpPr/>
          <p:nvPr/>
        </p:nvGrpSpPr>
        <p:grpSpPr>
          <a:xfrm>
            <a:off x="3290125" y="1743265"/>
            <a:ext cx="466725" cy="466725"/>
            <a:chOff x="3290125" y="1743265"/>
            <a:chExt cx="466725" cy="466725"/>
          </a:xfrm>
        </p:grpSpPr>
        <p:sp>
          <p:nvSpPr>
            <p:cNvPr id="36" name="object 36"/>
            <p:cNvSpPr/>
            <p:nvPr/>
          </p:nvSpPr>
          <p:spPr>
            <a:xfrm>
              <a:off x="3294888" y="1748027"/>
              <a:ext cx="457200" cy="457200"/>
            </a:xfrm>
            <a:custGeom>
              <a:avLst/>
              <a:gdLst/>
              <a:ahLst/>
              <a:cxnLst/>
              <a:rect l="l" t="t" r="r" b="b"/>
              <a:pathLst>
                <a:path w="457200" h="457200">
                  <a:moveTo>
                    <a:pt x="228600" y="0"/>
                  </a:move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200"/>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CD9146"/>
            </a:solidFill>
          </p:spPr>
          <p:txBody>
            <a:bodyPr wrap="square" lIns="0" tIns="0" rIns="0" bIns="0" rtlCol="0"/>
            <a:lstStyle/>
            <a:p>
              <a:endParaRPr/>
            </a:p>
          </p:txBody>
        </p:sp>
        <p:sp>
          <p:nvSpPr>
            <p:cNvPr id="37" name="object 37"/>
            <p:cNvSpPr/>
            <p:nvPr/>
          </p:nvSpPr>
          <p:spPr>
            <a:xfrm>
              <a:off x="3294888" y="1748027"/>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9525">
              <a:solidFill>
                <a:srgbClr val="000000"/>
              </a:solidFill>
            </a:ln>
          </p:spPr>
          <p:txBody>
            <a:bodyPr wrap="square" lIns="0" tIns="0" rIns="0" bIns="0" rtlCol="0"/>
            <a:lstStyle/>
            <a:p>
              <a:endParaRPr/>
            </a:p>
          </p:txBody>
        </p:sp>
      </p:grpSp>
      <p:sp>
        <p:nvSpPr>
          <p:cNvPr id="38" name="object 38"/>
          <p:cNvSpPr txBox="1"/>
          <p:nvPr/>
        </p:nvSpPr>
        <p:spPr>
          <a:xfrm>
            <a:off x="3384041" y="1821560"/>
            <a:ext cx="27876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Arial"/>
                <a:cs typeface="Arial"/>
              </a:rPr>
              <a:t>11</a:t>
            </a:r>
            <a:endParaRPr sz="1800">
              <a:latin typeface="Arial"/>
              <a:cs typeface="Arial"/>
            </a:endParaRPr>
          </a:p>
        </p:txBody>
      </p:sp>
      <p:grpSp>
        <p:nvGrpSpPr>
          <p:cNvPr id="39" name="object 39"/>
          <p:cNvGrpSpPr/>
          <p:nvPr/>
        </p:nvGrpSpPr>
        <p:grpSpPr>
          <a:xfrm>
            <a:off x="359473" y="1694497"/>
            <a:ext cx="466725" cy="466725"/>
            <a:chOff x="359473" y="1694497"/>
            <a:chExt cx="466725" cy="466725"/>
          </a:xfrm>
        </p:grpSpPr>
        <p:sp>
          <p:nvSpPr>
            <p:cNvPr id="40" name="object 40"/>
            <p:cNvSpPr/>
            <p:nvPr/>
          </p:nvSpPr>
          <p:spPr>
            <a:xfrm>
              <a:off x="364236" y="1699260"/>
              <a:ext cx="457200" cy="457200"/>
            </a:xfrm>
            <a:custGeom>
              <a:avLst/>
              <a:gdLst/>
              <a:ahLst/>
              <a:cxnLst/>
              <a:rect l="l" t="t" r="r" b="b"/>
              <a:pathLst>
                <a:path w="457200" h="457200">
                  <a:moveTo>
                    <a:pt x="228600" y="0"/>
                  </a:moveTo>
                  <a:lnTo>
                    <a:pt x="182529" y="4644"/>
                  </a:lnTo>
                  <a:lnTo>
                    <a:pt x="139619" y="17966"/>
                  </a:lnTo>
                  <a:lnTo>
                    <a:pt x="100788" y="39045"/>
                  </a:lnTo>
                  <a:lnTo>
                    <a:pt x="66955" y="66960"/>
                  </a:lnTo>
                  <a:lnTo>
                    <a:pt x="39041" y="100793"/>
                  </a:lnTo>
                  <a:lnTo>
                    <a:pt x="17964" y="139624"/>
                  </a:lnTo>
                  <a:lnTo>
                    <a:pt x="4644" y="182533"/>
                  </a:lnTo>
                  <a:lnTo>
                    <a:pt x="0" y="228600"/>
                  </a:lnTo>
                  <a:lnTo>
                    <a:pt x="4644" y="274666"/>
                  </a:lnTo>
                  <a:lnTo>
                    <a:pt x="17964" y="317575"/>
                  </a:lnTo>
                  <a:lnTo>
                    <a:pt x="39041" y="356406"/>
                  </a:lnTo>
                  <a:lnTo>
                    <a:pt x="66955" y="390239"/>
                  </a:lnTo>
                  <a:lnTo>
                    <a:pt x="100788" y="418154"/>
                  </a:lnTo>
                  <a:lnTo>
                    <a:pt x="139619" y="439233"/>
                  </a:lnTo>
                  <a:lnTo>
                    <a:pt x="182529" y="452555"/>
                  </a:lnTo>
                  <a:lnTo>
                    <a:pt x="228600" y="457200"/>
                  </a:lnTo>
                  <a:lnTo>
                    <a:pt x="274670" y="452555"/>
                  </a:lnTo>
                  <a:lnTo>
                    <a:pt x="317580" y="439233"/>
                  </a:lnTo>
                  <a:lnTo>
                    <a:pt x="356411" y="418154"/>
                  </a:lnTo>
                  <a:lnTo>
                    <a:pt x="390244" y="390239"/>
                  </a:lnTo>
                  <a:lnTo>
                    <a:pt x="418158" y="356406"/>
                  </a:lnTo>
                  <a:lnTo>
                    <a:pt x="439235" y="317575"/>
                  </a:lnTo>
                  <a:lnTo>
                    <a:pt x="452555" y="274666"/>
                  </a:lnTo>
                  <a:lnTo>
                    <a:pt x="457200" y="228600"/>
                  </a:lnTo>
                  <a:lnTo>
                    <a:pt x="452555" y="182533"/>
                  </a:lnTo>
                  <a:lnTo>
                    <a:pt x="439235" y="139624"/>
                  </a:lnTo>
                  <a:lnTo>
                    <a:pt x="418158" y="100793"/>
                  </a:lnTo>
                  <a:lnTo>
                    <a:pt x="390244" y="66960"/>
                  </a:lnTo>
                  <a:lnTo>
                    <a:pt x="356411" y="39045"/>
                  </a:lnTo>
                  <a:lnTo>
                    <a:pt x="317580" y="17966"/>
                  </a:lnTo>
                  <a:lnTo>
                    <a:pt x="274670" y="4644"/>
                  </a:lnTo>
                  <a:lnTo>
                    <a:pt x="228600" y="0"/>
                  </a:lnTo>
                  <a:close/>
                </a:path>
              </a:pathLst>
            </a:custGeom>
            <a:solidFill>
              <a:srgbClr val="CD9146"/>
            </a:solidFill>
          </p:spPr>
          <p:txBody>
            <a:bodyPr wrap="square" lIns="0" tIns="0" rIns="0" bIns="0" rtlCol="0"/>
            <a:lstStyle/>
            <a:p>
              <a:endParaRPr/>
            </a:p>
          </p:txBody>
        </p:sp>
        <p:sp>
          <p:nvSpPr>
            <p:cNvPr id="41" name="object 41"/>
            <p:cNvSpPr/>
            <p:nvPr/>
          </p:nvSpPr>
          <p:spPr>
            <a:xfrm>
              <a:off x="364236" y="1699260"/>
              <a:ext cx="457200" cy="457200"/>
            </a:xfrm>
            <a:custGeom>
              <a:avLst/>
              <a:gdLst/>
              <a:ahLst/>
              <a:cxnLst/>
              <a:rect l="l" t="t" r="r" b="b"/>
              <a:pathLst>
                <a:path w="457200" h="457200">
                  <a:moveTo>
                    <a:pt x="0" y="228600"/>
                  </a:moveTo>
                  <a:lnTo>
                    <a:pt x="4644" y="182533"/>
                  </a:lnTo>
                  <a:lnTo>
                    <a:pt x="17964" y="139624"/>
                  </a:lnTo>
                  <a:lnTo>
                    <a:pt x="39041" y="100793"/>
                  </a:lnTo>
                  <a:lnTo>
                    <a:pt x="66955" y="66960"/>
                  </a:lnTo>
                  <a:lnTo>
                    <a:pt x="100788" y="39045"/>
                  </a:lnTo>
                  <a:lnTo>
                    <a:pt x="139619" y="17966"/>
                  </a:lnTo>
                  <a:lnTo>
                    <a:pt x="182529" y="4644"/>
                  </a:lnTo>
                  <a:lnTo>
                    <a:pt x="228600" y="0"/>
                  </a:lnTo>
                  <a:lnTo>
                    <a:pt x="274670" y="4644"/>
                  </a:lnTo>
                  <a:lnTo>
                    <a:pt x="317580" y="17966"/>
                  </a:lnTo>
                  <a:lnTo>
                    <a:pt x="356411" y="39045"/>
                  </a:lnTo>
                  <a:lnTo>
                    <a:pt x="390244" y="66960"/>
                  </a:lnTo>
                  <a:lnTo>
                    <a:pt x="418158" y="100793"/>
                  </a:lnTo>
                  <a:lnTo>
                    <a:pt x="439235" y="139624"/>
                  </a:lnTo>
                  <a:lnTo>
                    <a:pt x="452555" y="182533"/>
                  </a:lnTo>
                  <a:lnTo>
                    <a:pt x="457200" y="228600"/>
                  </a:lnTo>
                  <a:lnTo>
                    <a:pt x="452555" y="274666"/>
                  </a:lnTo>
                  <a:lnTo>
                    <a:pt x="439235" y="317575"/>
                  </a:lnTo>
                  <a:lnTo>
                    <a:pt x="418158" y="356406"/>
                  </a:lnTo>
                  <a:lnTo>
                    <a:pt x="390244" y="390239"/>
                  </a:lnTo>
                  <a:lnTo>
                    <a:pt x="356411" y="418154"/>
                  </a:lnTo>
                  <a:lnTo>
                    <a:pt x="317580" y="439233"/>
                  </a:lnTo>
                  <a:lnTo>
                    <a:pt x="274670" y="452555"/>
                  </a:lnTo>
                  <a:lnTo>
                    <a:pt x="228600" y="457200"/>
                  </a:lnTo>
                  <a:lnTo>
                    <a:pt x="182529" y="452555"/>
                  </a:lnTo>
                  <a:lnTo>
                    <a:pt x="139619" y="439233"/>
                  </a:lnTo>
                  <a:lnTo>
                    <a:pt x="100788" y="418154"/>
                  </a:lnTo>
                  <a:lnTo>
                    <a:pt x="66955" y="390239"/>
                  </a:lnTo>
                  <a:lnTo>
                    <a:pt x="39041" y="356406"/>
                  </a:lnTo>
                  <a:lnTo>
                    <a:pt x="17964" y="317575"/>
                  </a:lnTo>
                  <a:lnTo>
                    <a:pt x="4644" y="274666"/>
                  </a:lnTo>
                  <a:lnTo>
                    <a:pt x="0" y="228600"/>
                  </a:lnTo>
                  <a:close/>
                </a:path>
              </a:pathLst>
            </a:custGeom>
            <a:ln w="9525">
              <a:solidFill>
                <a:srgbClr val="000000"/>
              </a:solidFill>
            </a:ln>
          </p:spPr>
          <p:txBody>
            <a:bodyPr wrap="square" lIns="0" tIns="0" rIns="0" bIns="0" rtlCol="0"/>
            <a:lstStyle/>
            <a:p>
              <a:endParaRPr/>
            </a:p>
          </p:txBody>
        </p:sp>
      </p:grpSp>
      <p:sp>
        <p:nvSpPr>
          <p:cNvPr id="42" name="object 42"/>
          <p:cNvSpPr txBox="1"/>
          <p:nvPr/>
        </p:nvSpPr>
        <p:spPr>
          <a:xfrm>
            <a:off x="453339" y="1772158"/>
            <a:ext cx="27876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Arial"/>
                <a:cs typeface="Arial"/>
              </a:rPr>
              <a:t>10</a:t>
            </a:r>
            <a:endParaRPr sz="1800">
              <a:latin typeface="Arial"/>
              <a:cs typeface="Arial"/>
            </a:endParaRPr>
          </a:p>
        </p:txBody>
      </p:sp>
      <p:grpSp>
        <p:nvGrpSpPr>
          <p:cNvPr id="43" name="object 43"/>
          <p:cNvGrpSpPr/>
          <p:nvPr/>
        </p:nvGrpSpPr>
        <p:grpSpPr>
          <a:xfrm>
            <a:off x="6289357" y="1743265"/>
            <a:ext cx="466725" cy="466725"/>
            <a:chOff x="6289357" y="1743265"/>
            <a:chExt cx="466725" cy="466725"/>
          </a:xfrm>
        </p:grpSpPr>
        <p:sp>
          <p:nvSpPr>
            <p:cNvPr id="44" name="object 44"/>
            <p:cNvSpPr/>
            <p:nvPr/>
          </p:nvSpPr>
          <p:spPr>
            <a:xfrm>
              <a:off x="6294120" y="1748027"/>
              <a:ext cx="457200" cy="457200"/>
            </a:xfrm>
            <a:custGeom>
              <a:avLst/>
              <a:gdLst/>
              <a:ahLst/>
              <a:cxnLst/>
              <a:rect l="l" t="t" r="r" b="b"/>
              <a:pathLst>
                <a:path w="457200" h="457200">
                  <a:moveTo>
                    <a:pt x="228600" y="0"/>
                  </a:moveTo>
                  <a:lnTo>
                    <a:pt x="182533" y="4644"/>
                  </a:lnTo>
                  <a:lnTo>
                    <a:pt x="139624" y="17966"/>
                  </a:lnTo>
                  <a:lnTo>
                    <a:pt x="100793" y="39045"/>
                  </a:lnTo>
                  <a:lnTo>
                    <a:pt x="66960" y="66960"/>
                  </a:lnTo>
                  <a:lnTo>
                    <a:pt x="39045" y="100793"/>
                  </a:lnTo>
                  <a:lnTo>
                    <a:pt x="17966" y="139624"/>
                  </a:lnTo>
                  <a:lnTo>
                    <a:pt x="4644" y="182533"/>
                  </a:lnTo>
                  <a:lnTo>
                    <a:pt x="0" y="228600"/>
                  </a:lnTo>
                  <a:lnTo>
                    <a:pt x="4644" y="274666"/>
                  </a:lnTo>
                  <a:lnTo>
                    <a:pt x="17966" y="317575"/>
                  </a:lnTo>
                  <a:lnTo>
                    <a:pt x="39045" y="356406"/>
                  </a:lnTo>
                  <a:lnTo>
                    <a:pt x="66960" y="390239"/>
                  </a:lnTo>
                  <a:lnTo>
                    <a:pt x="100793" y="418154"/>
                  </a:lnTo>
                  <a:lnTo>
                    <a:pt x="139624" y="439233"/>
                  </a:lnTo>
                  <a:lnTo>
                    <a:pt x="182533" y="452555"/>
                  </a:lnTo>
                  <a:lnTo>
                    <a:pt x="228600" y="457200"/>
                  </a:lnTo>
                  <a:lnTo>
                    <a:pt x="274666" y="452555"/>
                  </a:lnTo>
                  <a:lnTo>
                    <a:pt x="317575" y="439233"/>
                  </a:lnTo>
                  <a:lnTo>
                    <a:pt x="356406" y="418154"/>
                  </a:lnTo>
                  <a:lnTo>
                    <a:pt x="390239" y="390239"/>
                  </a:lnTo>
                  <a:lnTo>
                    <a:pt x="418154" y="356406"/>
                  </a:lnTo>
                  <a:lnTo>
                    <a:pt x="439233" y="317575"/>
                  </a:lnTo>
                  <a:lnTo>
                    <a:pt x="452555" y="274666"/>
                  </a:lnTo>
                  <a:lnTo>
                    <a:pt x="457200" y="228600"/>
                  </a:lnTo>
                  <a:lnTo>
                    <a:pt x="452555" y="182533"/>
                  </a:lnTo>
                  <a:lnTo>
                    <a:pt x="439233" y="139624"/>
                  </a:lnTo>
                  <a:lnTo>
                    <a:pt x="418154" y="100793"/>
                  </a:lnTo>
                  <a:lnTo>
                    <a:pt x="390239" y="66960"/>
                  </a:lnTo>
                  <a:lnTo>
                    <a:pt x="356406" y="39045"/>
                  </a:lnTo>
                  <a:lnTo>
                    <a:pt x="317575" y="17966"/>
                  </a:lnTo>
                  <a:lnTo>
                    <a:pt x="274666" y="4644"/>
                  </a:lnTo>
                  <a:lnTo>
                    <a:pt x="228600" y="0"/>
                  </a:lnTo>
                  <a:close/>
                </a:path>
              </a:pathLst>
            </a:custGeom>
            <a:solidFill>
              <a:srgbClr val="CD9146"/>
            </a:solidFill>
          </p:spPr>
          <p:txBody>
            <a:bodyPr wrap="square" lIns="0" tIns="0" rIns="0" bIns="0" rtlCol="0"/>
            <a:lstStyle/>
            <a:p>
              <a:endParaRPr/>
            </a:p>
          </p:txBody>
        </p:sp>
        <p:sp>
          <p:nvSpPr>
            <p:cNvPr id="45" name="object 45"/>
            <p:cNvSpPr/>
            <p:nvPr/>
          </p:nvSpPr>
          <p:spPr>
            <a:xfrm>
              <a:off x="6294120" y="1748027"/>
              <a:ext cx="457200" cy="457200"/>
            </a:xfrm>
            <a:custGeom>
              <a:avLst/>
              <a:gdLst/>
              <a:ahLst/>
              <a:cxnLst/>
              <a:rect l="l" t="t" r="r" b="b"/>
              <a:pathLst>
                <a:path w="457200" h="457200">
                  <a:moveTo>
                    <a:pt x="0" y="228600"/>
                  </a:moveTo>
                  <a:lnTo>
                    <a:pt x="4644" y="182533"/>
                  </a:lnTo>
                  <a:lnTo>
                    <a:pt x="17966" y="139624"/>
                  </a:lnTo>
                  <a:lnTo>
                    <a:pt x="39045" y="100793"/>
                  </a:lnTo>
                  <a:lnTo>
                    <a:pt x="66960" y="66960"/>
                  </a:lnTo>
                  <a:lnTo>
                    <a:pt x="100793" y="39045"/>
                  </a:lnTo>
                  <a:lnTo>
                    <a:pt x="139624" y="17966"/>
                  </a:lnTo>
                  <a:lnTo>
                    <a:pt x="182533" y="4644"/>
                  </a:lnTo>
                  <a:lnTo>
                    <a:pt x="228600" y="0"/>
                  </a:lnTo>
                  <a:lnTo>
                    <a:pt x="274666" y="4644"/>
                  </a:lnTo>
                  <a:lnTo>
                    <a:pt x="317575" y="17966"/>
                  </a:lnTo>
                  <a:lnTo>
                    <a:pt x="356406" y="39045"/>
                  </a:lnTo>
                  <a:lnTo>
                    <a:pt x="390239" y="66960"/>
                  </a:lnTo>
                  <a:lnTo>
                    <a:pt x="418154" y="100793"/>
                  </a:lnTo>
                  <a:lnTo>
                    <a:pt x="439233" y="139624"/>
                  </a:lnTo>
                  <a:lnTo>
                    <a:pt x="452555" y="182533"/>
                  </a:lnTo>
                  <a:lnTo>
                    <a:pt x="457200" y="228600"/>
                  </a:lnTo>
                  <a:lnTo>
                    <a:pt x="452555" y="274666"/>
                  </a:lnTo>
                  <a:lnTo>
                    <a:pt x="439233" y="317575"/>
                  </a:lnTo>
                  <a:lnTo>
                    <a:pt x="418154" y="356406"/>
                  </a:lnTo>
                  <a:lnTo>
                    <a:pt x="390239" y="390239"/>
                  </a:lnTo>
                  <a:lnTo>
                    <a:pt x="356406" y="418154"/>
                  </a:lnTo>
                  <a:lnTo>
                    <a:pt x="317575" y="439233"/>
                  </a:lnTo>
                  <a:lnTo>
                    <a:pt x="274666" y="452555"/>
                  </a:lnTo>
                  <a:lnTo>
                    <a:pt x="228600" y="457200"/>
                  </a:lnTo>
                  <a:lnTo>
                    <a:pt x="182533" y="452555"/>
                  </a:lnTo>
                  <a:lnTo>
                    <a:pt x="139624" y="439233"/>
                  </a:lnTo>
                  <a:lnTo>
                    <a:pt x="100793" y="418154"/>
                  </a:lnTo>
                  <a:lnTo>
                    <a:pt x="66960" y="390239"/>
                  </a:lnTo>
                  <a:lnTo>
                    <a:pt x="39045" y="356406"/>
                  </a:lnTo>
                  <a:lnTo>
                    <a:pt x="17966" y="317575"/>
                  </a:lnTo>
                  <a:lnTo>
                    <a:pt x="4644" y="274666"/>
                  </a:lnTo>
                  <a:lnTo>
                    <a:pt x="0" y="228600"/>
                  </a:lnTo>
                  <a:close/>
                </a:path>
              </a:pathLst>
            </a:custGeom>
            <a:ln w="9525">
              <a:solidFill>
                <a:srgbClr val="000000"/>
              </a:solidFill>
            </a:ln>
          </p:spPr>
          <p:txBody>
            <a:bodyPr wrap="square" lIns="0" tIns="0" rIns="0" bIns="0" rtlCol="0"/>
            <a:lstStyle/>
            <a:p>
              <a:endParaRPr/>
            </a:p>
          </p:txBody>
        </p:sp>
      </p:grpSp>
      <p:sp>
        <p:nvSpPr>
          <p:cNvPr id="46" name="object 46"/>
          <p:cNvSpPr txBox="1"/>
          <p:nvPr/>
        </p:nvSpPr>
        <p:spPr>
          <a:xfrm>
            <a:off x="6382892" y="1821560"/>
            <a:ext cx="27876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Arial"/>
                <a:cs typeface="Arial"/>
              </a:rPr>
              <a:t>12</a:t>
            </a:r>
            <a:endParaRPr sz="1800">
              <a:latin typeface="Arial"/>
              <a:cs typeface="Arial"/>
            </a:endParaRPr>
          </a:p>
        </p:txBody>
      </p:sp>
      <p:sp>
        <p:nvSpPr>
          <p:cNvPr id="47" name="object 47"/>
          <p:cNvSpPr txBox="1"/>
          <p:nvPr/>
        </p:nvSpPr>
        <p:spPr>
          <a:xfrm>
            <a:off x="5978397" y="6114303"/>
            <a:ext cx="342265"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FFFFFF"/>
                </a:solidFill>
                <a:latin typeface="Arial Black"/>
                <a:cs typeface="Arial Black"/>
              </a:rPr>
              <a:t>R</a:t>
            </a:r>
            <a:endParaRPr sz="3200">
              <a:latin typeface="Arial Black"/>
              <a:cs typeface="Arial Black"/>
            </a:endParaRPr>
          </a:p>
        </p:txBody>
      </p:sp>
      <p:sp>
        <p:nvSpPr>
          <p:cNvPr id="48" name="object 48"/>
          <p:cNvSpPr txBox="1"/>
          <p:nvPr/>
        </p:nvSpPr>
        <p:spPr>
          <a:xfrm>
            <a:off x="4825746" y="6128019"/>
            <a:ext cx="862330"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2D3334"/>
                </a:solidFill>
                <a:latin typeface="Arial Black"/>
                <a:cs typeface="Arial Black"/>
              </a:rPr>
              <a:t>M</a:t>
            </a:r>
            <a:r>
              <a:rPr sz="3200" spc="-85" dirty="0">
                <a:solidFill>
                  <a:srgbClr val="2D3334"/>
                </a:solidFill>
                <a:latin typeface="Arial Black"/>
                <a:cs typeface="Arial Black"/>
              </a:rPr>
              <a:t> </a:t>
            </a:r>
            <a:r>
              <a:rPr sz="3200" dirty="0">
                <a:solidFill>
                  <a:srgbClr val="2D3334"/>
                </a:solidFill>
                <a:latin typeface="Arial Black"/>
                <a:cs typeface="Arial Black"/>
              </a:rPr>
              <a:t>A</a:t>
            </a:r>
            <a:endParaRPr sz="3200">
              <a:latin typeface="Arial Black"/>
              <a:cs typeface="Arial Black"/>
            </a:endParaRPr>
          </a:p>
        </p:txBody>
      </p:sp>
      <p:sp>
        <p:nvSpPr>
          <p:cNvPr id="49" name="object 49"/>
          <p:cNvSpPr txBox="1"/>
          <p:nvPr/>
        </p:nvSpPr>
        <p:spPr>
          <a:xfrm>
            <a:off x="6630161" y="6128019"/>
            <a:ext cx="816610" cy="599440"/>
          </a:xfrm>
          <a:prstGeom prst="rect">
            <a:avLst/>
          </a:prstGeom>
        </p:spPr>
        <p:txBody>
          <a:bodyPr vert="horz" wrap="square" lIns="0" tIns="53975" rIns="0" bIns="0" rtlCol="0">
            <a:spAutoFit/>
          </a:bodyPr>
          <a:lstStyle/>
          <a:p>
            <a:pPr marL="12700">
              <a:lnSpc>
                <a:spcPct val="100000"/>
              </a:lnSpc>
              <a:spcBef>
                <a:spcPts val="425"/>
              </a:spcBef>
            </a:pPr>
            <a:r>
              <a:rPr sz="3200" dirty="0">
                <a:solidFill>
                  <a:srgbClr val="2D3334"/>
                </a:solidFill>
                <a:latin typeface="Arial Black"/>
                <a:cs typeface="Arial Black"/>
              </a:rPr>
              <a:t>C</a:t>
            </a:r>
            <a:r>
              <a:rPr sz="3200" spc="-90" dirty="0">
                <a:solidFill>
                  <a:srgbClr val="2D3334"/>
                </a:solidFill>
                <a:latin typeface="Arial Black"/>
                <a:cs typeface="Arial Black"/>
              </a:rPr>
              <a:t> </a:t>
            </a:r>
            <a:r>
              <a:rPr sz="3200" dirty="0">
                <a:solidFill>
                  <a:srgbClr val="2D3334"/>
                </a:solidFill>
                <a:latin typeface="Arial Black"/>
                <a:cs typeface="Arial Black"/>
              </a:rPr>
              <a:t>H</a:t>
            </a:r>
            <a:endParaRPr sz="3200">
              <a:latin typeface="Arial Black"/>
              <a:cs typeface="Arial Black"/>
            </a:endParaRPr>
          </a:p>
        </p:txBody>
      </p:sp>
      <p:sp>
        <p:nvSpPr>
          <p:cNvPr id="50" name="object 50"/>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51" name="object 51"/>
          <p:cNvSpPr txBox="1"/>
          <p:nvPr/>
        </p:nvSpPr>
        <p:spPr>
          <a:xfrm>
            <a:off x="11564111" y="6564385"/>
            <a:ext cx="310515"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latin typeface="Arial MT"/>
                <a:cs typeface="Arial MT"/>
              </a:rPr>
              <a:t>29</a:t>
            </a:fld>
            <a:r>
              <a:rPr sz="1200" spc="-5" dirty="0">
                <a:latin typeface="Arial MT"/>
                <a:cs typeface="Arial MT"/>
              </a:rPr>
              <a:t>`</a:t>
            </a:r>
            <a:endParaRPr sz="1200">
              <a:latin typeface="Arial MT"/>
              <a:cs typeface="Arial M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grpSp>
        <p:nvGrpSpPr>
          <p:cNvPr id="4" name="object 4"/>
          <p:cNvGrpSpPr/>
          <p:nvPr/>
        </p:nvGrpSpPr>
        <p:grpSpPr>
          <a:xfrm>
            <a:off x="472630" y="1115758"/>
            <a:ext cx="11323320" cy="4869180"/>
            <a:chOff x="472630" y="1115758"/>
            <a:chExt cx="11323320" cy="4869180"/>
          </a:xfrm>
        </p:grpSpPr>
        <p:sp>
          <p:nvSpPr>
            <p:cNvPr id="5" name="object 5"/>
            <p:cNvSpPr/>
            <p:nvPr/>
          </p:nvSpPr>
          <p:spPr>
            <a:xfrm>
              <a:off x="486918" y="1130046"/>
              <a:ext cx="11294745" cy="4840605"/>
            </a:xfrm>
            <a:custGeom>
              <a:avLst/>
              <a:gdLst/>
              <a:ahLst/>
              <a:cxnLst/>
              <a:rect l="l" t="t" r="r" b="b"/>
              <a:pathLst>
                <a:path w="11294745" h="4840605">
                  <a:moveTo>
                    <a:pt x="0" y="154686"/>
                  </a:moveTo>
                  <a:lnTo>
                    <a:pt x="7884" y="105777"/>
                  </a:lnTo>
                  <a:lnTo>
                    <a:pt x="29838" y="63313"/>
                  </a:lnTo>
                  <a:lnTo>
                    <a:pt x="63315" y="29833"/>
                  </a:lnTo>
                  <a:lnTo>
                    <a:pt x="105768" y="7882"/>
                  </a:lnTo>
                  <a:lnTo>
                    <a:pt x="154647" y="0"/>
                  </a:lnTo>
                  <a:lnTo>
                    <a:pt x="11139678" y="0"/>
                  </a:lnTo>
                  <a:lnTo>
                    <a:pt x="11188586" y="7882"/>
                  </a:lnTo>
                  <a:lnTo>
                    <a:pt x="11231050" y="29833"/>
                  </a:lnTo>
                  <a:lnTo>
                    <a:pt x="11264530" y="63313"/>
                  </a:lnTo>
                  <a:lnTo>
                    <a:pt x="11286481" y="105777"/>
                  </a:lnTo>
                  <a:lnTo>
                    <a:pt x="11294364" y="154686"/>
                  </a:lnTo>
                  <a:lnTo>
                    <a:pt x="11294364" y="4685576"/>
                  </a:lnTo>
                  <a:lnTo>
                    <a:pt x="11286481" y="4734455"/>
                  </a:lnTo>
                  <a:lnTo>
                    <a:pt x="11264530" y="4776908"/>
                  </a:lnTo>
                  <a:lnTo>
                    <a:pt x="11231050" y="4810385"/>
                  </a:lnTo>
                  <a:lnTo>
                    <a:pt x="11188586" y="4832339"/>
                  </a:lnTo>
                  <a:lnTo>
                    <a:pt x="11139678" y="4840224"/>
                  </a:lnTo>
                  <a:lnTo>
                    <a:pt x="154647" y="4840224"/>
                  </a:lnTo>
                  <a:lnTo>
                    <a:pt x="105768" y="4832339"/>
                  </a:lnTo>
                  <a:lnTo>
                    <a:pt x="63315" y="4810385"/>
                  </a:lnTo>
                  <a:lnTo>
                    <a:pt x="29838" y="4776908"/>
                  </a:lnTo>
                  <a:lnTo>
                    <a:pt x="7884" y="4734455"/>
                  </a:lnTo>
                  <a:lnTo>
                    <a:pt x="0" y="4685576"/>
                  </a:lnTo>
                  <a:lnTo>
                    <a:pt x="0" y="154686"/>
                  </a:lnTo>
                  <a:close/>
                </a:path>
              </a:pathLst>
            </a:custGeom>
            <a:ln w="28575">
              <a:solidFill>
                <a:srgbClr val="D7D9D7"/>
              </a:solidFill>
            </a:ln>
          </p:spPr>
          <p:txBody>
            <a:bodyPr wrap="square" lIns="0" tIns="0" rIns="0" bIns="0" rtlCol="0"/>
            <a:lstStyle/>
            <a:p>
              <a:endParaRPr/>
            </a:p>
          </p:txBody>
        </p:sp>
        <p:sp>
          <p:nvSpPr>
            <p:cNvPr id="6" name="object 6"/>
            <p:cNvSpPr/>
            <p:nvPr/>
          </p:nvSpPr>
          <p:spPr>
            <a:xfrm>
              <a:off x="707897" y="1882902"/>
              <a:ext cx="10863580" cy="0"/>
            </a:xfrm>
            <a:custGeom>
              <a:avLst/>
              <a:gdLst/>
              <a:ahLst/>
              <a:cxnLst/>
              <a:rect l="l" t="t" r="r" b="b"/>
              <a:pathLst>
                <a:path w="10863580">
                  <a:moveTo>
                    <a:pt x="0" y="0"/>
                  </a:moveTo>
                  <a:lnTo>
                    <a:pt x="10863326" y="0"/>
                  </a:lnTo>
                </a:path>
              </a:pathLst>
            </a:custGeom>
            <a:ln w="28575">
              <a:solidFill>
                <a:srgbClr val="898B8B"/>
              </a:solidFill>
              <a:prstDash val="dash"/>
            </a:ln>
          </p:spPr>
          <p:txBody>
            <a:bodyPr wrap="square" lIns="0" tIns="0" rIns="0" bIns="0" rtlCol="0"/>
            <a:lstStyle/>
            <a:p>
              <a:endParaRPr/>
            </a:p>
          </p:txBody>
        </p:sp>
        <p:pic>
          <p:nvPicPr>
            <p:cNvPr id="7" name="object 7"/>
            <p:cNvPicPr/>
            <p:nvPr/>
          </p:nvPicPr>
          <p:blipFill>
            <a:blip r:embed="rId4" cstate="print"/>
            <a:stretch>
              <a:fillRect/>
            </a:stretch>
          </p:blipFill>
          <p:spPr>
            <a:xfrm>
              <a:off x="735393" y="1999424"/>
              <a:ext cx="183083" cy="183006"/>
            </a:xfrm>
            <a:prstGeom prst="rect">
              <a:avLst/>
            </a:prstGeom>
          </p:spPr>
        </p:pic>
        <p:pic>
          <p:nvPicPr>
            <p:cNvPr id="8" name="object 8"/>
            <p:cNvPicPr/>
            <p:nvPr/>
          </p:nvPicPr>
          <p:blipFill>
            <a:blip r:embed="rId5" cstate="print"/>
            <a:stretch>
              <a:fillRect/>
            </a:stretch>
          </p:blipFill>
          <p:spPr>
            <a:xfrm>
              <a:off x="735393" y="2387155"/>
              <a:ext cx="183083" cy="183133"/>
            </a:xfrm>
            <a:prstGeom prst="rect">
              <a:avLst/>
            </a:prstGeom>
          </p:spPr>
        </p:pic>
        <p:pic>
          <p:nvPicPr>
            <p:cNvPr id="9" name="object 9"/>
            <p:cNvPicPr/>
            <p:nvPr/>
          </p:nvPicPr>
          <p:blipFill>
            <a:blip r:embed="rId6" cstate="print"/>
            <a:stretch>
              <a:fillRect/>
            </a:stretch>
          </p:blipFill>
          <p:spPr>
            <a:xfrm>
              <a:off x="735393" y="4116514"/>
              <a:ext cx="183083" cy="183007"/>
            </a:xfrm>
            <a:prstGeom prst="rect">
              <a:avLst/>
            </a:prstGeom>
          </p:spPr>
        </p:pic>
        <p:pic>
          <p:nvPicPr>
            <p:cNvPr id="10" name="object 10"/>
            <p:cNvPicPr/>
            <p:nvPr/>
          </p:nvPicPr>
          <p:blipFill>
            <a:blip r:embed="rId7" cstate="print"/>
            <a:stretch>
              <a:fillRect/>
            </a:stretch>
          </p:blipFill>
          <p:spPr>
            <a:xfrm>
              <a:off x="735393" y="2755582"/>
              <a:ext cx="183083" cy="183133"/>
            </a:xfrm>
            <a:prstGeom prst="rect">
              <a:avLst/>
            </a:prstGeom>
          </p:spPr>
        </p:pic>
        <p:pic>
          <p:nvPicPr>
            <p:cNvPr id="11" name="object 11"/>
            <p:cNvPicPr/>
            <p:nvPr/>
          </p:nvPicPr>
          <p:blipFill>
            <a:blip r:embed="rId6" cstate="print"/>
            <a:stretch>
              <a:fillRect/>
            </a:stretch>
          </p:blipFill>
          <p:spPr>
            <a:xfrm>
              <a:off x="735393" y="3401377"/>
              <a:ext cx="183083" cy="183006"/>
            </a:xfrm>
            <a:prstGeom prst="rect">
              <a:avLst/>
            </a:prstGeom>
          </p:spPr>
        </p:pic>
        <p:pic>
          <p:nvPicPr>
            <p:cNvPr id="12" name="object 12"/>
            <p:cNvPicPr/>
            <p:nvPr/>
          </p:nvPicPr>
          <p:blipFill>
            <a:blip r:embed="rId8" cstate="print"/>
            <a:stretch>
              <a:fillRect/>
            </a:stretch>
          </p:blipFill>
          <p:spPr>
            <a:xfrm>
              <a:off x="735393" y="3748595"/>
              <a:ext cx="183083" cy="183134"/>
            </a:xfrm>
            <a:prstGeom prst="rect">
              <a:avLst/>
            </a:prstGeom>
          </p:spPr>
        </p:pic>
      </p:grpSp>
      <p:sp>
        <p:nvSpPr>
          <p:cNvPr id="13" name="object 13"/>
          <p:cNvSpPr txBox="1"/>
          <p:nvPr/>
        </p:nvSpPr>
        <p:spPr>
          <a:xfrm>
            <a:off x="634491" y="1187018"/>
            <a:ext cx="10841990" cy="4428490"/>
          </a:xfrm>
          <a:prstGeom prst="rect">
            <a:avLst/>
          </a:prstGeom>
        </p:spPr>
        <p:txBody>
          <a:bodyPr vert="horz" wrap="square" lIns="0" tIns="74930" rIns="0" bIns="0" rtlCol="0">
            <a:spAutoFit/>
          </a:bodyPr>
          <a:lstStyle/>
          <a:p>
            <a:pPr marL="481330" marR="276225" indent="-418465">
              <a:lnSpc>
                <a:spcPct val="83100"/>
              </a:lnSpc>
              <a:spcBef>
                <a:spcPts val="590"/>
              </a:spcBef>
            </a:pPr>
            <a:r>
              <a:rPr sz="3600" b="1" spc="-7" baseline="-15046" dirty="0">
                <a:solidFill>
                  <a:srgbClr val="BB8542"/>
                </a:solidFill>
                <a:latin typeface="Arial"/>
                <a:cs typeface="Arial"/>
              </a:rPr>
              <a:t>08</a:t>
            </a:r>
            <a:r>
              <a:rPr sz="3600" b="1" spc="-60" baseline="-15046" dirty="0">
                <a:solidFill>
                  <a:srgbClr val="BB8542"/>
                </a:solidFill>
                <a:latin typeface="Arial"/>
                <a:cs typeface="Arial"/>
              </a:rPr>
              <a:t> </a:t>
            </a:r>
            <a:r>
              <a:rPr sz="1600" b="1" spc="-15" dirty="0">
                <a:solidFill>
                  <a:srgbClr val="2D3334"/>
                </a:solidFill>
                <a:latin typeface="Arial"/>
                <a:cs typeface="Arial"/>
              </a:rPr>
              <a:t>Given</a:t>
            </a:r>
            <a:r>
              <a:rPr sz="1600" b="1" spc="60" dirty="0">
                <a:solidFill>
                  <a:srgbClr val="2D3334"/>
                </a:solidFill>
                <a:latin typeface="Arial"/>
                <a:cs typeface="Arial"/>
              </a:rPr>
              <a:t> </a:t>
            </a:r>
            <a:r>
              <a:rPr sz="1600" b="1" spc="-5" dirty="0">
                <a:solidFill>
                  <a:srgbClr val="2D3334"/>
                </a:solidFill>
                <a:latin typeface="Arial"/>
                <a:cs typeface="Arial"/>
              </a:rPr>
              <a:t>a</a:t>
            </a:r>
            <a:r>
              <a:rPr sz="1600" b="1" spc="20" dirty="0">
                <a:solidFill>
                  <a:srgbClr val="2D3334"/>
                </a:solidFill>
                <a:latin typeface="Arial"/>
                <a:cs typeface="Arial"/>
              </a:rPr>
              <a:t> </a:t>
            </a:r>
            <a:r>
              <a:rPr sz="1600" b="1" spc="-5" dirty="0">
                <a:solidFill>
                  <a:srgbClr val="2D3334"/>
                </a:solidFill>
                <a:latin typeface="Arial"/>
                <a:cs typeface="Arial"/>
              </a:rPr>
              <a:t>combat</a:t>
            </a:r>
            <a:r>
              <a:rPr sz="1600" b="1" spc="20" dirty="0">
                <a:solidFill>
                  <a:srgbClr val="2D3334"/>
                </a:solidFill>
                <a:latin typeface="Arial"/>
                <a:cs typeface="Arial"/>
              </a:rPr>
              <a:t> </a:t>
            </a:r>
            <a:r>
              <a:rPr sz="1600" b="1" spc="-5" dirty="0">
                <a:solidFill>
                  <a:srgbClr val="2D3334"/>
                </a:solidFill>
                <a:latin typeface="Arial"/>
                <a:cs typeface="Arial"/>
              </a:rPr>
              <a:t>or</a:t>
            </a:r>
            <a:r>
              <a:rPr sz="1600" b="1" spc="15" dirty="0">
                <a:solidFill>
                  <a:srgbClr val="2D3334"/>
                </a:solidFill>
                <a:latin typeface="Arial"/>
                <a:cs typeface="Arial"/>
              </a:rPr>
              <a:t> </a:t>
            </a:r>
            <a:r>
              <a:rPr sz="1600" b="1" spc="-5" dirty="0">
                <a:solidFill>
                  <a:srgbClr val="2D3334"/>
                </a:solidFill>
                <a:latin typeface="Arial"/>
                <a:cs typeface="Arial"/>
              </a:rPr>
              <a:t>non-combat</a:t>
            </a:r>
            <a:r>
              <a:rPr sz="1600" b="1" spc="40" dirty="0">
                <a:solidFill>
                  <a:srgbClr val="2D3334"/>
                </a:solidFill>
                <a:latin typeface="Arial"/>
                <a:cs typeface="Arial"/>
              </a:rPr>
              <a:t> </a:t>
            </a:r>
            <a:r>
              <a:rPr sz="1600" b="1" spc="-5" dirty="0">
                <a:solidFill>
                  <a:srgbClr val="2D3334"/>
                </a:solidFill>
                <a:latin typeface="Arial"/>
                <a:cs typeface="Arial"/>
              </a:rPr>
              <a:t>scenario,</a:t>
            </a:r>
            <a:r>
              <a:rPr sz="1600" b="1" spc="25" dirty="0">
                <a:solidFill>
                  <a:srgbClr val="2D3334"/>
                </a:solidFill>
                <a:latin typeface="Arial"/>
                <a:cs typeface="Arial"/>
              </a:rPr>
              <a:t> </a:t>
            </a:r>
            <a:r>
              <a:rPr sz="1600" b="1" spc="-5" dirty="0">
                <a:solidFill>
                  <a:srgbClr val="2D3334"/>
                </a:solidFill>
                <a:latin typeface="Arial"/>
                <a:cs typeface="Arial"/>
              </a:rPr>
              <a:t>perform</a:t>
            </a:r>
            <a:r>
              <a:rPr sz="1600" b="1" spc="35" dirty="0">
                <a:solidFill>
                  <a:srgbClr val="2D3334"/>
                </a:solidFill>
                <a:latin typeface="Arial"/>
                <a:cs typeface="Arial"/>
              </a:rPr>
              <a:t> </a:t>
            </a:r>
            <a:r>
              <a:rPr sz="1600" b="1" spc="-5" dirty="0">
                <a:solidFill>
                  <a:srgbClr val="2D3334"/>
                </a:solidFill>
                <a:latin typeface="Arial"/>
                <a:cs typeface="Arial"/>
              </a:rPr>
              <a:t>assessment</a:t>
            </a:r>
            <a:r>
              <a:rPr sz="1600" b="1" spc="25" dirty="0">
                <a:solidFill>
                  <a:srgbClr val="2D3334"/>
                </a:solidFill>
                <a:latin typeface="Arial"/>
                <a:cs typeface="Arial"/>
              </a:rPr>
              <a:t> </a:t>
            </a:r>
            <a:r>
              <a:rPr sz="1600" b="1" spc="-5" dirty="0">
                <a:solidFill>
                  <a:srgbClr val="2D3334"/>
                </a:solidFill>
                <a:latin typeface="Arial"/>
                <a:cs typeface="Arial"/>
              </a:rPr>
              <a:t>and</a:t>
            </a:r>
            <a:r>
              <a:rPr sz="1600" b="1" spc="5" dirty="0">
                <a:solidFill>
                  <a:srgbClr val="2D3334"/>
                </a:solidFill>
                <a:latin typeface="Arial"/>
                <a:cs typeface="Arial"/>
              </a:rPr>
              <a:t> </a:t>
            </a:r>
            <a:r>
              <a:rPr sz="1600" b="1" spc="-5" dirty="0">
                <a:solidFill>
                  <a:srgbClr val="2D3334"/>
                </a:solidFill>
                <a:latin typeface="Arial"/>
                <a:cs typeface="Arial"/>
              </a:rPr>
              <a:t>management</a:t>
            </a:r>
            <a:r>
              <a:rPr sz="1600" b="1" spc="35" dirty="0">
                <a:solidFill>
                  <a:srgbClr val="2D3334"/>
                </a:solidFill>
                <a:latin typeface="Arial"/>
                <a:cs typeface="Arial"/>
              </a:rPr>
              <a:t> </a:t>
            </a:r>
            <a:r>
              <a:rPr sz="1600" b="1" spc="-5" dirty="0">
                <a:solidFill>
                  <a:srgbClr val="2D3334"/>
                </a:solidFill>
                <a:latin typeface="Arial"/>
                <a:cs typeface="Arial"/>
              </a:rPr>
              <a:t>of</a:t>
            </a:r>
            <a:r>
              <a:rPr sz="1600" b="1" spc="20" dirty="0">
                <a:solidFill>
                  <a:srgbClr val="2D3334"/>
                </a:solidFill>
                <a:latin typeface="Arial"/>
                <a:cs typeface="Arial"/>
              </a:rPr>
              <a:t> </a:t>
            </a:r>
            <a:r>
              <a:rPr sz="1600" b="1" spc="-5" dirty="0">
                <a:solidFill>
                  <a:srgbClr val="2D3334"/>
                </a:solidFill>
                <a:latin typeface="Arial"/>
                <a:cs typeface="Arial"/>
              </a:rPr>
              <a:t>respiration</a:t>
            </a:r>
            <a:r>
              <a:rPr sz="1600" b="1" spc="35" dirty="0">
                <a:solidFill>
                  <a:srgbClr val="2D3334"/>
                </a:solidFill>
                <a:latin typeface="Arial"/>
                <a:cs typeface="Arial"/>
              </a:rPr>
              <a:t> </a:t>
            </a:r>
            <a:r>
              <a:rPr sz="1600" b="1" spc="-5" dirty="0">
                <a:solidFill>
                  <a:srgbClr val="2D3334"/>
                </a:solidFill>
                <a:latin typeface="Arial"/>
                <a:cs typeface="Arial"/>
              </a:rPr>
              <a:t>and</a:t>
            </a:r>
            <a:r>
              <a:rPr sz="1600" b="1" spc="5" dirty="0">
                <a:solidFill>
                  <a:srgbClr val="2D3334"/>
                </a:solidFill>
                <a:latin typeface="Arial"/>
                <a:cs typeface="Arial"/>
              </a:rPr>
              <a:t> </a:t>
            </a:r>
            <a:r>
              <a:rPr sz="1600" b="1" spc="-5" dirty="0">
                <a:solidFill>
                  <a:srgbClr val="2D3334"/>
                </a:solidFill>
                <a:latin typeface="Arial"/>
                <a:cs typeface="Arial"/>
              </a:rPr>
              <a:t>chest </a:t>
            </a:r>
            <a:r>
              <a:rPr sz="1600" b="1" spc="-425" dirty="0">
                <a:solidFill>
                  <a:srgbClr val="2D3334"/>
                </a:solidFill>
                <a:latin typeface="Arial"/>
                <a:cs typeface="Arial"/>
              </a:rPr>
              <a:t> </a:t>
            </a:r>
            <a:r>
              <a:rPr sz="1600" b="1" spc="-5" dirty="0">
                <a:solidFill>
                  <a:srgbClr val="2D3334"/>
                </a:solidFill>
                <a:latin typeface="Arial"/>
                <a:cs typeface="Arial"/>
              </a:rPr>
              <a:t>trauma</a:t>
            </a:r>
            <a:r>
              <a:rPr sz="1600" b="1" spc="20" dirty="0">
                <a:solidFill>
                  <a:srgbClr val="2D3334"/>
                </a:solidFill>
                <a:latin typeface="Arial"/>
                <a:cs typeface="Arial"/>
              </a:rPr>
              <a:t> </a:t>
            </a:r>
            <a:r>
              <a:rPr sz="1600" b="1" spc="-5" dirty="0">
                <a:solidFill>
                  <a:srgbClr val="2D3334"/>
                </a:solidFill>
                <a:latin typeface="Arial"/>
                <a:cs typeface="Arial"/>
              </a:rPr>
              <a:t>during</a:t>
            </a:r>
            <a:r>
              <a:rPr sz="1600" b="1" spc="15" dirty="0">
                <a:solidFill>
                  <a:srgbClr val="2D3334"/>
                </a:solidFill>
                <a:latin typeface="Arial"/>
                <a:cs typeface="Arial"/>
              </a:rPr>
              <a:t> </a:t>
            </a:r>
            <a:r>
              <a:rPr sz="1600" b="1" spc="-5" dirty="0">
                <a:solidFill>
                  <a:srgbClr val="2D3334"/>
                </a:solidFill>
                <a:latin typeface="Arial"/>
                <a:cs typeface="Arial"/>
              </a:rPr>
              <a:t>Tactical</a:t>
            </a:r>
            <a:r>
              <a:rPr sz="1600" b="1" spc="35" dirty="0">
                <a:solidFill>
                  <a:srgbClr val="2D3334"/>
                </a:solidFill>
                <a:latin typeface="Arial"/>
                <a:cs typeface="Arial"/>
              </a:rPr>
              <a:t> </a:t>
            </a:r>
            <a:r>
              <a:rPr sz="1600" b="1" spc="-5" dirty="0">
                <a:solidFill>
                  <a:srgbClr val="2D3334"/>
                </a:solidFill>
                <a:latin typeface="Arial"/>
                <a:cs typeface="Arial"/>
              </a:rPr>
              <a:t>Field</a:t>
            </a:r>
            <a:r>
              <a:rPr sz="1600" b="1" spc="15" dirty="0">
                <a:solidFill>
                  <a:srgbClr val="2D3334"/>
                </a:solidFill>
                <a:latin typeface="Arial"/>
                <a:cs typeface="Arial"/>
              </a:rPr>
              <a:t> </a:t>
            </a:r>
            <a:r>
              <a:rPr sz="1600" b="1" spc="-5" dirty="0">
                <a:solidFill>
                  <a:srgbClr val="2D3334"/>
                </a:solidFill>
                <a:latin typeface="Arial"/>
                <a:cs typeface="Arial"/>
              </a:rPr>
              <a:t>Care in</a:t>
            </a:r>
            <a:r>
              <a:rPr sz="1600" b="1" spc="10" dirty="0">
                <a:solidFill>
                  <a:srgbClr val="2D3334"/>
                </a:solidFill>
                <a:latin typeface="Arial"/>
                <a:cs typeface="Arial"/>
              </a:rPr>
              <a:t> </a:t>
            </a:r>
            <a:r>
              <a:rPr sz="1600" b="1" spc="-5" dirty="0">
                <a:solidFill>
                  <a:srgbClr val="2D3334"/>
                </a:solidFill>
                <a:latin typeface="Arial"/>
                <a:cs typeface="Arial"/>
              </a:rPr>
              <a:t>accordance</a:t>
            </a:r>
            <a:r>
              <a:rPr sz="1600" b="1" spc="5" dirty="0">
                <a:solidFill>
                  <a:srgbClr val="2D3334"/>
                </a:solidFill>
                <a:latin typeface="Arial"/>
                <a:cs typeface="Arial"/>
              </a:rPr>
              <a:t> with</a:t>
            </a:r>
            <a:r>
              <a:rPr sz="1600" b="1" spc="-10" dirty="0">
                <a:solidFill>
                  <a:srgbClr val="2D3334"/>
                </a:solidFill>
                <a:latin typeface="Arial"/>
                <a:cs typeface="Arial"/>
              </a:rPr>
              <a:t> </a:t>
            </a:r>
            <a:r>
              <a:rPr sz="1600" b="1" spc="-5" dirty="0">
                <a:solidFill>
                  <a:srgbClr val="2D3334"/>
                </a:solidFill>
                <a:latin typeface="Arial"/>
                <a:cs typeface="Arial"/>
              </a:rPr>
              <a:t>CoTCCC Guidelines.</a:t>
            </a:r>
            <a:endParaRPr sz="1600">
              <a:latin typeface="Arial"/>
              <a:cs typeface="Arial"/>
            </a:endParaRPr>
          </a:p>
          <a:p>
            <a:pPr marL="937260" lvl="1" indent="-452120">
              <a:lnSpc>
                <a:spcPct val="100000"/>
              </a:lnSpc>
              <a:spcBef>
                <a:spcPts val="1610"/>
              </a:spcBef>
              <a:buFont typeface="Arial"/>
              <a:buAutoNum type="arabicPeriod"/>
              <a:tabLst>
                <a:tab pos="937260" algn="l"/>
                <a:tab pos="937894" algn="l"/>
              </a:tabLst>
            </a:pPr>
            <a:r>
              <a:rPr sz="1800" spc="-5" dirty="0">
                <a:latin typeface="Arial MT"/>
                <a:cs typeface="Arial MT"/>
              </a:rPr>
              <a:t>Identify</a:t>
            </a:r>
            <a:r>
              <a:rPr sz="1800" dirty="0">
                <a:latin typeface="Arial MT"/>
                <a:cs typeface="Arial MT"/>
              </a:rPr>
              <a:t> the</a:t>
            </a:r>
            <a:r>
              <a:rPr sz="1800" spc="-10" dirty="0">
                <a:latin typeface="Arial MT"/>
                <a:cs typeface="Arial MT"/>
              </a:rPr>
              <a:t> </a:t>
            </a:r>
            <a:r>
              <a:rPr sz="1800" spc="-5" dirty="0">
                <a:latin typeface="Arial MT"/>
                <a:cs typeface="Arial MT"/>
              </a:rPr>
              <a:t>signs</a:t>
            </a:r>
            <a:r>
              <a:rPr sz="1800" spc="15" dirty="0">
                <a:latin typeface="Arial MT"/>
                <a:cs typeface="Arial MT"/>
              </a:rPr>
              <a:t> </a:t>
            </a:r>
            <a:r>
              <a:rPr sz="1800" spc="-5" dirty="0">
                <a:latin typeface="Arial MT"/>
                <a:cs typeface="Arial MT"/>
              </a:rPr>
              <a:t>and</a:t>
            </a:r>
            <a:r>
              <a:rPr sz="1800" dirty="0">
                <a:latin typeface="Arial MT"/>
                <a:cs typeface="Arial MT"/>
              </a:rPr>
              <a:t> </a:t>
            </a:r>
            <a:r>
              <a:rPr sz="1800" spc="-5" dirty="0">
                <a:latin typeface="Arial MT"/>
                <a:cs typeface="Arial MT"/>
              </a:rPr>
              <a:t>symptoms</a:t>
            </a:r>
            <a:r>
              <a:rPr sz="1800" spc="30" dirty="0">
                <a:latin typeface="Arial MT"/>
                <a:cs typeface="Arial MT"/>
              </a:rPr>
              <a:t> </a:t>
            </a:r>
            <a:r>
              <a:rPr sz="1800" dirty="0">
                <a:latin typeface="Arial MT"/>
                <a:cs typeface="Arial MT"/>
              </a:rPr>
              <a:t>of </a:t>
            </a:r>
            <a:r>
              <a:rPr sz="1800" spc="-5" dirty="0">
                <a:latin typeface="Arial MT"/>
                <a:cs typeface="Arial MT"/>
              </a:rPr>
              <a:t>respiratory</a:t>
            </a:r>
            <a:r>
              <a:rPr sz="1800" spc="10" dirty="0">
                <a:latin typeface="Arial MT"/>
                <a:cs typeface="Arial MT"/>
              </a:rPr>
              <a:t> </a:t>
            </a:r>
            <a:r>
              <a:rPr sz="1800" spc="-5" dirty="0">
                <a:latin typeface="Arial MT"/>
                <a:cs typeface="Arial MT"/>
              </a:rPr>
              <a:t>distress.</a:t>
            </a:r>
            <a:endParaRPr sz="1800">
              <a:latin typeface="Arial MT"/>
              <a:cs typeface="Arial MT"/>
            </a:endParaRPr>
          </a:p>
          <a:p>
            <a:pPr marL="937260" lvl="1" indent="-452120">
              <a:lnSpc>
                <a:spcPct val="100000"/>
              </a:lnSpc>
              <a:spcBef>
                <a:spcPts val="790"/>
              </a:spcBef>
              <a:buFont typeface="Arial"/>
              <a:buAutoNum type="arabicPeriod"/>
              <a:tabLst>
                <a:tab pos="937260" algn="l"/>
                <a:tab pos="937894" algn="l"/>
              </a:tabLst>
            </a:pPr>
            <a:r>
              <a:rPr sz="1800" spc="-5" dirty="0">
                <a:latin typeface="Arial MT"/>
                <a:cs typeface="Arial MT"/>
              </a:rPr>
              <a:t>Identify</a:t>
            </a:r>
            <a:r>
              <a:rPr sz="1800" dirty="0">
                <a:latin typeface="Arial MT"/>
                <a:cs typeface="Arial MT"/>
              </a:rPr>
              <a:t> the</a:t>
            </a:r>
            <a:r>
              <a:rPr sz="1800" spc="-5" dirty="0">
                <a:latin typeface="Arial MT"/>
                <a:cs typeface="Arial MT"/>
              </a:rPr>
              <a:t> signs</a:t>
            </a:r>
            <a:r>
              <a:rPr sz="1800" spc="15" dirty="0">
                <a:latin typeface="Arial MT"/>
                <a:cs typeface="Arial MT"/>
              </a:rPr>
              <a:t> </a:t>
            </a:r>
            <a:r>
              <a:rPr sz="1800" spc="-5" dirty="0">
                <a:latin typeface="Arial MT"/>
                <a:cs typeface="Arial MT"/>
              </a:rPr>
              <a:t>and</a:t>
            </a:r>
            <a:r>
              <a:rPr sz="1800" dirty="0">
                <a:latin typeface="Arial MT"/>
                <a:cs typeface="Arial MT"/>
              </a:rPr>
              <a:t> </a:t>
            </a:r>
            <a:r>
              <a:rPr sz="1800" spc="-5" dirty="0">
                <a:latin typeface="Arial MT"/>
                <a:cs typeface="Arial MT"/>
              </a:rPr>
              <a:t>symptoms</a:t>
            </a:r>
            <a:r>
              <a:rPr sz="1800" spc="30" dirty="0">
                <a:latin typeface="Arial MT"/>
                <a:cs typeface="Arial MT"/>
              </a:rPr>
              <a:t> </a:t>
            </a:r>
            <a:r>
              <a:rPr sz="1800" dirty="0">
                <a:latin typeface="Arial MT"/>
                <a:cs typeface="Arial MT"/>
              </a:rPr>
              <a:t>of</a:t>
            </a:r>
            <a:r>
              <a:rPr sz="1800" spc="5" dirty="0">
                <a:latin typeface="Arial MT"/>
                <a:cs typeface="Arial MT"/>
              </a:rPr>
              <a:t> </a:t>
            </a:r>
            <a:r>
              <a:rPr sz="1800" spc="-5" dirty="0">
                <a:latin typeface="Arial MT"/>
                <a:cs typeface="Arial MT"/>
              </a:rPr>
              <a:t>a</a:t>
            </a:r>
            <a:r>
              <a:rPr sz="1800" dirty="0">
                <a:latin typeface="Arial MT"/>
                <a:cs typeface="Arial MT"/>
              </a:rPr>
              <a:t> </a:t>
            </a:r>
            <a:r>
              <a:rPr sz="1800" spc="-5" dirty="0">
                <a:latin typeface="Arial MT"/>
                <a:cs typeface="Arial MT"/>
              </a:rPr>
              <a:t>life-threatening</a:t>
            </a:r>
            <a:r>
              <a:rPr sz="1800" spc="20" dirty="0">
                <a:latin typeface="Arial MT"/>
                <a:cs typeface="Arial MT"/>
              </a:rPr>
              <a:t> </a:t>
            </a:r>
            <a:r>
              <a:rPr sz="1800" spc="-5" dirty="0">
                <a:latin typeface="Arial MT"/>
                <a:cs typeface="Arial MT"/>
              </a:rPr>
              <a:t>chest</a:t>
            </a:r>
            <a:r>
              <a:rPr sz="1800" spc="10" dirty="0">
                <a:latin typeface="Arial MT"/>
                <a:cs typeface="Arial MT"/>
              </a:rPr>
              <a:t> </a:t>
            </a:r>
            <a:r>
              <a:rPr sz="1800" spc="-10" dirty="0">
                <a:latin typeface="Arial MT"/>
                <a:cs typeface="Arial MT"/>
              </a:rPr>
              <a:t>injury.</a:t>
            </a:r>
            <a:endParaRPr sz="1800">
              <a:latin typeface="Arial MT"/>
              <a:cs typeface="Arial MT"/>
            </a:endParaRPr>
          </a:p>
          <a:p>
            <a:pPr marL="937260" marR="296545" lvl="1" indent="-451484">
              <a:lnSpc>
                <a:spcPts val="1939"/>
              </a:lnSpc>
              <a:spcBef>
                <a:spcPts val="1035"/>
              </a:spcBef>
              <a:buFont typeface="Arial"/>
              <a:buAutoNum type="arabicPeriod"/>
              <a:tabLst>
                <a:tab pos="937260" algn="l"/>
                <a:tab pos="937894" algn="l"/>
              </a:tabLst>
            </a:pPr>
            <a:r>
              <a:rPr sz="1800" spc="-5" dirty="0">
                <a:latin typeface="Arial MT"/>
                <a:cs typeface="Arial MT"/>
              </a:rPr>
              <a:t>Identify</a:t>
            </a:r>
            <a:r>
              <a:rPr sz="1800" spc="5" dirty="0">
                <a:latin typeface="Arial MT"/>
                <a:cs typeface="Arial MT"/>
              </a:rPr>
              <a:t> </a:t>
            </a:r>
            <a:r>
              <a:rPr sz="1800" dirty="0">
                <a:latin typeface="Arial MT"/>
                <a:cs typeface="Arial MT"/>
              </a:rPr>
              <a:t>the </a:t>
            </a:r>
            <a:r>
              <a:rPr sz="1800" spc="-5" dirty="0">
                <a:latin typeface="Arial MT"/>
                <a:cs typeface="Arial MT"/>
              </a:rPr>
              <a:t>signs</a:t>
            </a:r>
            <a:r>
              <a:rPr sz="1800" spc="15" dirty="0">
                <a:latin typeface="Arial MT"/>
                <a:cs typeface="Arial MT"/>
              </a:rPr>
              <a:t> </a:t>
            </a:r>
            <a:r>
              <a:rPr sz="1800" spc="-5" dirty="0">
                <a:latin typeface="Arial MT"/>
                <a:cs typeface="Arial MT"/>
              </a:rPr>
              <a:t>and</a:t>
            </a:r>
            <a:r>
              <a:rPr sz="1800" spc="10" dirty="0">
                <a:latin typeface="Arial MT"/>
                <a:cs typeface="Arial MT"/>
              </a:rPr>
              <a:t> </a:t>
            </a:r>
            <a:r>
              <a:rPr sz="1800" spc="-5" dirty="0">
                <a:latin typeface="Arial MT"/>
                <a:cs typeface="Arial MT"/>
              </a:rPr>
              <a:t>symptoms</a:t>
            </a:r>
            <a:r>
              <a:rPr sz="1800" spc="35" dirty="0">
                <a:latin typeface="Arial MT"/>
                <a:cs typeface="Arial MT"/>
              </a:rPr>
              <a:t> </a:t>
            </a:r>
            <a:r>
              <a:rPr sz="1800" dirty="0">
                <a:latin typeface="Arial MT"/>
                <a:cs typeface="Arial MT"/>
              </a:rPr>
              <a:t>of</a:t>
            </a:r>
            <a:r>
              <a:rPr sz="1800" spc="10" dirty="0">
                <a:latin typeface="Arial MT"/>
                <a:cs typeface="Arial MT"/>
              </a:rPr>
              <a:t> </a:t>
            </a:r>
            <a:r>
              <a:rPr sz="1800" spc="-5" dirty="0">
                <a:latin typeface="Arial MT"/>
                <a:cs typeface="Arial MT"/>
              </a:rPr>
              <a:t>open</a:t>
            </a:r>
            <a:r>
              <a:rPr sz="1800" spc="10" dirty="0">
                <a:latin typeface="Arial MT"/>
                <a:cs typeface="Arial MT"/>
              </a:rPr>
              <a:t> </a:t>
            </a:r>
            <a:r>
              <a:rPr sz="1800" spc="-5" dirty="0">
                <a:latin typeface="Arial MT"/>
                <a:cs typeface="Arial MT"/>
              </a:rPr>
              <a:t>pneumothorax</a:t>
            </a:r>
            <a:r>
              <a:rPr sz="1800" spc="35" dirty="0">
                <a:latin typeface="Arial MT"/>
                <a:cs typeface="Arial MT"/>
              </a:rPr>
              <a:t> </a:t>
            </a:r>
            <a:r>
              <a:rPr sz="1800" spc="-5" dirty="0">
                <a:latin typeface="Arial MT"/>
                <a:cs typeface="Arial MT"/>
              </a:rPr>
              <a:t>(sucking</a:t>
            </a:r>
            <a:r>
              <a:rPr sz="1800" spc="15" dirty="0">
                <a:latin typeface="Arial MT"/>
                <a:cs typeface="Arial MT"/>
              </a:rPr>
              <a:t> </a:t>
            </a:r>
            <a:r>
              <a:rPr sz="1800" spc="-5" dirty="0">
                <a:latin typeface="Arial MT"/>
                <a:cs typeface="Arial MT"/>
              </a:rPr>
              <a:t>chest</a:t>
            </a:r>
            <a:r>
              <a:rPr sz="1800" spc="10" dirty="0">
                <a:latin typeface="Arial MT"/>
                <a:cs typeface="Arial MT"/>
              </a:rPr>
              <a:t> </a:t>
            </a:r>
            <a:r>
              <a:rPr sz="1800" spc="-15" dirty="0">
                <a:latin typeface="Arial MT"/>
                <a:cs typeface="Arial MT"/>
              </a:rPr>
              <a:t>wound)</a:t>
            </a:r>
            <a:r>
              <a:rPr sz="1800" spc="60" dirty="0">
                <a:latin typeface="Arial MT"/>
                <a:cs typeface="Arial MT"/>
              </a:rPr>
              <a:t> </a:t>
            </a:r>
            <a:r>
              <a:rPr sz="1800" spc="-5" dirty="0">
                <a:latin typeface="Arial MT"/>
                <a:cs typeface="Arial MT"/>
              </a:rPr>
              <a:t>in</a:t>
            </a:r>
            <a:r>
              <a:rPr sz="1800" spc="15" dirty="0">
                <a:latin typeface="Arial MT"/>
                <a:cs typeface="Arial MT"/>
              </a:rPr>
              <a:t> </a:t>
            </a:r>
            <a:r>
              <a:rPr sz="1800" spc="-5" dirty="0">
                <a:latin typeface="Arial MT"/>
                <a:cs typeface="Arial MT"/>
              </a:rPr>
              <a:t>Tactical</a:t>
            </a:r>
            <a:r>
              <a:rPr sz="1800" spc="-10" dirty="0">
                <a:latin typeface="Arial MT"/>
                <a:cs typeface="Arial MT"/>
              </a:rPr>
              <a:t> </a:t>
            </a:r>
            <a:r>
              <a:rPr sz="1800" spc="-5" dirty="0">
                <a:latin typeface="Arial MT"/>
                <a:cs typeface="Arial MT"/>
              </a:rPr>
              <a:t>Field </a:t>
            </a:r>
            <a:r>
              <a:rPr sz="1800" spc="-484" dirty="0">
                <a:latin typeface="Arial MT"/>
                <a:cs typeface="Arial MT"/>
              </a:rPr>
              <a:t> </a:t>
            </a:r>
            <a:r>
              <a:rPr sz="1800" spc="-5" dirty="0">
                <a:latin typeface="Arial MT"/>
                <a:cs typeface="Arial MT"/>
              </a:rPr>
              <a:t>Care.</a:t>
            </a:r>
            <a:endParaRPr sz="1800">
              <a:latin typeface="Arial MT"/>
              <a:cs typeface="Arial MT"/>
            </a:endParaRPr>
          </a:p>
          <a:p>
            <a:pPr marL="937260" lvl="1" indent="-452120">
              <a:lnSpc>
                <a:spcPct val="100000"/>
              </a:lnSpc>
              <a:spcBef>
                <a:spcPts val="785"/>
              </a:spcBef>
              <a:buFont typeface="Arial"/>
              <a:buAutoNum type="arabicPeriod"/>
              <a:tabLst>
                <a:tab pos="937260" algn="l"/>
                <a:tab pos="937894" algn="l"/>
              </a:tabLst>
            </a:pPr>
            <a:r>
              <a:rPr sz="2700" spc="-7" baseline="1543" dirty="0">
                <a:latin typeface="Arial MT"/>
                <a:cs typeface="Arial MT"/>
              </a:rPr>
              <a:t>Identify</a:t>
            </a:r>
            <a:r>
              <a:rPr sz="2700" spc="7" baseline="1543" dirty="0">
                <a:latin typeface="Arial MT"/>
                <a:cs typeface="Arial MT"/>
              </a:rPr>
              <a:t> </a:t>
            </a:r>
            <a:r>
              <a:rPr sz="2700" baseline="1543" dirty="0">
                <a:latin typeface="Arial MT"/>
                <a:cs typeface="Arial MT"/>
              </a:rPr>
              <a:t>the</a:t>
            </a:r>
            <a:r>
              <a:rPr sz="2700" spc="-7" baseline="1543" dirty="0">
                <a:latin typeface="Arial MT"/>
                <a:cs typeface="Arial MT"/>
              </a:rPr>
              <a:t> importance</a:t>
            </a:r>
            <a:r>
              <a:rPr sz="2700" spc="22" baseline="1543" dirty="0">
                <a:latin typeface="Arial MT"/>
                <a:cs typeface="Arial MT"/>
              </a:rPr>
              <a:t> </a:t>
            </a:r>
            <a:r>
              <a:rPr sz="2700" spc="-7" baseline="1543" dirty="0">
                <a:latin typeface="Arial MT"/>
                <a:cs typeface="Arial MT"/>
              </a:rPr>
              <a:t>and</a:t>
            </a:r>
            <a:r>
              <a:rPr sz="2700" spc="15" baseline="1543" dirty="0">
                <a:latin typeface="Arial MT"/>
                <a:cs typeface="Arial MT"/>
              </a:rPr>
              <a:t> </a:t>
            </a:r>
            <a:r>
              <a:rPr sz="2700" spc="-7" baseline="1543" dirty="0">
                <a:latin typeface="Arial MT"/>
                <a:cs typeface="Arial MT"/>
              </a:rPr>
              <a:t>implications</a:t>
            </a:r>
            <a:r>
              <a:rPr sz="2700" spc="37" baseline="1543" dirty="0">
                <a:latin typeface="Arial MT"/>
                <a:cs typeface="Arial MT"/>
              </a:rPr>
              <a:t> </a:t>
            </a:r>
            <a:r>
              <a:rPr sz="2700" baseline="1543" dirty="0">
                <a:latin typeface="Arial MT"/>
                <a:cs typeface="Arial MT"/>
              </a:rPr>
              <a:t>of</a:t>
            </a:r>
            <a:r>
              <a:rPr sz="2700" spc="15" baseline="1543" dirty="0">
                <a:latin typeface="Arial MT"/>
                <a:cs typeface="Arial MT"/>
              </a:rPr>
              <a:t> </a:t>
            </a:r>
            <a:r>
              <a:rPr sz="2700" spc="-7" baseline="1543" dirty="0">
                <a:latin typeface="Arial MT"/>
                <a:cs typeface="Arial MT"/>
              </a:rPr>
              <a:t>vented and</a:t>
            </a:r>
            <a:r>
              <a:rPr sz="2700" spc="15" baseline="1543" dirty="0">
                <a:latin typeface="Arial MT"/>
                <a:cs typeface="Arial MT"/>
              </a:rPr>
              <a:t> </a:t>
            </a:r>
            <a:r>
              <a:rPr sz="2700" spc="-7" baseline="1543" dirty="0">
                <a:latin typeface="Arial MT"/>
                <a:cs typeface="Arial MT"/>
              </a:rPr>
              <a:t>non-vented</a:t>
            </a:r>
            <a:r>
              <a:rPr sz="2700" spc="44" baseline="1543" dirty="0">
                <a:latin typeface="Arial MT"/>
                <a:cs typeface="Arial MT"/>
              </a:rPr>
              <a:t> </a:t>
            </a:r>
            <a:r>
              <a:rPr sz="2700" spc="-7" baseline="1543" dirty="0">
                <a:latin typeface="Arial MT"/>
                <a:cs typeface="Arial MT"/>
              </a:rPr>
              <a:t>chest</a:t>
            </a:r>
            <a:r>
              <a:rPr sz="2700" spc="15" baseline="1543" dirty="0">
                <a:latin typeface="Arial MT"/>
                <a:cs typeface="Arial MT"/>
              </a:rPr>
              <a:t> </a:t>
            </a:r>
            <a:r>
              <a:rPr sz="2700" spc="-7" baseline="1543" dirty="0">
                <a:latin typeface="Arial MT"/>
                <a:cs typeface="Arial MT"/>
              </a:rPr>
              <a:t>seals.</a:t>
            </a:r>
            <a:endParaRPr sz="2700" baseline="1543">
              <a:latin typeface="Arial MT"/>
              <a:cs typeface="Arial MT"/>
            </a:endParaRPr>
          </a:p>
          <a:p>
            <a:pPr marL="937260" lvl="1" indent="-452120">
              <a:lnSpc>
                <a:spcPct val="100000"/>
              </a:lnSpc>
              <a:spcBef>
                <a:spcPts val="750"/>
              </a:spcBef>
              <a:buFont typeface="Arial"/>
              <a:buAutoNum type="arabicPeriod"/>
              <a:tabLst>
                <a:tab pos="937260" algn="l"/>
                <a:tab pos="937894" algn="l"/>
              </a:tabLst>
            </a:pPr>
            <a:r>
              <a:rPr sz="1800" spc="-5" dirty="0">
                <a:latin typeface="Arial MT"/>
                <a:cs typeface="Arial MT"/>
              </a:rPr>
              <a:t>Demonstrate</a:t>
            </a:r>
            <a:r>
              <a:rPr sz="1800" spc="15" dirty="0">
                <a:latin typeface="Arial MT"/>
                <a:cs typeface="Arial MT"/>
              </a:rPr>
              <a:t> </a:t>
            </a:r>
            <a:r>
              <a:rPr sz="1800" spc="-5" dirty="0">
                <a:latin typeface="Arial MT"/>
                <a:cs typeface="Arial MT"/>
              </a:rPr>
              <a:t>the application</a:t>
            </a:r>
            <a:r>
              <a:rPr sz="1800" spc="20" dirty="0">
                <a:latin typeface="Arial MT"/>
                <a:cs typeface="Arial MT"/>
              </a:rPr>
              <a:t> </a:t>
            </a:r>
            <a:r>
              <a:rPr sz="1800" dirty="0">
                <a:latin typeface="Arial MT"/>
                <a:cs typeface="Arial MT"/>
              </a:rPr>
              <a:t>of</a:t>
            </a:r>
            <a:r>
              <a:rPr sz="1800" spc="5" dirty="0">
                <a:latin typeface="Arial MT"/>
                <a:cs typeface="Arial MT"/>
              </a:rPr>
              <a:t> </a:t>
            </a:r>
            <a:r>
              <a:rPr sz="1800" spc="-5" dirty="0">
                <a:latin typeface="Arial MT"/>
                <a:cs typeface="Arial MT"/>
              </a:rPr>
              <a:t>a</a:t>
            </a:r>
            <a:r>
              <a:rPr sz="1800" spc="5" dirty="0">
                <a:latin typeface="Arial MT"/>
                <a:cs typeface="Arial MT"/>
              </a:rPr>
              <a:t> </a:t>
            </a:r>
            <a:r>
              <a:rPr sz="1800" spc="-5" dirty="0">
                <a:latin typeface="Arial MT"/>
                <a:cs typeface="Arial MT"/>
              </a:rPr>
              <a:t>chest</a:t>
            </a:r>
            <a:r>
              <a:rPr sz="1800" spc="10" dirty="0">
                <a:latin typeface="Arial MT"/>
                <a:cs typeface="Arial MT"/>
              </a:rPr>
              <a:t> </a:t>
            </a:r>
            <a:r>
              <a:rPr sz="1800" spc="-5" dirty="0">
                <a:latin typeface="Arial MT"/>
                <a:cs typeface="Arial MT"/>
              </a:rPr>
              <a:t>seal</a:t>
            </a:r>
            <a:r>
              <a:rPr sz="1800" spc="15" dirty="0">
                <a:latin typeface="Arial MT"/>
                <a:cs typeface="Arial MT"/>
              </a:rPr>
              <a:t> </a:t>
            </a:r>
            <a:r>
              <a:rPr sz="1800" dirty="0">
                <a:latin typeface="Arial MT"/>
                <a:cs typeface="Arial MT"/>
              </a:rPr>
              <a:t>to</a:t>
            </a:r>
            <a:r>
              <a:rPr sz="1800" spc="-5" dirty="0">
                <a:latin typeface="Arial MT"/>
                <a:cs typeface="Arial MT"/>
              </a:rPr>
              <a:t> an</a:t>
            </a:r>
            <a:r>
              <a:rPr sz="1800" spc="10" dirty="0">
                <a:latin typeface="Arial MT"/>
                <a:cs typeface="Arial MT"/>
              </a:rPr>
              <a:t> </a:t>
            </a:r>
            <a:r>
              <a:rPr sz="1800" spc="-5" dirty="0">
                <a:latin typeface="Arial MT"/>
                <a:cs typeface="Arial MT"/>
              </a:rPr>
              <a:t>open</a:t>
            </a:r>
            <a:r>
              <a:rPr sz="1800" spc="10" dirty="0">
                <a:latin typeface="Arial MT"/>
                <a:cs typeface="Arial MT"/>
              </a:rPr>
              <a:t> </a:t>
            </a:r>
            <a:r>
              <a:rPr sz="1800" spc="-5" dirty="0">
                <a:latin typeface="Arial MT"/>
                <a:cs typeface="Arial MT"/>
              </a:rPr>
              <a:t>chest</a:t>
            </a:r>
            <a:r>
              <a:rPr sz="1800" spc="10" dirty="0">
                <a:latin typeface="Arial MT"/>
                <a:cs typeface="Arial MT"/>
              </a:rPr>
              <a:t> </a:t>
            </a:r>
            <a:r>
              <a:rPr sz="1800" spc="-15" dirty="0">
                <a:latin typeface="Arial MT"/>
                <a:cs typeface="Arial MT"/>
              </a:rPr>
              <a:t>wound.</a:t>
            </a:r>
            <a:endParaRPr sz="1800">
              <a:latin typeface="Arial MT"/>
              <a:cs typeface="Arial MT"/>
            </a:endParaRPr>
          </a:p>
          <a:p>
            <a:pPr marL="937260" lvl="1" indent="-452120">
              <a:lnSpc>
                <a:spcPct val="100000"/>
              </a:lnSpc>
              <a:spcBef>
                <a:spcPts val="795"/>
              </a:spcBef>
              <a:buFont typeface="Arial"/>
              <a:buAutoNum type="arabicPeriod"/>
              <a:tabLst>
                <a:tab pos="937260" algn="l"/>
                <a:tab pos="937894" algn="l"/>
              </a:tabLst>
            </a:pPr>
            <a:r>
              <a:rPr sz="1800" spc="-5" dirty="0">
                <a:latin typeface="Arial MT"/>
                <a:cs typeface="Arial MT"/>
              </a:rPr>
              <a:t>Identify</a:t>
            </a:r>
            <a:r>
              <a:rPr sz="1800" dirty="0">
                <a:latin typeface="Arial MT"/>
                <a:cs typeface="Arial MT"/>
              </a:rPr>
              <a:t> the</a:t>
            </a:r>
            <a:r>
              <a:rPr sz="1800" spc="-5" dirty="0">
                <a:latin typeface="Arial MT"/>
                <a:cs typeface="Arial MT"/>
              </a:rPr>
              <a:t> signs,</a:t>
            </a:r>
            <a:r>
              <a:rPr sz="1800" spc="5" dirty="0">
                <a:latin typeface="Arial MT"/>
                <a:cs typeface="Arial MT"/>
              </a:rPr>
              <a:t> </a:t>
            </a:r>
            <a:r>
              <a:rPr sz="1800" spc="-5" dirty="0">
                <a:latin typeface="Arial MT"/>
                <a:cs typeface="Arial MT"/>
              </a:rPr>
              <a:t>symptoms,</a:t>
            </a:r>
            <a:r>
              <a:rPr sz="1800" spc="30" dirty="0">
                <a:latin typeface="Arial MT"/>
                <a:cs typeface="Arial MT"/>
              </a:rPr>
              <a:t> </a:t>
            </a:r>
            <a:r>
              <a:rPr sz="1800" spc="-10" dirty="0">
                <a:latin typeface="Arial MT"/>
                <a:cs typeface="Arial MT"/>
              </a:rPr>
              <a:t>and</a:t>
            </a:r>
            <a:r>
              <a:rPr sz="1800" spc="10" dirty="0">
                <a:latin typeface="Arial MT"/>
                <a:cs typeface="Arial MT"/>
              </a:rPr>
              <a:t> </a:t>
            </a:r>
            <a:r>
              <a:rPr sz="1800" spc="-5" dirty="0">
                <a:latin typeface="Arial MT"/>
                <a:cs typeface="Arial MT"/>
              </a:rPr>
              <a:t>initial</a:t>
            </a:r>
            <a:r>
              <a:rPr sz="1800" spc="15" dirty="0">
                <a:latin typeface="Arial MT"/>
                <a:cs typeface="Arial MT"/>
              </a:rPr>
              <a:t> </a:t>
            </a:r>
            <a:r>
              <a:rPr sz="1800" spc="-5" dirty="0">
                <a:latin typeface="Arial MT"/>
                <a:cs typeface="Arial MT"/>
              </a:rPr>
              <a:t>treatment</a:t>
            </a:r>
            <a:r>
              <a:rPr sz="1800" spc="5" dirty="0">
                <a:latin typeface="Arial MT"/>
                <a:cs typeface="Arial MT"/>
              </a:rPr>
              <a:t> </a:t>
            </a:r>
            <a:r>
              <a:rPr sz="1800" spc="-5" dirty="0">
                <a:latin typeface="Arial MT"/>
                <a:cs typeface="Arial MT"/>
              </a:rPr>
              <a:t>of</a:t>
            </a:r>
            <a:r>
              <a:rPr sz="1800" dirty="0">
                <a:latin typeface="Arial MT"/>
                <a:cs typeface="Arial MT"/>
              </a:rPr>
              <a:t> </a:t>
            </a:r>
            <a:r>
              <a:rPr sz="1800" spc="-5" dirty="0">
                <a:latin typeface="Arial MT"/>
                <a:cs typeface="Arial MT"/>
              </a:rPr>
              <a:t>tension</a:t>
            </a:r>
            <a:r>
              <a:rPr sz="1800" spc="10" dirty="0">
                <a:latin typeface="Arial MT"/>
                <a:cs typeface="Arial MT"/>
              </a:rPr>
              <a:t> </a:t>
            </a:r>
            <a:r>
              <a:rPr sz="1800" spc="-5" dirty="0">
                <a:latin typeface="Arial MT"/>
                <a:cs typeface="Arial MT"/>
              </a:rPr>
              <a:t>pneumothorax</a:t>
            </a:r>
            <a:r>
              <a:rPr sz="1800" spc="30" dirty="0">
                <a:latin typeface="Arial MT"/>
                <a:cs typeface="Arial MT"/>
              </a:rPr>
              <a:t> </a:t>
            </a:r>
            <a:r>
              <a:rPr sz="1800" dirty="0">
                <a:latin typeface="Arial MT"/>
                <a:cs typeface="Arial MT"/>
              </a:rPr>
              <a:t>in</a:t>
            </a:r>
            <a:r>
              <a:rPr sz="1800" spc="-5" dirty="0">
                <a:latin typeface="Arial MT"/>
                <a:cs typeface="Arial MT"/>
              </a:rPr>
              <a:t> </a:t>
            </a:r>
            <a:r>
              <a:rPr sz="1800" dirty="0">
                <a:latin typeface="Arial MT"/>
                <a:cs typeface="Arial MT"/>
              </a:rPr>
              <a:t>Tactical</a:t>
            </a:r>
            <a:r>
              <a:rPr sz="1800" spc="-10" dirty="0">
                <a:latin typeface="Arial MT"/>
                <a:cs typeface="Arial MT"/>
              </a:rPr>
              <a:t> </a:t>
            </a:r>
            <a:r>
              <a:rPr sz="1800" spc="-5" dirty="0">
                <a:latin typeface="Arial MT"/>
                <a:cs typeface="Arial MT"/>
              </a:rPr>
              <a:t>Field</a:t>
            </a:r>
            <a:r>
              <a:rPr sz="1800" spc="5" dirty="0">
                <a:latin typeface="Arial MT"/>
                <a:cs typeface="Arial MT"/>
              </a:rPr>
              <a:t> </a:t>
            </a:r>
            <a:r>
              <a:rPr sz="1800" spc="-5" dirty="0">
                <a:latin typeface="Arial MT"/>
                <a:cs typeface="Arial MT"/>
              </a:rPr>
              <a:t>Care.</a:t>
            </a:r>
            <a:endParaRPr sz="1800">
              <a:latin typeface="Arial MT"/>
              <a:cs typeface="Arial MT"/>
            </a:endParaRPr>
          </a:p>
          <a:p>
            <a:pPr marL="937260" marR="956310" lvl="1" indent="-451484">
              <a:lnSpc>
                <a:spcPts val="1939"/>
              </a:lnSpc>
              <a:spcBef>
                <a:spcPts val="1030"/>
              </a:spcBef>
              <a:buFont typeface="Arial"/>
              <a:buAutoNum type="arabicPeriod"/>
              <a:tabLst>
                <a:tab pos="937260" algn="l"/>
                <a:tab pos="937894" algn="l"/>
              </a:tabLst>
            </a:pPr>
            <a:r>
              <a:rPr sz="1800" spc="-5" dirty="0">
                <a:latin typeface="Arial MT"/>
                <a:cs typeface="Arial MT"/>
              </a:rPr>
              <a:t>Demonstrate</a:t>
            </a:r>
            <a:r>
              <a:rPr sz="1800" spc="15" dirty="0">
                <a:latin typeface="Arial MT"/>
                <a:cs typeface="Arial MT"/>
              </a:rPr>
              <a:t> </a:t>
            </a:r>
            <a:r>
              <a:rPr sz="1800" spc="-5" dirty="0">
                <a:latin typeface="Arial MT"/>
                <a:cs typeface="Arial MT"/>
              </a:rPr>
              <a:t>a</a:t>
            </a:r>
            <a:r>
              <a:rPr sz="1800" spc="10" dirty="0">
                <a:latin typeface="Arial MT"/>
                <a:cs typeface="Arial MT"/>
              </a:rPr>
              <a:t> </a:t>
            </a:r>
            <a:r>
              <a:rPr sz="1800" spc="-10" dirty="0">
                <a:latin typeface="Arial MT"/>
                <a:cs typeface="Arial MT"/>
              </a:rPr>
              <a:t>needle</a:t>
            </a:r>
            <a:r>
              <a:rPr sz="1800" spc="30" dirty="0">
                <a:latin typeface="Arial MT"/>
                <a:cs typeface="Arial MT"/>
              </a:rPr>
              <a:t> </a:t>
            </a:r>
            <a:r>
              <a:rPr sz="1800" spc="-5" dirty="0">
                <a:latin typeface="Arial MT"/>
                <a:cs typeface="Arial MT"/>
              </a:rPr>
              <a:t>decompression</a:t>
            </a:r>
            <a:r>
              <a:rPr sz="1800" spc="20" dirty="0">
                <a:latin typeface="Arial MT"/>
                <a:cs typeface="Arial MT"/>
              </a:rPr>
              <a:t> </a:t>
            </a:r>
            <a:r>
              <a:rPr sz="1800" dirty="0">
                <a:latin typeface="Arial MT"/>
                <a:cs typeface="Arial MT"/>
              </a:rPr>
              <a:t>of</a:t>
            </a:r>
            <a:r>
              <a:rPr sz="1800" spc="10" dirty="0">
                <a:latin typeface="Arial MT"/>
                <a:cs typeface="Arial MT"/>
              </a:rPr>
              <a:t> </a:t>
            </a:r>
            <a:r>
              <a:rPr sz="1800" spc="-5" dirty="0">
                <a:latin typeface="Arial MT"/>
                <a:cs typeface="Arial MT"/>
              </a:rPr>
              <a:t>the</a:t>
            </a:r>
            <a:r>
              <a:rPr sz="1800" dirty="0">
                <a:latin typeface="Arial MT"/>
                <a:cs typeface="Arial MT"/>
              </a:rPr>
              <a:t> </a:t>
            </a:r>
            <a:r>
              <a:rPr sz="1800" spc="-5" dirty="0">
                <a:latin typeface="Arial MT"/>
                <a:cs typeface="Arial MT"/>
              </a:rPr>
              <a:t>chest</a:t>
            </a:r>
            <a:r>
              <a:rPr sz="1800" spc="10" dirty="0">
                <a:latin typeface="Arial MT"/>
                <a:cs typeface="Arial MT"/>
              </a:rPr>
              <a:t> </a:t>
            </a:r>
            <a:r>
              <a:rPr sz="1800" dirty="0">
                <a:latin typeface="Arial MT"/>
                <a:cs typeface="Arial MT"/>
              </a:rPr>
              <a:t>at the </a:t>
            </a:r>
            <a:r>
              <a:rPr sz="1800" spc="-5" dirty="0">
                <a:latin typeface="Arial MT"/>
                <a:cs typeface="Arial MT"/>
              </a:rPr>
              <a:t>second</a:t>
            </a:r>
            <a:r>
              <a:rPr sz="1800" spc="10" dirty="0">
                <a:latin typeface="Arial MT"/>
                <a:cs typeface="Arial MT"/>
              </a:rPr>
              <a:t> </a:t>
            </a:r>
            <a:r>
              <a:rPr sz="1800" spc="-5" dirty="0">
                <a:latin typeface="Arial MT"/>
                <a:cs typeface="Arial MT"/>
              </a:rPr>
              <a:t>intercostal</a:t>
            </a:r>
            <a:r>
              <a:rPr sz="1800" spc="15" dirty="0">
                <a:latin typeface="Arial MT"/>
                <a:cs typeface="Arial MT"/>
              </a:rPr>
              <a:t> </a:t>
            </a:r>
            <a:r>
              <a:rPr sz="1800" spc="-5" dirty="0">
                <a:latin typeface="Arial MT"/>
                <a:cs typeface="Arial MT"/>
              </a:rPr>
              <a:t>space</a:t>
            </a:r>
            <a:r>
              <a:rPr sz="1800" spc="15" dirty="0">
                <a:latin typeface="Arial MT"/>
                <a:cs typeface="Arial MT"/>
              </a:rPr>
              <a:t> </a:t>
            </a:r>
            <a:r>
              <a:rPr sz="1800" spc="-5" dirty="0">
                <a:latin typeface="Arial MT"/>
                <a:cs typeface="Arial MT"/>
              </a:rPr>
              <a:t>in </a:t>
            </a:r>
            <a:r>
              <a:rPr sz="1800" dirty="0">
                <a:latin typeface="Arial MT"/>
                <a:cs typeface="Arial MT"/>
              </a:rPr>
              <a:t>the </a:t>
            </a:r>
            <a:r>
              <a:rPr sz="1800" spc="-484" dirty="0">
                <a:latin typeface="Arial MT"/>
                <a:cs typeface="Arial MT"/>
              </a:rPr>
              <a:t> </a:t>
            </a:r>
            <a:r>
              <a:rPr sz="1800" spc="-5" dirty="0">
                <a:latin typeface="Arial MT"/>
                <a:cs typeface="Arial MT"/>
              </a:rPr>
              <a:t>midclavicular</a:t>
            </a:r>
            <a:r>
              <a:rPr sz="1800" spc="20" dirty="0">
                <a:latin typeface="Arial MT"/>
                <a:cs typeface="Arial MT"/>
              </a:rPr>
              <a:t> </a:t>
            </a:r>
            <a:r>
              <a:rPr sz="1800" spc="-5" dirty="0">
                <a:latin typeface="Arial MT"/>
                <a:cs typeface="Arial MT"/>
              </a:rPr>
              <a:t>line.</a:t>
            </a:r>
            <a:endParaRPr sz="1800">
              <a:latin typeface="Arial MT"/>
              <a:cs typeface="Arial MT"/>
            </a:endParaRPr>
          </a:p>
          <a:p>
            <a:pPr marL="937260" marR="487680" lvl="1" indent="-451484">
              <a:lnSpc>
                <a:spcPts val="1939"/>
              </a:lnSpc>
              <a:spcBef>
                <a:spcPts val="1000"/>
              </a:spcBef>
              <a:buFont typeface="Arial"/>
              <a:buAutoNum type="arabicPeriod"/>
              <a:tabLst>
                <a:tab pos="937260" algn="l"/>
                <a:tab pos="937894" algn="l"/>
              </a:tabLst>
            </a:pPr>
            <a:r>
              <a:rPr sz="1800" spc="-5" dirty="0">
                <a:latin typeface="Arial MT"/>
                <a:cs typeface="Arial MT"/>
              </a:rPr>
              <a:t>Demonstrate</a:t>
            </a:r>
            <a:r>
              <a:rPr sz="1800" spc="15" dirty="0">
                <a:latin typeface="Arial MT"/>
                <a:cs typeface="Arial MT"/>
              </a:rPr>
              <a:t> </a:t>
            </a:r>
            <a:r>
              <a:rPr sz="1800" spc="-5" dirty="0">
                <a:latin typeface="Arial MT"/>
                <a:cs typeface="Arial MT"/>
              </a:rPr>
              <a:t>a</a:t>
            </a:r>
            <a:r>
              <a:rPr sz="1800" spc="10" dirty="0">
                <a:latin typeface="Arial MT"/>
                <a:cs typeface="Arial MT"/>
              </a:rPr>
              <a:t> </a:t>
            </a:r>
            <a:r>
              <a:rPr sz="1800" spc="-10" dirty="0">
                <a:latin typeface="Arial MT"/>
                <a:cs typeface="Arial MT"/>
              </a:rPr>
              <a:t>needle</a:t>
            </a:r>
            <a:r>
              <a:rPr sz="1800" spc="25" dirty="0">
                <a:latin typeface="Arial MT"/>
                <a:cs typeface="Arial MT"/>
              </a:rPr>
              <a:t> </a:t>
            </a:r>
            <a:r>
              <a:rPr sz="1800" spc="-5" dirty="0">
                <a:latin typeface="Arial MT"/>
                <a:cs typeface="Arial MT"/>
              </a:rPr>
              <a:t>decompression</a:t>
            </a:r>
            <a:r>
              <a:rPr sz="1800" spc="25" dirty="0">
                <a:latin typeface="Arial MT"/>
                <a:cs typeface="Arial MT"/>
              </a:rPr>
              <a:t> </a:t>
            </a:r>
            <a:r>
              <a:rPr sz="1800" dirty="0">
                <a:latin typeface="Arial MT"/>
                <a:cs typeface="Arial MT"/>
              </a:rPr>
              <a:t>of</a:t>
            </a:r>
            <a:r>
              <a:rPr sz="1800" spc="5" dirty="0">
                <a:latin typeface="Arial MT"/>
                <a:cs typeface="Arial MT"/>
              </a:rPr>
              <a:t> </a:t>
            </a:r>
            <a:r>
              <a:rPr sz="1800" spc="-5" dirty="0">
                <a:latin typeface="Arial MT"/>
                <a:cs typeface="Arial MT"/>
              </a:rPr>
              <a:t>the</a:t>
            </a:r>
            <a:r>
              <a:rPr sz="1800" dirty="0">
                <a:latin typeface="Arial MT"/>
                <a:cs typeface="Arial MT"/>
              </a:rPr>
              <a:t> </a:t>
            </a:r>
            <a:r>
              <a:rPr sz="1800" spc="-5" dirty="0">
                <a:latin typeface="Arial MT"/>
                <a:cs typeface="Arial MT"/>
              </a:rPr>
              <a:t>chest</a:t>
            </a:r>
            <a:r>
              <a:rPr sz="1800" spc="15" dirty="0">
                <a:latin typeface="Arial MT"/>
                <a:cs typeface="Arial MT"/>
              </a:rPr>
              <a:t> </a:t>
            </a:r>
            <a:r>
              <a:rPr sz="1800" dirty="0">
                <a:latin typeface="Arial MT"/>
                <a:cs typeface="Arial MT"/>
              </a:rPr>
              <a:t>at</a:t>
            </a:r>
            <a:r>
              <a:rPr sz="1800" spc="-5" dirty="0">
                <a:latin typeface="Arial MT"/>
                <a:cs typeface="Arial MT"/>
              </a:rPr>
              <a:t> </a:t>
            </a:r>
            <a:r>
              <a:rPr sz="1800" dirty="0">
                <a:latin typeface="Arial MT"/>
                <a:cs typeface="Arial MT"/>
              </a:rPr>
              <a:t>the fifth</a:t>
            </a:r>
            <a:r>
              <a:rPr sz="1800" spc="5" dirty="0">
                <a:latin typeface="Arial MT"/>
                <a:cs typeface="Arial MT"/>
              </a:rPr>
              <a:t> </a:t>
            </a:r>
            <a:r>
              <a:rPr sz="1800" spc="-5" dirty="0">
                <a:latin typeface="Arial MT"/>
                <a:cs typeface="Arial MT"/>
              </a:rPr>
              <a:t>intercostal</a:t>
            </a:r>
            <a:r>
              <a:rPr sz="1800" spc="15" dirty="0">
                <a:latin typeface="Arial MT"/>
                <a:cs typeface="Arial MT"/>
              </a:rPr>
              <a:t> </a:t>
            </a:r>
            <a:r>
              <a:rPr sz="1800" spc="-5" dirty="0">
                <a:latin typeface="Arial MT"/>
                <a:cs typeface="Arial MT"/>
              </a:rPr>
              <a:t>space</a:t>
            </a:r>
            <a:r>
              <a:rPr sz="1800" spc="5" dirty="0">
                <a:latin typeface="Arial MT"/>
                <a:cs typeface="Arial MT"/>
              </a:rPr>
              <a:t> </a:t>
            </a:r>
            <a:r>
              <a:rPr sz="1800" spc="-5" dirty="0">
                <a:latin typeface="Arial MT"/>
                <a:cs typeface="Arial MT"/>
              </a:rPr>
              <a:t>in</a:t>
            </a:r>
            <a:r>
              <a:rPr sz="1800" spc="15" dirty="0">
                <a:latin typeface="Arial MT"/>
                <a:cs typeface="Arial MT"/>
              </a:rPr>
              <a:t> </a:t>
            </a:r>
            <a:r>
              <a:rPr sz="1800" dirty="0">
                <a:latin typeface="Arial MT"/>
                <a:cs typeface="Arial MT"/>
              </a:rPr>
              <a:t>the</a:t>
            </a:r>
            <a:r>
              <a:rPr sz="1800" spc="-5" dirty="0">
                <a:latin typeface="Arial MT"/>
                <a:cs typeface="Arial MT"/>
              </a:rPr>
              <a:t> anterior </a:t>
            </a:r>
            <a:r>
              <a:rPr sz="1800" spc="-484" dirty="0">
                <a:latin typeface="Arial MT"/>
                <a:cs typeface="Arial MT"/>
              </a:rPr>
              <a:t> </a:t>
            </a:r>
            <a:r>
              <a:rPr sz="1800" spc="-10" dirty="0">
                <a:latin typeface="Arial MT"/>
                <a:cs typeface="Arial MT"/>
              </a:rPr>
              <a:t>axillary</a:t>
            </a:r>
            <a:r>
              <a:rPr sz="1800" spc="20" dirty="0">
                <a:latin typeface="Arial MT"/>
                <a:cs typeface="Arial MT"/>
              </a:rPr>
              <a:t> </a:t>
            </a:r>
            <a:r>
              <a:rPr sz="1800" spc="-5" dirty="0">
                <a:latin typeface="Arial MT"/>
                <a:cs typeface="Arial MT"/>
              </a:rPr>
              <a:t>line.</a:t>
            </a:r>
            <a:endParaRPr sz="1800">
              <a:latin typeface="Arial MT"/>
              <a:cs typeface="Arial MT"/>
            </a:endParaRPr>
          </a:p>
        </p:txBody>
      </p:sp>
      <p:pic>
        <p:nvPicPr>
          <p:cNvPr id="14" name="object 14"/>
          <p:cNvPicPr/>
          <p:nvPr/>
        </p:nvPicPr>
        <p:blipFill>
          <a:blip r:embed="rId9" cstate="print"/>
          <a:stretch>
            <a:fillRect/>
          </a:stretch>
        </p:blipFill>
        <p:spPr>
          <a:xfrm>
            <a:off x="3857781" y="6458577"/>
            <a:ext cx="213627" cy="213602"/>
          </a:xfrm>
          <a:prstGeom prst="rect">
            <a:avLst/>
          </a:prstGeom>
        </p:spPr>
      </p:pic>
      <p:sp>
        <p:nvSpPr>
          <p:cNvPr id="15" name="object 15"/>
          <p:cNvSpPr txBox="1">
            <a:spLocks noGrp="1"/>
          </p:cNvSpPr>
          <p:nvPr>
            <p:ph type="title"/>
          </p:nvPr>
        </p:nvSpPr>
        <p:spPr>
          <a:xfrm>
            <a:off x="3197479" y="688340"/>
            <a:ext cx="5797550" cy="391160"/>
          </a:xfrm>
          <a:prstGeom prst="rect">
            <a:avLst/>
          </a:prstGeom>
        </p:spPr>
        <p:txBody>
          <a:bodyPr vert="horz" wrap="square" lIns="0" tIns="12700" rIns="0" bIns="0" rtlCol="0">
            <a:spAutoFit/>
          </a:bodyPr>
          <a:lstStyle/>
          <a:p>
            <a:pPr marL="12700">
              <a:lnSpc>
                <a:spcPct val="100000"/>
              </a:lnSpc>
              <a:spcBef>
                <a:spcPts val="100"/>
              </a:spcBef>
            </a:pPr>
            <a:r>
              <a:rPr sz="2400" spc="-5" dirty="0"/>
              <a:t>1</a:t>
            </a:r>
            <a:r>
              <a:rPr sz="2400" spc="-10" dirty="0"/>
              <a:t> </a:t>
            </a:r>
            <a:r>
              <a:rPr sz="2400" spc="-5" dirty="0"/>
              <a:t>x</a:t>
            </a:r>
            <a:r>
              <a:rPr sz="2400" spc="-15" dirty="0"/>
              <a:t> </a:t>
            </a:r>
            <a:r>
              <a:rPr sz="2400" spc="-5" dirty="0">
                <a:solidFill>
                  <a:srgbClr val="BB8542"/>
                </a:solidFill>
              </a:rPr>
              <a:t>TERMINAL</a:t>
            </a:r>
            <a:r>
              <a:rPr sz="2400" spc="5" dirty="0">
                <a:solidFill>
                  <a:srgbClr val="BB8542"/>
                </a:solidFill>
              </a:rPr>
              <a:t> </a:t>
            </a:r>
            <a:r>
              <a:rPr sz="2400" spc="-5" dirty="0">
                <a:solidFill>
                  <a:srgbClr val="BB8542"/>
                </a:solidFill>
              </a:rPr>
              <a:t>LEARNING</a:t>
            </a:r>
            <a:r>
              <a:rPr sz="2400" spc="10" dirty="0">
                <a:solidFill>
                  <a:srgbClr val="BB8542"/>
                </a:solidFill>
              </a:rPr>
              <a:t> </a:t>
            </a:r>
            <a:r>
              <a:rPr sz="2400" spc="-5" dirty="0">
                <a:solidFill>
                  <a:srgbClr val="BB8542"/>
                </a:solidFill>
              </a:rPr>
              <a:t>OBJECTIVES</a:t>
            </a:r>
            <a:endParaRPr sz="2400"/>
          </a:p>
        </p:txBody>
      </p:sp>
      <p:pic>
        <p:nvPicPr>
          <p:cNvPr id="16" name="object 16"/>
          <p:cNvPicPr/>
          <p:nvPr/>
        </p:nvPicPr>
        <p:blipFill>
          <a:blip r:embed="rId10" cstate="print"/>
          <a:stretch>
            <a:fillRect/>
          </a:stretch>
        </p:blipFill>
        <p:spPr>
          <a:xfrm>
            <a:off x="5697509" y="6459352"/>
            <a:ext cx="218693" cy="218676"/>
          </a:xfrm>
          <a:prstGeom prst="rect">
            <a:avLst/>
          </a:prstGeom>
        </p:spPr>
      </p:pic>
      <p:grpSp>
        <p:nvGrpSpPr>
          <p:cNvPr id="17" name="object 17"/>
          <p:cNvGrpSpPr/>
          <p:nvPr/>
        </p:nvGrpSpPr>
        <p:grpSpPr>
          <a:xfrm>
            <a:off x="735393" y="4481131"/>
            <a:ext cx="183515" cy="821690"/>
            <a:chOff x="735393" y="4481131"/>
            <a:chExt cx="183515" cy="821690"/>
          </a:xfrm>
        </p:grpSpPr>
        <p:pic>
          <p:nvPicPr>
            <p:cNvPr id="18" name="object 18"/>
            <p:cNvPicPr/>
            <p:nvPr/>
          </p:nvPicPr>
          <p:blipFill>
            <a:blip r:embed="rId11" cstate="print"/>
            <a:stretch>
              <a:fillRect/>
            </a:stretch>
          </p:blipFill>
          <p:spPr>
            <a:xfrm>
              <a:off x="735393" y="4481131"/>
              <a:ext cx="183083" cy="183134"/>
            </a:xfrm>
            <a:prstGeom prst="rect">
              <a:avLst/>
            </a:prstGeom>
          </p:spPr>
        </p:pic>
        <p:pic>
          <p:nvPicPr>
            <p:cNvPr id="19" name="object 19"/>
            <p:cNvPicPr/>
            <p:nvPr/>
          </p:nvPicPr>
          <p:blipFill>
            <a:blip r:embed="rId11" cstate="print"/>
            <a:stretch>
              <a:fillRect/>
            </a:stretch>
          </p:blipFill>
          <p:spPr>
            <a:xfrm>
              <a:off x="735393" y="5119560"/>
              <a:ext cx="183083" cy="183133"/>
            </a:xfrm>
            <a:prstGeom prst="rect">
              <a:avLst/>
            </a:prstGeom>
          </p:spPr>
        </p:pic>
      </p:grpSp>
      <p:sp>
        <p:nvSpPr>
          <p:cNvPr id="20" name="object 20"/>
          <p:cNvSpPr txBox="1"/>
          <p:nvPr/>
        </p:nvSpPr>
        <p:spPr>
          <a:xfrm>
            <a:off x="3104514" y="5989033"/>
            <a:ext cx="5984875" cy="366395"/>
          </a:xfrm>
          <a:prstGeom prst="rect">
            <a:avLst/>
          </a:prstGeom>
        </p:spPr>
        <p:txBody>
          <a:bodyPr vert="horz" wrap="square" lIns="0" tIns="0" rIns="0" bIns="0" rtlCol="0">
            <a:spAutoFit/>
          </a:bodyPr>
          <a:lstStyle/>
          <a:p>
            <a:pPr marL="12700">
              <a:lnSpc>
                <a:spcPts val="2755"/>
              </a:lnSpc>
            </a:pPr>
            <a:r>
              <a:rPr sz="2400" b="1" spc="-5" dirty="0">
                <a:latin typeface="Arial"/>
                <a:cs typeface="Arial"/>
              </a:rPr>
              <a:t>13</a:t>
            </a:r>
            <a:r>
              <a:rPr sz="2400" b="1" spc="-10" dirty="0">
                <a:latin typeface="Arial"/>
                <a:cs typeface="Arial"/>
              </a:rPr>
              <a:t> </a:t>
            </a:r>
            <a:r>
              <a:rPr sz="2400" b="1" spc="-5" dirty="0">
                <a:latin typeface="Arial"/>
                <a:cs typeface="Arial"/>
              </a:rPr>
              <a:t>x </a:t>
            </a:r>
            <a:r>
              <a:rPr sz="2400" b="1" spc="-5" dirty="0">
                <a:solidFill>
                  <a:srgbClr val="BB8542"/>
                </a:solidFill>
                <a:latin typeface="Arial"/>
                <a:cs typeface="Arial"/>
              </a:rPr>
              <a:t>ENABLING</a:t>
            </a:r>
            <a:r>
              <a:rPr sz="2400" b="1" spc="10" dirty="0">
                <a:solidFill>
                  <a:srgbClr val="BB8542"/>
                </a:solidFill>
                <a:latin typeface="Arial"/>
                <a:cs typeface="Arial"/>
              </a:rPr>
              <a:t> </a:t>
            </a:r>
            <a:r>
              <a:rPr sz="2400" b="1" spc="-5" dirty="0">
                <a:solidFill>
                  <a:srgbClr val="BB8542"/>
                </a:solidFill>
                <a:latin typeface="Arial"/>
                <a:cs typeface="Arial"/>
              </a:rPr>
              <a:t>LEARNING</a:t>
            </a:r>
            <a:r>
              <a:rPr sz="2400" b="1" spc="10" dirty="0">
                <a:solidFill>
                  <a:srgbClr val="BB8542"/>
                </a:solidFill>
                <a:latin typeface="Arial"/>
                <a:cs typeface="Arial"/>
              </a:rPr>
              <a:t> </a:t>
            </a:r>
            <a:r>
              <a:rPr sz="2400" b="1" spc="-5" dirty="0">
                <a:solidFill>
                  <a:srgbClr val="BB8542"/>
                </a:solidFill>
                <a:latin typeface="Arial"/>
                <a:cs typeface="Arial"/>
              </a:rPr>
              <a:t>OBJECTIVES</a:t>
            </a:r>
            <a:endParaRPr sz="2400">
              <a:latin typeface="Arial"/>
              <a:cs typeface="Arial"/>
            </a:endParaRPr>
          </a:p>
        </p:txBody>
      </p:sp>
      <p:sp>
        <p:nvSpPr>
          <p:cNvPr id="21" name="object 21"/>
          <p:cNvSpPr txBox="1"/>
          <p:nvPr/>
        </p:nvSpPr>
        <p:spPr>
          <a:xfrm>
            <a:off x="717905" y="6418609"/>
            <a:ext cx="167005" cy="309880"/>
          </a:xfrm>
          <a:prstGeom prst="rect">
            <a:avLst/>
          </a:prstGeom>
        </p:spPr>
        <p:txBody>
          <a:bodyPr vert="horz" wrap="square" lIns="0" tIns="0" rIns="0" bIns="0" rtlCol="0">
            <a:spAutoFit/>
          </a:bodyPr>
          <a:lstStyle/>
          <a:p>
            <a:pPr marL="12700">
              <a:lnSpc>
                <a:spcPts val="2315"/>
              </a:lnSpc>
            </a:pPr>
            <a:r>
              <a:rPr sz="2000" b="1" dirty="0">
                <a:solidFill>
                  <a:srgbClr val="BB8542"/>
                </a:solidFill>
                <a:latin typeface="Arial"/>
                <a:cs typeface="Arial"/>
              </a:rPr>
              <a:t>#</a:t>
            </a:r>
            <a:endParaRPr sz="2000">
              <a:latin typeface="Arial"/>
              <a:cs typeface="Arial"/>
            </a:endParaRPr>
          </a:p>
        </p:txBody>
      </p:sp>
      <p:sp>
        <p:nvSpPr>
          <p:cNvPr id="22" name="object 22"/>
          <p:cNvSpPr txBox="1"/>
          <p:nvPr/>
        </p:nvSpPr>
        <p:spPr>
          <a:xfrm>
            <a:off x="992225" y="6456197"/>
            <a:ext cx="2663190" cy="224790"/>
          </a:xfrm>
          <a:prstGeom prst="rect">
            <a:avLst/>
          </a:prstGeom>
        </p:spPr>
        <p:txBody>
          <a:bodyPr vert="horz" wrap="square" lIns="0" tIns="0" rIns="0" bIns="0" rtlCol="0">
            <a:spAutoFit/>
          </a:bodyPr>
          <a:lstStyle/>
          <a:p>
            <a:pPr marL="12700">
              <a:lnSpc>
                <a:spcPts val="1650"/>
              </a:lnSpc>
            </a:pPr>
            <a:r>
              <a:rPr sz="1400" dirty="0">
                <a:solidFill>
                  <a:srgbClr val="2D3334"/>
                </a:solidFill>
                <a:latin typeface="Arial MT"/>
                <a:cs typeface="Arial MT"/>
              </a:rPr>
              <a:t>=</a:t>
            </a:r>
            <a:r>
              <a:rPr sz="1400" spc="-10" dirty="0">
                <a:solidFill>
                  <a:srgbClr val="2D3334"/>
                </a:solidFill>
                <a:latin typeface="Arial MT"/>
                <a:cs typeface="Arial MT"/>
              </a:rPr>
              <a:t> </a:t>
            </a:r>
            <a:r>
              <a:rPr sz="1400" b="1" spc="-5" dirty="0">
                <a:solidFill>
                  <a:srgbClr val="2D3334"/>
                </a:solidFill>
                <a:latin typeface="Arial"/>
                <a:cs typeface="Arial"/>
              </a:rPr>
              <a:t>Terminal</a:t>
            </a:r>
            <a:r>
              <a:rPr sz="1400" b="1" spc="-30" dirty="0">
                <a:solidFill>
                  <a:srgbClr val="2D3334"/>
                </a:solidFill>
                <a:latin typeface="Arial"/>
                <a:cs typeface="Arial"/>
              </a:rPr>
              <a:t> </a:t>
            </a:r>
            <a:r>
              <a:rPr sz="1400" b="1" spc="-5" dirty="0">
                <a:solidFill>
                  <a:srgbClr val="2D3334"/>
                </a:solidFill>
                <a:latin typeface="Arial"/>
                <a:cs typeface="Arial"/>
              </a:rPr>
              <a:t>Learning</a:t>
            </a:r>
            <a:r>
              <a:rPr sz="1400" b="1" spc="-40" dirty="0">
                <a:solidFill>
                  <a:srgbClr val="2D3334"/>
                </a:solidFill>
                <a:latin typeface="Arial"/>
                <a:cs typeface="Arial"/>
              </a:rPr>
              <a:t> </a:t>
            </a:r>
            <a:r>
              <a:rPr sz="1400" b="1" spc="-5" dirty="0">
                <a:solidFill>
                  <a:srgbClr val="2D3334"/>
                </a:solidFill>
                <a:latin typeface="Arial"/>
                <a:cs typeface="Arial"/>
              </a:rPr>
              <a:t>Objectives</a:t>
            </a:r>
            <a:endParaRPr sz="1400">
              <a:latin typeface="Arial"/>
              <a:cs typeface="Arial"/>
            </a:endParaRPr>
          </a:p>
        </p:txBody>
      </p:sp>
      <p:sp>
        <p:nvSpPr>
          <p:cNvPr id="23" name="object 23"/>
          <p:cNvSpPr txBox="1"/>
          <p:nvPr/>
        </p:nvSpPr>
        <p:spPr>
          <a:xfrm>
            <a:off x="4119753" y="6456197"/>
            <a:ext cx="1413510" cy="224790"/>
          </a:xfrm>
          <a:prstGeom prst="rect">
            <a:avLst/>
          </a:prstGeom>
        </p:spPr>
        <p:txBody>
          <a:bodyPr vert="horz" wrap="square" lIns="0" tIns="0" rIns="0" bIns="0" rtlCol="0">
            <a:spAutoFit/>
          </a:bodyPr>
          <a:lstStyle/>
          <a:p>
            <a:pPr marL="12700">
              <a:lnSpc>
                <a:spcPts val="1650"/>
              </a:lnSpc>
            </a:pPr>
            <a:r>
              <a:rPr sz="1400" dirty="0">
                <a:solidFill>
                  <a:srgbClr val="2D3334"/>
                </a:solidFill>
                <a:latin typeface="Arial MT"/>
                <a:cs typeface="Arial MT"/>
              </a:rPr>
              <a:t>=</a:t>
            </a:r>
            <a:r>
              <a:rPr sz="1400" spc="-35" dirty="0">
                <a:solidFill>
                  <a:srgbClr val="2D3334"/>
                </a:solidFill>
                <a:latin typeface="Arial MT"/>
                <a:cs typeface="Arial MT"/>
              </a:rPr>
              <a:t> </a:t>
            </a:r>
            <a:r>
              <a:rPr sz="1400" spc="-5" dirty="0">
                <a:solidFill>
                  <a:srgbClr val="2D3334"/>
                </a:solidFill>
                <a:latin typeface="Arial MT"/>
                <a:cs typeface="Arial MT"/>
              </a:rPr>
              <a:t>Cognitive</a:t>
            </a:r>
            <a:r>
              <a:rPr sz="1400" spc="-35" dirty="0">
                <a:solidFill>
                  <a:srgbClr val="2D3334"/>
                </a:solidFill>
                <a:latin typeface="Arial MT"/>
                <a:cs typeface="Arial MT"/>
              </a:rPr>
              <a:t> </a:t>
            </a:r>
            <a:r>
              <a:rPr sz="1400" dirty="0">
                <a:solidFill>
                  <a:srgbClr val="2D3334"/>
                </a:solidFill>
                <a:latin typeface="Arial MT"/>
                <a:cs typeface="Arial MT"/>
              </a:rPr>
              <a:t>ELOs</a:t>
            </a:r>
            <a:endParaRPr sz="1400">
              <a:latin typeface="Arial MT"/>
              <a:cs typeface="Arial MT"/>
            </a:endParaRPr>
          </a:p>
        </p:txBody>
      </p:sp>
      <p:sp>
        <p:nvSpPr>
          <p:cNvPr id="24" name="object 24"/>
          <p:cNvSpPr txBox="1"/>
          <p:nvPr/>
        </p:nvSpPr>
        <p:spPr>
          <a:xfrm>
            <a:off x="6000369" y="6456197"/>
            <a:ext cx="1687830" cy="224790"/>
          </a:xfrm>
          <a:prstGeom prst="rect">
            <a:avLst/>
          </a:prstGeom>
        </p:spPr>
        <p:txBody>
          <a:bodyPr vert="horz" wrap="square" lIns="0" tIns="0" rIns="0" bIns="0" rtlCol="0">
            <a:spAutoFit/>
          </a:bodyPr>
          <a:lstStyle/>
          <a:p>
            <a:pPr marL="12700">
              <a:lnSpc>
                <a:spcPts val="1650"/>
              </a:lnSpc>
            </a:pPr>
            <a:r>
              <a:rPr sz="1400" dirty="0">
                <a:solidFill>
                  <a:srgbClr val="2D3334"/>
                </a:solidFill>
                <a:latin typeface="Arial MT"/>
                <a:cs typeface="Arial MT"/>
              </a:rPr>
              <a:t>=</a:t>
            </a:r>
            <a:r>
              <a:rPr sz="1400" spc="-50" dirty="0">
                <a:solidFill>
                  <a:srgbClr val="2D3334"/>
                </a:solidFill>
                <a:latin typeface="Arial MT"/>
                <a:cs typeface="Arial MT"/>
              </a:rPr>
              <a:t> </a:t>
            </a:r>
            <a:r>
              <a:rPr sz="1400" dirty="0">
                <a:solidFill>
                  <a:srgbClr val="2D3334"/>
                </a:solidFill>
                <a:latin typeface="Arial MT"/>
                <a:cs typeface="Arial MT"/>
              </a:rPr>
              <a:t>Performance</a:t>
            </a:r>
            <a:r>
              <a:rPr sz="1400" spc="-80" dirty="0">
                <a:solidFill>
                  <a:srgbClr val="2D3334"/>
                </a:solidFill>
                <a:latin typeface="Arial MT"/>
                <a:cs typeface="Arial MT"/>
              </a:rPr>
              <a:t> </a:t>
            </a:r>
            <a:r>
              <a:rPr sz="1400" dirty="0">
                <a:solidFill>
                  <a:srgbClr val="2D3334"/>
                </a:solidFill>
                <a:latin typeface="Arial MT"/>
                <a:cs typeface="Arial MT"/>
              </a:rPr>
              <a:t>ELOs</a:t>
            </a:r>
            <a:endParaRPr sz="1400">
              <a:latin typeface="Arial MT"/>
              <a:cs typeface="Arial MT"/>
            </a:endParaRPr>
          </a:p>
        </p:txBody>
      </p:sp>
      <p:sp>
        <p:nvSpPr>
          <p:cNvPr id="25" name="object 25"/>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26" name="object 26"/>
          <p:cNvSpPr txBox="1"/>
          <p:nvPr/>
        </p:nvSpPr>
        <p:spPr>
          <a:xfrm>
            <a:off x="11699747" y="656438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latin typeface="Arial MT"/>
                <a:cs typeface="Arial MT"/>
              </a:rPr>
              <a:t>3</a:t>
            </a:fld>
            <a:endParaRPr sz="1200">
              <a:latin typeface="Arial MT"/>
              <a:cs typeface="Arial MT"/>
            </a:endParaRPr>
          </a:p>
        </p:txBody>
      </p:sp>
      <p:pic>
        <p:nvPicPr>
          <p:cNvPr id="28" name="Picture 27">
            <a:extLst>
              <a:ext uri="{FF2B5EF4-FFF2-40B4-BE49-F238E27FC236}">
                <a16:creationId xmlns:a16="http://schemas.microsoft.com/office/drawing/2014/main" id="{FD320DC3-69A2-700A-8CB6-C2F2747770E0}"/>
              </a:ext>
            </a:extLst>
          </p:cNvPr>
          <p:cNvPicPr>
            <a:picLocks noChangeAspect="1"/>
          </p:cNvPicPr>
          <p:nvPr/>
        </p:nvPicPr>
        <p:blipFill>
          <a:blip r:embed="rId12"/>
          <a:stretch>
            <a:fillRect/>
          </a:stretch>
        </p:blipFill>
        <p:spPr>
          <a:xfrm>
            <a:off x="-7641" y="0"/>
            <a:ext cx="12189769" cy="6858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606667"/>
                </a:solidFill>
                <a:latin typeface="Arial"/>
                <a:cs typeface="Arial"/>
              </a:rPr>
              <a:t>Module</a:t>
            </a:r>
            <a:r>
              <a:rPr sz="2000" b="1" spc="-20" dirty="0">
                <a:solidFill>
                  <a:srgbClr val="606667"/>
                </a:solidFill>
                <a:latin typeface="Arial"/>
                <a:cs typeface="Arial"/>
              </a:rPr>
              <a:t> </a:t>
            </a:r>
            <a:r>
              <a:rPr sz="2000" b="1" dirty="0">
                <a:solidFill>
                  <a:srgbClr val="606667"/>
                </a:solidFill>
                <a:latin typeface="Arial"/>
                <a:cs typeface="Arial"/>
              </a:rPr>
              <a:t>8:</a:t>
            </a:r>
            <a:r>
              <a:rPr sz="2000" b="1" spc="-15" dirty="0">
                <a:solidFill>
                  <a:srgbClr val="606667"/>
                </a:solidFill>
                <a:latin typeface="Arial"/>
                <a:cs typeface="Arial"/>
              </a:rPr>
              <a:t> </a:t>
            </a:r>
            <a:r>
              <a:rPr sz="2000" b="1" dirty="0">
                <a:solidFill>
                  <a:srgbClr val="606667"/>
                </a:solidFill>
                <a:latin typeface="Arial"/>
                <a:cs typeface="Arial"/>
              </a:rPr>
              <a:t>Respiration</a:t>
            </a:r>
            <a:r>
              <a:rPr sz="2000" b="1" spc="-45" dirty="0">
                <a:solidFill>
                  <a:srgbClr val="606667"/>
                </a:solidFill>
                <a:latin typeface="Arial"/>
                <a:cs typeface="Arial"/>
              </a:rPr>
              <a:t> </a:t>
            </a:r>
            <a:r>
              <a:rPr sz="2000" b="1" dirty="0">
                <a:solidFill>
                  <a:srgbClr val="606667"/>
                </a:solidFill>
                <a:latin typeface="Arial"/>
                <a:cs typeface="Arial"/>
              </a:rPr>
              <a:t>Assessment</a:t>
            </a:r>
            <a:r>
              <a:rPr sz="2000" b="1" spc="-30" dirty="0">
                <a:solidFill>
                  <a:srgbClr val="606667"/>
                </a:solidFill>
                <a:latin typeface="Arial"/>
                <a:cs typeface="Arial"/>
              </a:rPr>
              <a:t> </a:t>
            </a:r>
            <a:r>
              <a:rPr sz="2000" b="1" dirty="0">
                <a:solidFill>
                  <a:srgbClr val="606667"/>
                </a:solidFill>
                <a:latin typeface="Arial"/>
                <a:cs typeface="Arial"/>
              </a:rPr>
              <a:t>&amp;</a:t>
            </a:r>
            <a:r>
              <a:rPr sz="2000" b="1" spc="-15" dirty="0">
                <a:solidFill>
                  <a:srgbClr val="606667"/>
                </a:solidFill>
                <a:latin typeface="Arial"/>
                <a:cs typeface="Arial"/>
              </a:rPr>
              <a:t> </a:t>
            </a:r>
            <a:r>
              <a:rPr sz="2000" b="1" dirty="0">
                <a:solidFill>
                  <a:srgbClr val="606667"/>
                </a:solidFill>
                <a:latin typeface="Arial"/>
                <a:cs typeface="Arial"/>
              </a:rPr>
              <a:t>Management</a:t>
            </a:r>
            <a:r>
              <a:rPr sz="2000" b="1" spc="-25" dirty="0">
                <a:solidFill>
                  <a:srgbClr val="606667"/>
                </a:solidFill>
                <a:latin typeface="Arial"/>
                <a:cs typeface="Arial"/>
              </a:rPr>
              <a:t> </a:t>
            </a:r>
            <a:r>
              <a:rPr sz="2000" b="1" dirty="0">
                <a:solidFill>
                  <a:srgbClr val="606667"/>
                </a:solidFill>
                <a:latin typeface="Arial"/>
                <a:cs typeface="Arial"/>
              </a:rPr>
              <a:t>in</a:t>
            </a:r>
            <a:r>
              <a:rPr sz="2000" b="1" spc="-10" dirty="0">
                <a:solidFill>
                  <a:srgbClr val="606667"/>
                </a:solidFill>
                <a:latin typeface="Arial"/>
                <a:cs typeface="Arial"/>
              </a:rPr>
              <a:t> </a:t>
            </a:r>
            <a:r>
              <a:rPr sz="2000" b="1" dirty="0">
                <a:solidFill>
                  <a:srgbClr val="606667"/>
                </a:solidFill>
                <a:latin typeface="Arial"/>
                <a:cs typeface="Arial"/>
              </a:rPr>
              <a:t>TFC</a:t>
            </a:r>
            <a:endParaRPr sz="2000">
              <a:latin typeface="Arial"/>
              <a:cs typeface="Arial"/>
            </a:endParaRPr>
          </a:p>
        </p:txBody>
      </p:sp>
      <p:sp>
        <p:nvSpPr>
          <p:cNvPr id="5" name="object 5"/>
          <p:cNvSpPr txBox="1"/>
          <p:nvPr/>
        </p:nvSpPr>
        <p:spPr>
          <a:xfrm>
            <a:off x="3773804" y="1812417"/>
            <a:ext cx="5646420" cy="3074035"/>
          </a:xfrm>
          <a:prstGeom prst="rect">
            <a:avLst/>
          </a:prstGeom>
        </p:spPr>
        <p:txBody>
          <a:bodyPr vert="horz" wrap="square" lIns="0" tIns="12065" rIns="0" bIns="0" rtlCol="0">
            <a:spAutoFit/>
          </a:bodyPr>
          <a:lstStyle/>
          <a:p>
            <a:pPr marL="828675">
              <a:lnSpc>
                <a:spcPct val="100000"/>
              </a:lnSpc>
              <a:spcBef>
                <a:spcPts val="95"/>
              </a:spcBef>
            </a:pPr>
            <a:r>
              <a:rPr sz="2800" b="1" spc="-5" dirty="0">
                <a:solidFill>
                  <a:srgbClr val="FFFFFF"/>
                </a:solidFill>
                <a:latin typeface="Arial"/>
                <a:cs typeface="Arial"/>
              </a:rPr>
              <a:t>Respiration</a:t>
            </a:r>
            <a:r>
              <a:rPr sz="2800" b="1" dirty="0">
                <a:solidFill>
                  <a:srgbClr val="FFFFFF"/>
                </a:solidFill>
                <a:latin typeface="Arial"/>
                <a:cs typeface="Arial"/>
              </a:rPr>
              <a:t> </a:t>
            </a:r>
            <a:r>
              <a:rPr sz="2800" b="1" spc="-5" dirty="0">
                <a:solidFill>
                  <a:srgbClr val="FFFFFF"/>
                </a:solidFill>
                <a:latin typeface="Arial"/>
                <a:cs typeface="Arial"/>
              </a:rPr>
              <a:t>Skills</a:t>
            </a:r>
            <a:endParaRPr sz="2800">
              <a:latin typeface="Arial"/>
              <a:cs typeface="Arial"/>
            </a:endParaRPr>
          </a:p>
          <a:p>
            <a:pPr marL="12700" marR="5080">
              <a:lnSpc>
                <a:spcPct val="233300"/>
              </a:lnSpc>
              <a:spcBef>
                <a:spcPts val="484"/>
              </a:spcBef>
            </a:pPr>
            <a:r>
              <a:rPr sz="2400" b="1" spc="-5" dirty="0">
                <a:solidFill>
                  <a:srgbClr val="FFFFFF"/>
                </a:solidFill>
                <a:latin typeface="Arial"/>
                <a:cs typeface="Arial"/>
              </a:rPr>
              <a:t>Needle</a:t>
            </a:r>
            <a:r>
              <a:rPr sz="2400" b="1" dirty="0">
                <a:solidFill>
                  <a:srgbClr val="FFFFFF"/>
                </a:solidFill>
                <a:latin typeface="Arial"/>
                <a:cs typeface="Arial"/>
              </a:rPr>
              <a:t> </a:t>
            </a:r>
            <a:r>
              <a:rPr sz="2400" b="1" spc="-5" dirty="0">
                <a:solidFill>
                  <a:srgbClr val="FFFFFF"/>
                </a:solidFill>
                <a:latin typeface="Arial"/>
                <a:cs typeface="Arial"/>
              </a:rPr>
              <a:t>Decompression</a:t>
            </a:r>
            <a:r>
              <a:rPr sz="2400" b="1" spc="20" dirty="0">
                <a:solidFill>
                  <a:srgbClr val="FFFFFF"/>
                </a:solidFill>
                <a:latin typeface="Arial"/>
                <a:cs typeface="Arial"/>
              </a:rPr>
              <a:t> </a:t>
            </a:r>
            <a:r>
              <a:rPr sz="2400" b="1" dirty="0">
                <a:solidFill>
                  <a:srgbClr val="FFFFFF"/>
                </a:solidFill>
                <a:latin typeface="Arial"/>
                <a:cs typeface="Arial"/>
              </a:rPr>
              <a:t>of</a:t>
            </a:r>
            <a:r>
              <a:rPr sz="2400" b="1" spc="-20" dirty="0">
                <a:solidFill>
                  <a:srgbClr val="FFFFFF"/>
                </a:solidFill>
                <a:latin typeface="Arial"/>
                <a:cs typeface="Arial"/>
              </a:rPr>
              <a:t> </a:t>
            </a:r>
            <a:r>
              <a:rPr sz="2400" b="1" spc="-5" dirty="0">
                <a:solidFill>
                  <a:srgbClr val="FFFFFF"/>
                </a:solidFill>
                <a:latin typeface="Arial"/>
                <a:cs typeface="Arial"/>
              </a:rPr>
              <a:t>Chest</a:t>
            </a:r>
            <a:r>
              <a:rPr sz="2400" b="1" spc="10" dirty="0">
                <a:solidFill>
                  <a:srgbClr val="FFFFFF"/>
                </a:solidFill>
                <a:latin typeface="Arial"/>
                <a:cs typeface="Arial"/>
              </a:rPr>
              <a:t> </a:t>
            </a:r>
            <a:r>
              <a:rPr sz="2400" b="1" spc="-5" dirty="0">
                <a:solidFill>
                  <a:srgbClr val="FFFFFF"/>
                </a:solidFill>
                <a:latin typeface="Arial"/>
                <a:cs typeface="Arial"/>
              </a:rPr>
              <a:t>(NDC) </a:t>
            </a:r>
            <a:r>
              <a:rPr sz="2400" b="1" spc="-655" dirty="0">
                <a:solidFill>
                  <a:srgbClr val="FFFFFF"/>
                </a:solidFill>
                <a:latin typeface="Arial"/>
                <a:cs typeface="Arial"/>
              </a:rPr>
              <a:t> </a:t>
            </a:r>
            <a:r>
              <a:rPr sz="2400" b="1" dirty="0">
                <a:solidFill>
                  <a:srgbClr val="FFFFFF"/>
                </a:solidFill>
                <a:latin typeface="Arial"/>
                <a:cs typeface="Arial"/>
              </a:rPr>
              <a:t>Finger</a:t>
            </a:r>
            <a:r>
              <a:rPr sz="2400" b="1" spc="-15" dirty="0">
                <a:solidFill>
                  <a:srgbClr val="FFFFFF"/>
                </a:solidFill>
                <a:latin typeface="Arial"/>
                <a:cs typeface="Arial"/>
              </a:rPr>
              <a:t> </a:t>
            </a:r>
            <a:r>
              <a:rPr sz="2400" b="1" spc="-5" dirty="0">
                <a:solidFill>
                  <a:srgbClr val="FFFFFF"/>
                </a:solidFill>
                <a:latin typeface="Arial"/>
                <a:cs typeface="Arial"/>
              </a:rPr>
              <a:t>Thoracostomy</a:t>
            </a:r>
            <a:endParaRPr sz="2400">
              <a:latin typeface="Arial"/>
              <a:cs typeface="Arial"/>
            </a:endParaRPr>
          </a:p>
          <a:p>
            <a:pPr>
              <a:lnSpc>
                <a:spcPct val="100000"/>
              </a:lnSpc>
              <a:spcBef>
                <a:spcPts val="50"/>
              </a:spcBef>
            </a:pPr>
            <a:endParaRPr sz="3300">
              <a:latin typeface="Arial"/>
              <a:cs typeface="Arial"/>
            </a:endParaRPr>
          </a:p>
          <a:p>
            <a:pPr marL="12700">
              <a:lnSpc>
                <a:spcPct val="100000"/>
              </a:lnSpc>
            </a:pPr>
            <a:r>
              <a:rPr sz="2400" b="1" dirty="0">
                <a:solidFill>
                  <a:srgbClr val="FFFFFF"/>
                </a:solidFill>
                <a:latin typeface="Arial"/>
                <a:cs typeface="Arial"/>
              </a:rPr>
              <a:t>Tube</a:t>
            </a:r>
            <a:r>
              <a:rPr sz="2400" b="1" spc="-40" dirty="0">
                <a:solidFill>
                  <a:srgbClr val="FFFFFF"/>
                </a:solidFill>
                <a:latin typeface="Arial"/>
                <a:cs typeface="Arial"/>
              </a:rPr>
              <a:t> </a:t>
            </a:r>
            <a:r>
              <a:rPr sz="2400" b="1" spc="-5" dirty="0">
                <a:solidFill>
                  <a:srgbClr val="FFFFFF"/>
                </a:solidFill>
                <a:latin typeface="Arial"/>
                <a:cs typeface="Arial"/>
              </a:rPr>
              <a:t>Thoracostomy</a:t>
            </a:r>
            <a:endParaRPr sz="2400">
              <a:latin typeface="Arial"/>
              <a:cs typeface="Arial"/>
            </a:endParaRPr>
          </a:p>
        </p:txBody>
      </p:sp>
      <p:sp>
        <p:nvSpPr>
          <p:cNvPr id="6" name="object 6"/>
          <p:cNvSpPr txBox="1">
            <a:spLocks noGrp="1"/>
          </p:cNvSpPr>
          <p:nvPr>
            <p:ph type="title"/>
          </p:nvPr>
        </p:nvSpPr>
        <p:spPr>
          <a:xfrm>
            <a:off x="4349877" y="944626"/>
            <a:ext cx="3478529"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rPr>
              <a:t>SKILL</a:t>
            </a:r>
            <a:r>
              <a:rPr spc="-75" dirty="0">
                <a:solidFill>
                  <a:srgbClr val="FFFFFF"/>
                </a:solidFill>
              </a:rPr>
              <a:t> </a:t>
            </a:r>
            <a:r>
              <a:rPr spc="-5" dirty="0">
                <a:solidFill>
                  <a:srgbClr val="FFFFFF"/>
                </a:solidFill>
              </a:rPr>
              <a:t>STATION</a:t>
            </a:r>
          </a:p>
        </p:txBody>
      </p:sp>
      <p:pic>
        <p:nvPicPr>
          <p:cNvPr id="7" name="object 7"/>
          <p:cNvPicPr/>
          <p:nvPr/>
        </p:nvPicPr>
        <p:blipFill>
          <a:blip r:embed="rId4" cstate="print"/>
          <a:stretch>
            <a:fillRect/>
          </a:stretch>
        </p:blipFill>
        <p:spPr>
          <a:xfrm>
            <a:off x="2903220" y="2647188"/>
            <a:ext cx="662940" cy="673608"/>
          </a:xfrm>
          <a:prstGeom prst="rect">
            <a:avLst/>
          </a:prstGeom>
        </p:spPr>
      </p:pic>
      <p:pic>
        <p:nvPicPr>
          <p:cNvPr id="8" name="object 8"/>
          <p:cNvPicPr/>
          <p:nvPr/>
        </p:nvPicPr>
        <p:blipFill>
          <a:blip r:embed="rId4" cstate="print"/>
          <a:stretch>
            <a:fillRect/>
          </a:stretch>
        </p:blipFill>
        <p:spPr>
          <a:xfrm>
            <a:off x="2903220" y="3514344"/>
            <a:ext cx="662940" cy="672084"/>
          </a:xfrm>
          <a:prstGeom prst="rect">
            <a:avLst/>
          </a:prstGeom>
        </p:spPr>
      </p:pic>
      <p:pic>
        <p:nvPicPr>
          <p:cNvPr id="9" name="object 9"/>
          <p:cNvPicPr/>
          <p:nvPr/>
        </p:nvPicPr>
        <p:blipFill>
          <a:blip r:embed="rId4" cstate="print"/>
          <a:stretch>
            <a:fillRect/>
          </a:stretch>
        </p:blipFill>
        <p:spPr>
          <a:xfrm>
            <a:off x="2903220" y="4379976"/>
            <a:ext cx="662940" cy="673607"/>
          </a:xfrm>
          <a:prstGeom prst="rect">
            <a:avLst/>
          </a:prstGeom>
        </p:spPr>
      </p:pic>
      <p:sp>
        <p:nvSpPr>
          <p:cNvPr id="10" name="object 10"/>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t>#TCCC-CPP-PPT-08</a:t>
            </a:r>
            <a:r>
              <a:rPr spc="220" dirty="0"/>
              <a:t> </a:t>
            </a:r>
            <a:r>
              <a:rPr dirty="0"/>
              <a:t>08</a:t>
            </a:r>
            <a:r>
              <a:rPr spc="-15" dirty="0"/>
              <a:t> </a:t>
            </a:r>
            <a:r>
              <a:rPr dirty="0"/>
              <a:t>AUG</a:t>
            </a:r>
            <a:r>
              <a:rPr spc="-50" dirty="0"/>
              <a:t> </a:t>
            </a:r>
            <a:r>
              <a:rPr dirty="0"/>
              <a:t>23</a:t>
            </a: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30</a:t>
            </a:fld>
            <a:endParaRPr spc="-5"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606667"/>
                </a:solidFill>
                <a:latin typeface="Arial"/>
                <a:cs typeface="Arial"/>
              </a:rPr>
              <a:t>Module</a:t>
            </a:r>
            <a:r>
              <a:rPr sz="2000" b="1" spc="-20" dirty="0">
                <a:solidFill>
                  <a:srgbClr val="606667"/>
                </a:solidFill>
                <a:latin typeface="Arial"/>
                <a:cs typeface="Arial"/>
              </a:rPr>
              <a:t> </a:t>
            </a:r>
            <a:r>
              <a:rPr sz="2000" b="1" dirty="0">
                <a:solidFill>
                  <a:srgbClr val="606667"/>
                </a:solidFill>
                <a:latin typeface="Arial"/>
                <a:cs typeface="Arial"/>
              </a:rPr>
              <a:t>8:</a:t>
            </a:r>
            <a:r>
              <a:rPr sz="2000" b="1" spc="-15" dirty="0">
                <a:solidFill>
                  <a:srgbClr val="606667"/>
                </a:solidFill>
                <a:latin typeface="Arial"/>
                <a:cs typeface="Arial"/>
              </a:rPr>
              <a:t> </a:t>
            </a:r>
            <a:r>
              <a:rPr sz="2000" b="1" dirty="0">
                <a:solidFill>
                  <a:srgbClr val="606667"/>
                </a:solidFill>
                <a:latin typeface="Arial"/>
                <a:cs typeface="Arial"/>
              </a:rPr>
              <a:t>Respiration</a:t>
            </a:r>
            <a:r>
              <a:rPr sz="2000" b="1" spc="-45" dirty="0">
                <a:solidFill>
                  <a:srgbClr val="606667"/>
                </a:solidFill>
                <a:latin typeface="Arial"/>
                <a:cs typeface="Arial"/>
              </a:rPr>
              <a:t> </a:t>
            </a:r>
            <a:r>
              <a:rPr sz="2000" b="1" dirty="0">
                <a:solidFill>
                  <a:srgbClr val="606667"/>
                </a:solidFill>
                <a:latin typeface="Arial"/>
                <a:cs typeface="Arial"/>
              </a:rPr>
              <a:t>Assessment</a:t>
            </a:r>
            <a:r>
              <a:rPr sz="2000" b="1" spc="-30" dirty="0">
                <a:solidFill>
                  <a:srgbClr val="606667"/>
                </a:solidFill>
                <a:latin typeface="Arial"/>
                <a:cs typeface="Arial"/>
              </a:rPr>
              <a:t> </a:t>
            </a:r>
            <a:r>
              <a:rPr sz="2000" b="1" dirty="0">
                <a:solidFill>
                  <a:srgbClr val="606667"/>
                </a:solidFill>
                <a:latin typeface="Arial"/>
                <a:cs typeface="Arial"/>
              </a:rPr>
              <a:t>&amp;</a:t>
            </a:r>
            <a:r>
              <a:rPr sz="2000" b="1" spc="-15" dirty="0">
                <a:solidFill>
                  <a:srgbClr val="606667"/>
                </a:solidFill>
                <a:latin typeface="Arial"/>
                <a:cs typeface="Arial"/>
              </a:rPr>
              <a:t> </a:t>
            </a:r>
            <a:r>
              <a:rPr sz="2000" b="1" dirty="0">
                <a:solidFill>
                  <a:srgbClr val="606667"/>
                </a:solidFill>
                <a:latin typeface="Arial"/>
                <a:cs typeface="Arial"/>
              </a:rPr>
              <a:t>Management</a:t>
            </a:r>
            <a:r>
              <a:rPr sz="2000" b="1" spc="-25" dirty="0">
                <a:solidFill>
                  <a:srgbClr val="606667"/>
                </a:solidFill>
                <a:latin typeface="Arial"/>
                <a:cs typeface="Arial"/>
              </a:rPr>
              <a:t> </a:t>
            </a:r>
            <a:r>
              <a:rPr sz="2000" b="1" dirty="0">
                <a:solidFill>
                  <a:srgbClr val="606667"/>
                </a:solidFill>
                <a:latin typeface="Arial"/>
                <a:cs typeface="Arial"/>
              </a:rPr>
              <a:t>in</a:t>
            </a:r>
            <a:r>
              <a:rPr sz="2000" b="1" spc="-10" dirty="0">
                <a:solidFill>
                  <a:srgbClr val="606667"/>
                </a:solidFill>
                <a:latin typeface="Arial"/>
                <a:cs typeface="Arial"/>
              </a:rPr>
              <a:t> </a:t>
            </a:r>
            <a:r>
              <a:rPr sz="2000" b="1" dirty="0">
                <a:solidFill>
                  <a:srgbClr val="606667"/>
                </a:solidFill>
                <a:latin typeface="Arial"/>
                <a:cs typeface="Arial"/>
              </a:rPr>
              <a:t>TFC</a:t>
            </a:r>
            <a:endParaRPr sz="2000">
              <a:latin typeface="Arial"/>
              <a:cs typeface="Arial"/>
            </a:endParaRPr>
          </a:p>
        </p:txBody>
      </p:sp>
      <p:grpSp>
        <p:nvGrpSpPr>
          <p:cNvPr id="3" name="object 3"/>
          <p:cNvGrpSpPr/>
          <p:nvPr/>
        </p:nvGrpSpPr>
        <p:grpSpPr>
          <a:xfrm>
            <a:off x="2937129" y="2251329"/>
            <a:ext cx="6319520" cy="3580765"/>
            <a:chOff x="2937129" y="2251329"/>
            <a:chExt cx="6319520" cy="3580765"/>
          </a:xfrm>
        </p:grpSpPr>
        <p:sp>
          <p:nvSpPr>
            <p:cNvPr id="4" name="object 4"/>
            <p:cNvSpPr/>
            <p:nvPr/>
          </p:nvSpPr>
          <p:spPr>
            <a:xfrm>
              <a:off x="2946654" y="2260854"/>
              <a:ext cx="6300470" cy="3561715"/>
            </a:xfrm>
            <a:custGeom>
              <a:avLst/>
              <a:gdLst/>
              <a:ahLst/>
              <a:cxnLst/>
              <a:rect l="l" t="t" r="r" b="b"/>
              <a:pathLst>
                <a:path w="6300470" h="3561715">
                  <a:moveTo>
                    <a:pt x="0" y="3561588"/>
                  </a:moveTo>
                  <a:lnTo>
                    <a:pt x="6300216" y="3561588"/>
                  </a:lnTo>
                  <a:lnTo>
                    <a:pt x="6300216" y="0"/>
                  </a:lnTo>
                  <a:lnTo>
                    <a:pt x="0" y="0"/>
                  </a:lnTo>
                  <a:lnTo>
                    <a:pt x="0" y="3561588"/>
                  </a:lnTo>
                  <a:close/>
                </a:path>
              </a:pathLst>
            </a:custGeom>
            <a:ln w="19050">
              <a:solidFill>
                <a:srgbClr val="898B8B"/>
              </a:solidFill>
            </a:ln>
          </p:spPr>
          <p:txBody>
            <a:bodyPr wrap="square" lIns="0" tIns="0" rIns="0" bIns="0" rtlCol="0"/>
            <a:lstStyle/>
            <a:p>
              <a:endParaRPr/>
            </a:p>
          </p:txBody>
        </p:sp>
        <p:sp>
          <p:nvSpPr>
            <p:cNvPr id="5" name="object 5"/>
            <p:cNvSpPr/>
            <p:nvPr/>
          </p:nvSpPr>
          <p:spPr>
            <a:xfrm>
              <a:off x="5501639" y="3445764"/>
              <a:ext cx="1188720" cy="1190625"/>
            </a:xfrm>
            <a:custGeom>
              <a:avLst/>
              <a:gdLst/>
              <a:ahLst/>
              <a:cxnLst/>
              <a:rect l="l" t="t" r="r" b="b"/>
              <a:pathLst>
                <a:path w="1188720" h="1190625">
                  <a:moveTo>
                    <a:pt x="594360" y="0"/>
                  </a:moveTo>
                  <a:lnTo>
                    <a:pt x="545607" y="1972"/>
                  </a:lnTo>
                  <a:lnTo>
                    <a:pt x="497942" y="7789"/>
                  </a:lnTo>
                  <a:lnTo>
                    <a:pt x="451515" y="17295"/>
                  </a:lnTo>
                  <a:lnTo>
                    <a:pt x="406481" y="30339"/>
                  </a:lnTo>
                  <a:lnTo>
                    <a:pt x="362991" y="46767"/>
                  </a:lnTo>
                  <a:lnTo>
                    <a:pt x="321200" y="66426"/>
                  </a:lnTo>
                  <a:lnTo>
                    <a:pt x="281259" y="89163"/>
                  </a:lnTo>
                  <a:lnTo>
                    <a:pt x="243321" y="114824"/>
                  </a:lnTo>
                  <a:lnTo>
                    <a:pt x="207540" y="143256"/>
                  </a:lnTo>
                  <a:lnTo>
                    <a:pt x="174069" y="174307"/>
                  </a:lnTo>
                  <a:lnTo>
                    <a:pt x="143060" y="207823"/>
                  </a:lnTo>
                  <a:lnTo>
                    <a:pt x="114665" y="243651"/>
                  </a:lnTo>
                  <a:lnTo>
                    <a:pt x="89039" y="281637"/>
                  </a:lnTo>
                  <a:lnTo>
                    <a:pt x="66334" y="321629"/>
                  </a:lnTo>
                  <a:lnTo>
                    <a:pt x="46702" y="363474"/>
                  </a:lnTo>
                  <a:lnTo>
                    <a:pt x="30297" y="407017"/>
                  </a:lnTo>
                  <a:lnTo>
                    <a:pt x="17271" y="452107"/>
                  </a:lnTo>
                  <a:lnTo>
                    <a:pt x="7778" y="498590"/>
                  </a:lnTo>
                  <a:lnTo>
                    <a:pt x="1970" y="546312"/>
                  </a:lnTo>
                  <a:lnTo>
                    <a:pt x="0" y="595122"/>
                  </a:lnTo>
                  <a:lnTo>
                    <a:pt x="1970" y="643931"/>
                  </a:lnTo>
                  <a:lnTo>
                    <a:pt x="7778" y="691653"/>
                  </a:lnTo>
                  <a:lnTo>
                    <a:pt x="17271" y="738136"/>
                  </a:lnTo>
                  <a:lnTo>
                    <a:pt x="30297" y="783226"/>
                  </a:lnTo>
                  <a:lnTo>
                    <a:pt x="46702" y="826770"/>
                  </a:lnTo>
                  <a:lnTo>
                    <a:pt x="66334" y="868614"/>
                  </a:lnTo>
                  <a:lnTo>
                    <a:pt x="89039" y="908606"/>
                  </a:lnTo>
                  <a:lnTo>
                    <a:pt x="114665" y="946592"/>
                  </a:lnTo>
                  <a:lnTo>
                    <a:pt x="143060" y="982420"/>
                  </a:lnTo>
                  <a:lnTo>
                    <a:pt x="174069" y="1015936"/>
                  </a:lnTo>
                  <a:lnTo>
                    <a:pt x="207540" y="1046987"/>
                  </a:lnTo>
                  <a:lnTo>
                    <a:pt x="243321" y="1075419"/>
                  </a:lnTo>
                  <a:lnTo>
                    <a:pt x="281259" y="1101080"/>
                  </a:lnTo>
                  <a:lnTo>
                    <a:pt x="321200" y="1123817"/>
                  </a:lnTo>
                  <a:lnTo>
                    <a:pt x="362991" y="1143476"/>
                  </a:lnTo>
                  <a:lnTo>
                    <a:pt x="406481" y="1159904"/>
                  </a:lnTo>
                  <a:lnTo>
                    <a:pt x="451515" y="1172948"/>
                  </a:lnTo>
                  <a:lnTo>
                    <a:pt x="497942" y="1182454"/>
                  </a:lnTo>
                  <a:lnTo>
                    <a:pt x="545607" y="1188271"/>
                  </a:lnTo>
                  <a:lnTo>
                    <a:pt x="594360" y="1190244"/>
                  </a:lnTo>
                  <a:lnTo>
                    <a:pt x="643112" y="1188271"/>
                  </a:lnTo>
                  <a:lnTo>
                    <a:pt x="690777" y="1182454"/>
                  </a:lnTo>
                  <a:lnTo>
                    <a:pt x="737204" y="1172948"/>
                  </a:lnTo>
                  <a:lnTo>
                    <a:pt x="782238" y="1159904"/>
                  </a:lnTo>
                  <a:lnTo>
                    <a:pt x="825728" y="1143476"/>
                  </a:lnTo>
                  <a:lnTo>
                    <a:pt x="867519" y="1123817"/>
                  </a:lnTo>
                  <a:lnTo>
                    <a:pt x="907460" y="1101080"/>
                  </a:lnTo>
                  <a:lnTo>
                    <a:pt x="945398" y="1075419"/>
                  </a:lnTo>
                  <a:lnTo>
                    <a:pt x="981179" y="1046987"/>
                  </a:lnTo>
                  <a:lnTo>
                    <a:pt x="1014650" y="1015936"/>
                  </a:lnTo>
                  <a:lnTo>
                    <a:pt x="1045659" y="982420"/>
                  </a:lnTo>
                  <a:lnTo>
                    <a:pt x="1074054" y="946592"/>
                  </a:lnTo>
                  <a:lnTo>
                    <a:pt x="1099680" y="908606"/>
                  </a:lnTo>
                  <a:lnTo>
                    <a:pt x="1122385" y="868614"/>
                  </a:lnTo>
                  <a:lnTo>
                    <a:pt x="1142017" y="826769"/>
                  </a:lnTo>
                  <a:lnTo>
                    <a:pt x="1158422" y="783226"/>
                  </a:lnTo>
                  <a:lnTo>
                    <a:pt x="1171448" y="738136"/>
                  </a:lnTo>
                  <a:lnTo>
                    <a:pt x="1180941" y="691653"/>
                  </a:lnTo>
                  <a:lnTo>
                    <a:pt x="1186749" y="643931"/>
                  </a:lnTo>
                  <a:lnTo>
                    <a:pt x="1188719" y="595122"/>
                  </a:lnTo>
                  <a:lnTo>
                    <a:pt x="1186749" y="546312"/>
                  </a:lnTo>
                  <a:lnTo>
                    <a:pt x="1180941" y="498590"/>
                  </a:lnTo>
                  <a:lnTo>
                    <a:pt x="1171448" y="452107"/>
                  </a:lnTo>
                  <a:lnTo>
                    <a:pt x="1158422" y="407017"/>
                  </a:lnTo>
                  <a:lnTo>
                    <a:pt x="1142017" y="363474"/>
                  </a:lnTo>
                  <a:lnTo>
                    <a:pt x="1122385" y="321629"/>
                  </a:lnTo>
                  <a:lnTo>
                    <a:pt x="1099680" y="281637"/>
                  </a:lnTo>
                  <a:lnTo>
                    <a:pt x="1074054" y="243651"/>
                  </a:lnTo>
                  <a:lnTo>
                    <a:pt x="1045659" y="207823"/>
                  </a:lnTo>
                  <a:lnTo>
                    <a:pt x="1014650" y="174307"/>
                  </a:lnTo>
                  <a:lnTo>
                    <a:pt x="981179" y="143256"/>
                  </a:lnTo>
                  <a:lnTo>
                    <a:pt x="945398" y="114824"/>
                  </a:lnTo>
                  <a:lnTo>
                    <a:pt x="907460" y="89163"/>
                  </a:lnTo>
                  <a:lnTo>
                    <a:pt x="867519" y="66426"/>
                  </a:lnTo>
                  <a:lnTo>
                    <a:pt x="825728" y="46767"/>
                  </a:lnTo>
                  <a:lnTo>
                    <a:pt x="782238" y="30339"/>
                  </a:lnTo>
                  <a:lnTo>
                    <a:pt x="737204" y="17295"/>
                  </a:lnTo>
                  <a:lnTo>
                    <a:pt x="690777" y="7789"/>
                  </a:lnTo>
                  <a:lnTo>
                    <a:pt x="643112" y="1972"/>
                  </a:lnTo>
                  <a:lnTo>
                    <a:pt x="594360" y="0"/>
                  </a:lnTo>
                  <a:close/>
                </a:path>
              </a:pathLst>
            </a:custGeom>
            <a:solidFill>
              <a:srgbClr val="606667"/>
            </a:solidFill>
          </p:spPr>
          <p:txBody>
            <a:bodyPr wrap="square" lIns="0" tIns="0" rIns="0" bIns="0" rtlCol="0"/>
            <a:lstStyle/>
            <a:p>
              <a:endParaRPr/>
            </a:p>
          </p:txBody>
        </p:sp>
        <p:sp>
          <p:nvSpPr>
            <p:cNvPr id="6" name="object 6"/>
            <p:cNvSpPr/>
            <p:nvPr/>
          </p:nvSpPr>
          <p:spPr>
            <a:xfrm>
              <a:off x="5897880" y="3735324"/>
              <a:ext cx="525780" cy="609600"/>
            </a:xfrm>
            <a:custGeom>
              <a:avLst/>
              <a:gdLst/>
              <a:ahLst/>
              <a:cxnLst/>
              <a:rect l="l" t="t" r="r" b="b"/>
              <a:pathLst>
                <a:path w="525779" h="609600">
                  <a:moveTo>
                    <a:pt x="0" y="0"/>
                  </a:moveTo>
                  <a:lnTo>
                    <a:pt x="0" y="609600"/>
                  </a:lnTo>
                  <a:lnTo>
                    <a:pt x="525780" y="304800"/>
                  </a:lnTo>
                  <a:lnTo>
                    <a:pt x="0" y="0"/>
                  </a:lnTo>
                  <a:close/>
                </a:path>
              </a:pathLst>
            </a:custGeom>
            <a:solidFill>
              <a:srgbClr val="FFFFFF"/>
            </a:solidFill>
          </p:spPr>
          <p:txBody>
            <a:bodyPr wrap="square" lIns="0" tIns="0" rIns="0" bIns="0" rtlCol="0"/>
            <a:lstStyle/>
            <a:p>
              <a:endParaRPr/>
            </a:p>
          </p:txBody>
        </p:sp>
      </p:grpSp>
      <p:sp>
        <p:nvSpPr>
          <p:cNvPr id="7" name="object 7"/>
          <p:cNvSpPr txBox="1"/>
          <p:nvPr/>
        </p:nvSpPr>
        <p:spPr>
          <a:xfrm>
            <a:off x="3908552" y="6042152"/>
            <a:ext cx="470598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dirty="0">
                <a:solidFill>
                  <a:srgbClr val="898B8B"/>
                </a:solidFill>
                <a:latin typeface="Arial"/>
                <a:cs typeface="Arial"/>
              </a:rPr>
              <a:t> </a:t>
            </a:r>
            <a:r>
              <a:rPr sz="1800" i="1" spc="-5" dirty="0">
                <a:solidFill>
                  <a:srgbClr val="898B8B"/>
                </a:solidFill>
                <a:latin typeface="Arial"/>
                <a:cs typeface="Arial"/>
              </a:rPr>
              <a:t>can</a:t>
            </a:r>
            <a:r>
              <a:rPr sz="1800" i="1" spc="-15" dirty="0">
                <a:solidFill>
                  <a:srgbClr val="898B8B"/>
                </a:solidFill>
                <a:latin typeface="Arial"/>
                <a:cs typeface="Arial"/>
              </a:rPr>
              <a:t> </a:t>
            </a:r>
            <a:r>
              <a:rPr sz="1800" i="1" spc="-5" dirty="0">
                <a:solidFill>
                  <a:srgbClr val="898B8B"/>
                </a:solidFill>
                <a:latin typeface="Arial"/>
                <a:cs typeface="Arial"/>
              </a:rPr>
              <a:t>be</a:t>
            </a:r>
            <a:r>
              <a:rPr sz="1800" i="1" spc="5" dirty="0">
                <a:solidFill>
                  <a:srgbClr val="898B8B"/>
                </a:solidFill>
                <a:latin typeface="Arial"/>
                <a:cs typeface="Arial"/>
              </a:rPr>
              <a:t> </a:t>
            </a:r>
            <a:r>
              <a:rPr sz="1800" i="1" spc="-5" dirty="0">
                <a:solidFill>
                  <a:srgbClr val="898B8B"/>
                </a:solidFill>
                <a:latin typeface="Arial"/>
                <a:cs typeface="Arial"/>
              </a:rPr>
              <a:t>found</a:t>
            </a:r>
            <a:r>
              <a:rPr sz="1800" i="1" spc="-15" dirty="0">
                <a:solidFill>
                  <a:srgbClr val="898B8B"/>
                </a:solidFill>
                <a:latin typeface="Arial"/>
                <a:cs typeface="Arial"/>
              </a:rPr>
              <a:t> </a:t>
            </a:r>
            <a:r>
              <a:rPr sz="1800" i="1" spc="-5" dirty="0">
                <a:solidFill>
                  <a:srgbClr val="898B8B"/>
                </a:solidFill>
                <a:latin typeface="Arial"/>
                <a:cs typeface="Arial"/>
              </a:rPr>
              <a:t>on</a:t>
            </a:r>
            <a:r>
              <a:rPr sz="1800" i="1"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9" name="object 9"/>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t>#TCCC-CPP-PPT-08</a:t>
            </a:r>
            <a:r>
              <a:rPr spc="220" dirty="0"/>
              <a:t> </a:t>
            </a:r>
            <a:r>
              <a:rPr dirty="0"/>
              <a:t>08</a:t>
            </a:r>
            <a:r>
              <a:rPr spc="-15" dirty="0"/>
              <a:t> </a:t>
            </a:r>
            <a:r>
              <a:rPr dirty="0"/>
              <a:t>AUG</a:t>
            </a:r>
            <a:r>
              <a:rPr spc="-50" dirty="0"/>
              <a:t> </a:t>
            </a:r>
            <a:r>
              <a:rPr dirty="0"/>
              <a:t>23</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31</a:t>
            </a:fld>
            <a:endParaRPr spc="-5" dirty="0"/>
          </a:p>
        </p:txBody>
      </p:sp>
      <p:sp>
        <p:nvSpPr>
          <p:cNvPr id="8" name="object 8"/>
          <p:cNvSpPr txBox="1"/>
          <p:nvPr/>
        </p:nvSpPr>
        <p:spPr>
          <a:xfrm>
            <a:off x="1315338" y="944626"/>
            <a:ext cx="9549130"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FFFF"/>
                </a:solidFill>
                <a:latin typeface="Arial"/>
                <a:cs typeface="Arial"/>
              </a:rPr>
              <a:t>RESPIRATION</a:t>
            </a:r>
            <a:r>
              <a:rPr sz="3600" b="1" spc="-35" dirty="0">
                <a:solidFill>
                  <a:srgbClr val="FFFFFF"/>
                </a:solidFill>
                <a:latin typeface="Arial"/>
                <a:cs typeface="Arial"/>
              </a:rPr>
              <a:t> </a:t>
            </a:r>
            <a:r>
              <a:rPr sz="3600" b="1" dirty="0">
                <a:solidFill>
                  <a:srgbClr val="FFFFFF"/>
                </a:solidFill>
                <a:latin typeface="Arial"/>
                <a:cs typeface="Arial"/>
              </a:rPr>
              <a:t>MANAGEMENT</a:t>
            </a:r>
            <a:r>
              <a:rPr sz="3600" b="1" spc="-30" dirty="0">
                <a:solidFill>
                  <a:srgbClr val="FFFFFF"/>
                </a:solidFill>
                <a:latin typeface="Arial"/>
                <a:cs typeface="Arial"/>
              </a:rPr>
              <a:t> </a:t>
            </a:r>
            <a:r>
              <a:rPr sz="3600" b="1" spc="-5" dirty="0">
                <a:solidFill>
                  <a:srgbClr val="FFFFFF"/>
                </a:solidFill>
                <a:latin typeface="Arial"/>
                <a:cs typeface="Arial"/>
              </a:rPr>
              <a:t>HIGHLIGHTS</a:t>
            </a:r>
            <a:endParaRPr sz="3600">
              <a:latin typeface="Arial"/>
              <a:cs typeface="Arial"/>
            </a:endParaRPr>
          </a:p>
        </p:txBody>
      </p:sp>
      <p:pic>
        <p:nvPicPr>
          <p:cNvPr id="11" name="08b. Respiration Assessment &amp; Management in Tactical Field Care">
            <a:hlinkClick r:id="" action="ppaction://media"/>
            <a:extLst>
              <a:ext uri="{FF2B5EF4-FFF2-40B4-BE49-F238E27FC236}">
                <a16:creationId xmlns:a16="http://schemas.microsoft.com/office/drawing/2014/main" id="{EC453586-2B32-C263-46B7-ADBD1C2A04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7817" y="1649350"/>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00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graphicFrame>
        <p:nvGraphicFramePr>
          <p:cNvPr id="4" name="object 4"/>
          <p:cNvGraphicFramePr>
            <a:graphicFrameLocks noGrp="1"/>
          </p:cNvGraphicFramePr>
          <p:nvPr/>
        </p:nvGraphicFramePr>
        <p:xfrm>
          <a:off x="534352" y="1672653"/>
          <a:ext cx="11156315" cy="4817476"/>
        </p:xfrm>
        <a:graphic>
          <a:graphicData uri="http://schemas.openxmlformats.org/drawingml/2006/table">
            <a:tbl>
              <a:tblPr firstRow="1" bandRow="1">
                <a:tableStyleId>{2D5ABB26-0587-4C30-8999-92F81FD0307C}</a:tableStyleId>
              </a:tblPr>
              <a:tblGrid>
                <a:gridCol w="4461510">
                  <a:extLst>
                    <a:ext uri="{9D8B030D-6E8A-4147-A177-3AD203B41FA5}">
                      <a16:colId xmlns:a16="http://schemas.microsoft.com/office/drawing/2014/main" val="20000"/>
                    </a:ext>
                  </a:extLst>
                </a:gridCol>
                <a:gridCol w="4942840">
                  <a:extLst>
                    <a:ext uri="{9D8B030D-6E8A-4147-A177-3AD203B41FA5}">
                      <a16:colId xmlns:a16="http://schemas.microsoft.com/office/drawing/2014/main" val="20001"/>
                    </a:ext>
                  </a:extLst>
                </a:gridCol>
                <a:gridCol w="1751965">
                  <a:extLst>
                    <a:ext uri="{9D8B030D-6E8A-4147-A177-3AD203B41FA5}">
                      <a16:colId xmlns:a16="http://schemas.microsoft.com/office/drawing/2014/main" val="20002"/>
                    </a:ext>
                  </a:extLst>
                </a:gridCol>
              </a:tblGrid>
              <a:tr h="579120">
                <a:tc>
                  <a:txBody>
                    <a:bodyPr/>
                    <a:lstStyle/>
                    <a:p>
                      <a:pPr marL="2540" algn="ctr">
                        <a:lnSpc>
                          <a:spcPct val="100000"/>
                        </a:lnSpc>
                        <a:spcBef>
                          <a:spcPts val="1235"/>
                        </a:spcBef>
                      </a:pPr>
                      <a:r>
                        <a:rPr sz="1600" b="1" spc="-5" dirty="0">
                          <a:latin typeface="Arial"/>
                          <a:cs typeface="Arial"/>
                        </a:rPr>
                        <a:t>Subject</a:t>
                      </a:r>
                      <a:r>
                        <a:rPr sz="1600" b="1" spc="-20" dirty="0">
                          <a:latin typeface="Arial"/>
                          <a:cs typeface="Arial"/>
                        </a:rPr>
                        <a:t> </a:t>
                      </a:r>
                      <a:r>
                        <a:rPr sz="1600" b="1" spc="-5" dirty="0">
                          <a:latin typeface="Arial"/>
                          <a:cs typeface="Arial"/>
                        </a:rPr>
                        <a:t>Category</a:t>
                      </a:r>
                      <a:endParaRPr sz="1600">
                        <a:latin typeface="Arial"/>
                        <a:cs typeface="Arial"/>
                      </a:endParaRPr>
                    </a:p>
                  </a:txBody>
                  <a:tcPr marL="0" marR="0" marT="15684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7D7D7"/>
                    </a:solidFill>
                  </a:tcPr>
                </a:tc>
                <a:tc>
                  <a:txBody>
                    <a:bodyPr/>
                    <a:lstStyle/>
                    <a:p>
                      <a:pPr algn="ctr">
                        <a:lnSpc>
                          <a:spcPct val="100000"/>
                        </a:lnSpc>
                        <a:spcBef>
                          <a:spcPts val="1235"/>
                        </a:spcBef>
                      </a:pPr>
                      <a:r>
                        <a:rPr sz="1600" b="1" spc="-5" dirty="0">
                          <a:latin typeface="Arial"/>
                          <a:cs typeface="Arial"/>
                        </a:rPr>
                        <a:t>Study</a:t>
                      </a:r>
                      <a:r>
                        <a:rPr sz="1600" b="1" spc="-25" dirty="0">
                          <a:latin typeface="Arial"/>
                          <a:cs typeface="Arial"/>
                        </a:rPr>
                        <a:t> </a:t>
                      </a:r>
                      <a:r>
                        <a:rPr sz="1600" b="1" spc="-15" dirty="0">
                          <a:latin typeface="Arial"/>
                          <a:cs typeface="Arial"/>
                        </a:rPr>
                        <a:t>Types</a:t>
                      </a:r>
                      <a:endParaRPr sz="1600">
                        <a:latin typeface="Arial"/>
                        <a:cs typeface="Arial"/>
                      </a:endParaRPr>
                    </a:p>
                  </a:txBody>
                  <a:tcPr marL="0" marR="0" marT="15684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7D7D7"/>
                    </a:solidFill>
                  </a:tcPr>
                </a:tc>
                <a:tc>
                  <a:txBody>
                    <a:bodyPr/>
                    <a:lstStyle/>
                    <a:p>
                      <a:pPr marL="434340" marR="424180" indent="59055">
                        <a:lnSpc>
                          <a:spcPts val="1870"/>
                        </a:lnSpc>
                        <a:spcBef>
                          <a:spcPts val="425"/>
                        </a:spcBef>
                      </a:pPr>
                      <a:r>
                        <a:rPr sz="1600" b="1" spc="-15" dirty="0">
                          <a:latin typeface="Arial"/>
                          <a:cs typeface="Arial"/>
                        </a:rPr>
                        <a:t>Level</a:t>
                      </a:r>
                      <a:r>
                        <a:rPr sz="1600" b="1" spc="10" dirty="0">
                          <a:latin typeface="Arial"/>
                          <a:cs typeface="Arial"/>
                        </a:rPr>
                        <a:t> </a:t>
                      </a:r>
                      <a:r>
                        <a:rPr sz="1600" b="1" spc="-5" dirty="0">
                          <a:latin typeface="Arial"/>
                          <a:cs typeface="Arial"/>
                        </a:rPr>
                        <a:t>of </a:t>
                      </a:r>
                      <a:r>
                        <a:rPr sz="1600" b="1" dirty="0">
                          <a:latin typeface="Arial"/>
                          <a:cs typeface="Arial"/>
                        </a:rPr>
                        <a:t> E</a:t>
                      </a:r>
                      <a:r>
                        <a:rPr sz="1600" b="1" spc="-35" dirty="0">
                          <a:latin typeface="Arial"/>
                          <a:cs typeface="Arial"/>
                        </a:rPr>
                        <a:t>v</a:t>
                      </a:r>
                      <a:r>
                        <a:rPr sz="1600" b="1" dirty="0">
                          <a:latin typeface="Arial"/>
                          <a:cs typeface="Arial"/>
                        </a:rPr>
                        <a:t>ide</a:t>
                      </a:r>
                      <a:r>
                        <a:rPr sz="1600" b="1" spc="-5" dirty="0">
                          <a:latin typeface="Arial"/>
                          <a:cs typeface="Arial"/>
                        </a:rPr>
                        <a:t>n</a:t>
                      </a:r>
                      <a:r>
                        <a:rPr sz="1600" b="1" dirty="0">
                          <a:latin typeface="Arial"/>
                          <a:cs typeface="Arial"/>
                        </a:rPr>
                        <a:t>ce</a:t>
                      </a:r>
                      <a:endParaRPr sz="1600">
                        <a:latin typeface="Arial"/>
                        <a:cs typeface="Arial"/>
                      </a:endParaRPr>
                    </a:p>
                  </a:txBody>
                  <a:tcPr marL="0" marR="0" marT="53975"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D7D7D7"/>
                    </a:solidFill>
                  </a:tcPr>
                </a:tc>
                <a:extLst>
                  <a:ext uri="{0D108BD9-81ED-4DB2-BD59-A6C34878D82A}">
                    <a16:rowId xmlns:a16="http://schemas.microsoft.com/office/drawing/2014/main" val="10000"/>
                  </a:ext>
                </a:extLst>
              </a:tr>
              <a:tr h="847598">
                <a:tc>
                  <a:txBody>
                    <a:bodyPr/>
                    <a:lstStyle/>
                    <a:p>
                      <a:pPr>
                        <a:lnSpc>
                          <a:spcPct val="100000"/>
                        </a:lnSpc>
                        <a:spcBef>
                          <a:spcPts val="50"/>
                        </a:spcBef>
                      </a:pPr>
                      <a:endParaRPr sz="1950">
                        <a:latin typeface="Times New Roman"/>
                        <a:cs typeface="Times New Roman"/>
                      </a:endParaRPr>
                    </a:p>
                    <a:p>
                      <a:pPr marL="287655">
                        <a:lnSpc>
                          <a:spcPct val="100000"/>
                        </a:lnSpc>
                      </a:pPr>
                      <a:r>
                        <a:rPr sz="1600" spc="-10" dirty="0">
                          <a:latin typeface="Arial MT"/>
                          <a:cs typeface="Arial MT"/>
                        </a:rPr>
                        <a:t>Open</a:t>
                      </a:r>
                      <a:r>
                        <a:rPr sz="1600" spc="10" dirty="0">
                          <a:latin typeface="Arial MT"/>
                          <a:cs typeface="Arial MT"/>
                        </a:rPr>
                        <a:t> </a:t>
                      </a:r>
                      <a:r>
                        <a:rPr sz="1600" spc="-5" dirty="0">
                          <a:latin typeface="Arial MT"/>
                          <a:cs typeface="Arial MT"/>
                        </a:rPr>
                        <a:t>Pneumothorax</a:t>
                      </a:r>
                      <a:r>
                        <a:rPr sz="1600" spc="10" dirty="0">
                          <a:latin typeface="Arial MT"/>
                          <a:cs typeface="Arial MT"/>
                        </a:rPr>
                        <a:t> </a:t>
                      </a:r>
                      <a:r>
                        <a:rPr sz="1600" spc="-5" dirty="0">
                          <a:latin typeface="Arial MT"/>
                          <a:cs typeface="Arial MT"/>
                        </a:rPr>
                        <a:t>Management</a:t>
                      </a:r>
                      <a:endParaRPr sz="1600">
                        <a:latin typeface="Arial MT"/>
                        <a:cs typeface="Arial MT"/>
                      </a:endParaRPr>
                    </a:p>
                  </a:txBody>
                  <a:tcPr marL="0" marR="0" marT="635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0C1E7"/>
                    </a:solidFill>
                  </a:tcPr>
                </a:tc>
                <a:tc>
                  <a:txBody>
                    <a:bodyPr/>
                    <a:lstStyle/>
                    <a:p>
                      <a:pPr marL="288290" marR="1275715">
                        <a:lnSpc>
                          <a:spcPct val="100000"/>
                        </a:lnSpc>
                        <a:spcBef>
                          <a:spcPts val="1380"/>
                        </a:spcBef>
                      </a:pPr>
                      <a:r>
                        <a:rPr sz="1600" spc="-5" dirty="0">
                          <a:latin typeface="Arial MT"/>
                          <a:cs typeface="Arial MT"/>
                        </a:rPr>
                        <a:t>Clinical Consensus, Expert Opinion &amp; </a:t>
                      </a:r>
                      <a:r>
                        <a:rPr sz="1600" spc="-430" dirty="0">
                          <a:latin typeface="Arial MT"/>
                          <a:cs typeface="Arial MT"/>
                        </a:rPr>
                        <a:t> </a:t>
                      </a:r>
                      <a:r>
                        <a:rPr sz="1600" spc="-5" dirty="0">
                          <a:latin typeface="Arial MT"/>
                          <a:cs typeface="Arial MT"/>
                        </a:rPr>
                        <a:t>Discussion</a:t>
                      </a:r>
                      <a:endParaRPr sz="1600">
                        <a:latin typeface="Arial MT"/>
                        <a:cs typeface="Arial MT"/>
                      </a:endParaRPr>
                    </a:p>
                  </a:txBody>
                  <a:tcPr marL="0" marR="0" marT="17526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40"/>
                        </a:spcBef>
                      </a:pPr>
                      <a:endParaRPr sz="2000">
                        <a:latin typeface="Times New Roman"/>
                        <a:cs typeface="Times New Roman"/>
                      </a:endParaRPr>
                    </a:p>
                    <a:p>
                      <a:pPr marL="2540" algn="ctr">
                        <a:lnSpc>
                          <a:spcPct val="100000"/>
                        </a:lnSpc>
                      </a:pPr>
                      <a:r>
                        <a:rPr sz="1600" b="1" spc="-5" dirty="0">
                          <a:latin typeface="Arial"/>
                          <a:cs typeface="Arial"/>
                        </a:rPr>
                        <a:t>C-EO</a:t>
                      </a:r>
                      <a:endParaRPr sz="1600">
                        <a:latin typeface="Arial"/>
                        <a:cs typeface="Arial"/>
                      </a:endParaRPr>
                    </a:p>
                  </a:txBody>
                  <a:tcPr marL="0" marR="0" marT="508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1"/>
                  </a:ext>
                </a:extLst>
              </a:tr>
              <a:tr h="1091564">
                <a:tc>
                  <a:txBody>
                    <a:bodyPr/>
                    <a:lstStyle/>
                    <a:p>
                      <a:pPr>
                        <a:lnSpc>
                          <a:spcPct val="100000"/>
                        </a:lnSpc>
                        <a:spcBef>
                          <a:spcPts val="40"/>
                        </a:spcBef>
                      </a:pPr>
                      <a:endParaRPr sz="2000">
                        <a:latin typeface="Times New Roman"/>
                        <a:cs typeface="Times New Roman"/>
                      </a:endParaRPr>
                    </a:p>
                    <a:p>
                      <a:pPr marL="287655">
                        <a:lnSpc>
                          <a:spcPts val="1895"/>
                        </a:lnSpc>
                      </a:pPr>
                      <a:r>
                        <a:rPr sz="1600" spc="-5" dirty="0">
                          <a:latin typeface="Arial MT"/>
                          <a:cs typeface="Arial MT"/>
                        </a:rPr>
                        <a:t>Vented versus</a:t>
                      </a:r>
                      <a:r>
                        <a:rPr sz="1600" spc="15" dirty="0">
                          <a:latin typeface="Arial MT"/>
                          <a:cs typeface="Arial MT"/>
                        </a:rPr>
                        <a:t> </a:t>
                      </a:r>
                      <a:r>
                        <a:rPr sz="1600" spc="-5" dirty="0">
                          <a:latin typeface="Arial MT"/>
                          <a:cs typeface="Arial MT"/>
                        </a:rPr>
                        <a:t>Non-vented</a:t>
                      </a:r>
                      <a:r>
                        <a:rPr sz="1600" spc="10" dirty="0">
                          <a:latin typeface="Arial MT"/>
                          <a:cs typeface="Arial MT"/>
                        </a:rPr>
                        <a:t> </a:t>
                      </a:r>
                      <a:r>
                        <a:rPr sz="1600" spc="-5" dirty="0">
                          <a:latin typeface="Arial MT"/>
                          <a:cs typeface="Arial MT"/>
                        </a:rPr>
                        <a:t>Chest</a:t>
                      </a:r>
                      <a:r>
                        <a:rPr sz="1600" dirty="0">
                          <a:latin typeface="Arial MT"/>
                          <a:cs typeface="Arial MT"/>
                        </a:rPr>
                        <a:t> </a:t>
                      </a:r>
                      <a:r>
                        <a:rPr sz="1600" spc="-5" dirty="0">
                          <a:latin typeface="Arial MT"/>
                          <a:cs typeface="Arial MT"/>
                        </a:rPr>
                        <a:t>Seal</a:t>
                      </a:r>
                      <a:endParaRPr sz="1600">
                        <a:latin typeface="Arial MT"/>
                        <a:cs typeface="Arial MT"/>
                      </a:endParaRPr>
                    </a:p>
                    <a:p>
                      <a:pPr marL="287655">
                        <a:lnSpc>
                          <a:spcPts val="1895"/>
                        </a:lnSpc>
                      </a:pPr>
                      <a:r>
                        <a:rPr sz="1600" spc="-5" dirty="0">
                          <a:latin typeface="Arial MT"/>
                          <a:cs typeface="Arial MT"/>
                        </a:rPr>
                        <a:t>Usage</a:t>
                      </a:r>
                      <a:endParaRPr sz="1600">
                        <a:latin typeface="Arial MT"/>
                        <a:cs typeface="Arial MT"/>
                      </a:endParaRPr>
                    </a:p>
                  </a:txBody>
                  <a:tcPr marL="0" marR="0" marT="508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8290" marR="1182370">
                        <a:lnSpc>
                          <a:spcPct val="100000"/>
                        </a:lnSpc>
                        <a:spcBef>
                          <a:spcPts val="1380"/>
                        </a:spcBef>
                      </a:pPr>
                      <a:r>
                        <a:rPr sz="1600" spc="-5" dirty="0">
                          <a:latin typeface="Arial MT"/>
                          <a:cs typeface="Arial MT"/>
                        </a:rPr>
                        <a:t>Comparative</a:t>
                      </a:r>
                      <a:r>
                        <a:rPr sz="1600" spc="5" dirty="0">
                          <a:latin typeface="Arial MT"/>
                          <a:cs typeface="Arial MT"/>
                        </a:rPr>
                        <a:t> </a:t>
                      </a:r>
                      <a:r>
                        <a:rPr sz="1600" spc="-5" dirty="0">
                          <a:latin typeface="Arial MT"/>
                          <a:cs typeface="Arial MT"/>
                        </a:rPr>
                        <a:t>nonrandomized</a:t>
                      </a:r>
                      <a:r>
                        <a:rPr sz="1600" spc="-10" dirty="0">
                          <a:latin typeface="Arial MT"/>
                          <a:cs typeface="Arial MT"/>
                        </a:rPr>
                        <a:t> </a:t>
                      </a:r>
                      <a:r>
                        <a:rPr sz="1600" spc="-5" dirty="0">
                          <a:latin typeface="Arial MT"/>
                          <a:cs typeface="Arial MT"/>
                        </a:rPr>
                        <a:t>study; </a:t>
                      </a:r>
                      <a:r>
                        <a:rPr sz="1600" dirty="0">
                          <a:latin typeface="Arial MT"/>
                          <a:cs typeface="Arial MT"/>
                        </a:rPr>
                        <a:t> </a:t>
                      </a:r>
                      <a:r>
                        <a:rPr sz="1600" spc="-5" dirty="0">
                          <a:latin typeface="Arial MT"/>
                          <a:cs typeface="Arial MT"/>
                        </a:rPr>
                        <a:t>Retrospective</a:t>
                      </a:r>
                      <a:r>
                        <a:rPr sz="1600" dirty="0">
                          <a:latin typeface="Arial MT"/>
                          <a:cs typeface="Arial MT"/>
                        </a:rPr>
                        <a:t> </a:t>
                      </a:r>
                      <a:r>
                        <a:rPr sz="1600" spc="-5" dirty="0">
                          <a:latin typeface="Arial MT"/>
                          <a:cs typeface="Arial MT"/>
                        </a:rPr>
                        <a:t>observational study</a:t>
                      </a:r>
                      <a:r>
                        <a:rPr sz="1600" spc="25" dirty="0">
                          <a:latin typeface="Arial MT"/>
                          <a:cs typeface="Arial MT"/>
                        </a:rPr>
                        <a:t> </a:t>
                      </a:r>
                      <a:r>
                        <a:rPr sz="1600" spc="-10" dirty="0">
                          <a:latin typeface="Arial MT"/>
                          <a:cs typeface="Arial MT"/>
                        </a:rPr>
                        <a:t>with </a:t>
                      </a:r>
                      <a:r>
                        <a:rPr sz="1600" spc="-430" dirty="0">
                          <a:latin typeface="Arial MT"/>
                          <a:cs typeface="Arial MT"/>
                        </a:rPr>
                        <a:t> </a:t>
                      </a:r>
                      <a:r>
                        <a:rPr sz="1600" spc="-5" dirty="0">
                          <a:latin typeface="Arial MT"/>
                          <a:cs typeface="Arial MT"/>
                        </a:rPr>
                        <a:t>limitations</a:t>
                      </a:r>
                      <a:endParaRPr sz="1600">
                        <a:latin typeface="Arial MT"/>
                        <a:cs typeface="Arial MT"/>
                      </a:endParaRPr>
                    </a:p>
                  </a:txBody>
                  <a:tcPr marL="0" marR="0" marT="1752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a:lnSpc>
                          <a:spcPct val="100000"/>
                        </a:lnSpc>
                      </a:pPr>
                      <a:endParaRPr sz="1800">
                        <a:latin typeface="Times New Roman"/>
                        <a:cs typeface="Times New Roman"/>
                      </a:endParaRPr>
                    </a:p>
                    <a:p>
                      <a:pPr marL="2540" algn="ctr">
                        <a:lnSpc>
                          <a:spcPct val="100000"/>
                        </a:lnSpc>
                        <a:spcBef>
                          <a:spcPts val="1235"/>
                        </a:spcBef>
                      </a:pPr>
                      <a:r>
                        <a:rPr sz="1600" b="1" spc="-10" dirty="0">
                          <a:latin typeface="Arial"/>
                          <a:cs typeface="Arial"/>
                        </a:rPr>
                        <a:t>C-LD</a:t>
                      </a:r>
                      <a:endParaRPr sz="1600">
                        <a:latin typeface="Arial"/>
                        <a:cs typeface="Arial"/>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2"/>
                  </a:ext>
                </a:extLst>
              </a:tr>
              <a:tr h="847725">
                <a:tc>
                  <a:txBody>
                    <a:bodyPr/>
                    <a:lstStyle/>
                    <a:p>
                      <a:pPr>
                        <a:lnSpc>
                          <a:spcPct val="100000"/>
                        </a:lnSpc>
                        <a:spcBef>
                          <a:spcPts val="50"/>
                        </a:spcBef>
                      </a:pPr>
                      <a:endParaRPr sz="1950">
                        <a:latin typeface="Times New Roman"/>
                        <a:cs typeface="Times New Roman"/>
                      </a:endParaRPr>
                    </a:p>
                    <a:p>
                      <a:pPr marL="287655">
                        <a:lnSpc>
                          <a:spcPct val="100000"/>
                        </a:lnSpc>
                      </a:pPr>
                      <a:r>
                        <a:rPr sz="1600" spc="-5" dirty="0">
                          <a:latin typeface="Arial MT"/>
                          <a:cs typeface="Arial MT"/>
                        </a:rPr>
                        <a:t>Tension</a:t>
                      </a:r>
                      <a:r>
                        <a:rPr sz="1600" spc="-25" dirty="0">
                          <a:latin typeface="Arial MT"/>
                          <a:cs typeface="Arial MT"/>
                        </a:rPr>
                        <a:t> </a:t>
                      </a:r>
                      <a:r>
                        <a:rPr sz="1600" spc="-5" dirty="0">
                          <a:latin typeface="Arial MT"/>
                          <a:cs typeface="Arial MT"/>
                        </a:rPr>
                        <a:t>Pneumothorax</a:t>
                      </a:r>
                      <a:r>
                        <a:rPr sz="1600" spc="20" dirty="0">
                          <a:latin typeface="Arial MT"/>
                          <a:cs typeface="Arial MT"/>
                        </a:rPr>
                        <a:t> </a:t>
                      </a:r>
                      <a:r>
                        <a:rPr sz="1600" spc="-5" dirty="0">
                          <a:latin typeface="Arial MT"/>
                          <a:cs typeface="Arial MT"/>
                        </a:rPr>
                        <a:t>Management</a:t>
                      </a:r>
                      <a:endParaRPr sz="1600">
                        <a:latin typeface="Arial MT"/>
                        <a:cs typeface="Arial MT"/>
                      </a:endParaRPr>
                    </a:p>
                  </a:txBody>
                  <a:tcPr marL="0" marR="0" marT="635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8290" marR="1275715">
                        <a:lnSpc>
                          <a:spcPts val="1870"/>
                        </a:lnSpc>
                        <a:spcBef>
                          <a:spcPts val="1485"/>
                        </a:spcBef>
                      </a:pPr>
                      <a:r>
                        <a:rPr sz="1600" spc="-5" dirty="0">
                          <a:latin typeface="Arial MT"/>
                          <a:cs typeface="Arial MT"/>
                        </a:rPr>
                        <a:t>Clinical Consensus, Expert Opinion &amp; </a:t>
                      </a:r>
                      <a:r>
                        <a:rPr sz="1600" spc="-430" dirty="0">
                          <a:latin typeface="Arial MT"/>
                          <a:cs typeface="Arial MT"/>
                        </a:rPr>
                        <a:t> </a:t>
                      </a:r>
                      <a:r>
                        <a:rPr sz="1600" spc="-5" dirty="0">
                          <a:latin typeface="Arial MT"/>
                          <a:cs typeface="Arial MT"/>
                        </a:rPr>
                        <a:t>Discussion</a:t>
                      </a:r>
                      <a:endParaRPr sz="1600">
                        <a:latin typeface="Arial MT"/>
                        <a:cs typeface="Arial MT"/>
                      </a:endParaRPr>
                    </a:p>
                  </a:txBody>
                  <a:tcPr marL="0" marR="0" marT="1885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40"/>
                        </a:spcBef>
                      </a:pPr>
                      <a:endParaRPr sz="2000">
                        <a:latin typeface="Times New Roman"/>
                        <a:cs typeface="Times New Roman"/>
                      </a:endParaRPr>
                    </a:p>
                    <a:p>
                      <a:pPr marL="2540" algn="ctr">
                        <a:lnSpc>
                          <a:spcPct val="100000"/>
                        </a:lnSpc>
                        <a:spcBef>
                          <a:spcPts val="5"/>
                        </a:spcBef>
                      </a:pPr>
                      <a:r>
                        <a:rPr sz="1600" b="1" spc="-5" dirty="0">
                          <a:latin typeface="Arial"/>
                          <a:cs typeface="Arial"/>
                        </a:rPr>
                        <a:t>C-EO</a:t>
                      </a:r>
                      <a:endParaRPr sz="1600">
                        <a:latin typeface="Arial"/>
                        <a:cs typeface="Arial"/>
                      </a:endParaRPr>
                    </a:p>
                  </a:txBody>
                  <a:tcPr marL="0" marR="0" marT="508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3"/>
                  </a:ext>
                </a:extLst>
              </a:tr>
              <a:tr h="847623">
                <a:tc>
                  <a:txBody>
                    <a:bodyPr/>
                    <a:lstStyle/>
                    <a:p>
                      <a:pPr marL="287655" marR="497205">
                        <a:lnSpc>
                          <a:spcPts val="1870"/>
                        </a:lnSpc>
                        <a:spcBef>
                          <a:spcPts val="1490"/>
                        </a:spcBef>
                      </a:pPr>
                      <a:r>
                        <a:rPr sz="1600" spc="-5" dirty="0">
                          <a:latin typeface="Arial MT"/>
                          <a:cs typeface="Arial MT"/>
                        </a:rPr>
                        <a:t>Needle</a:t>
                      </a:r>
                      <a:r>
                        <a:rPr sz="1600" spc="-15" dirty="0">
                          <a:latin typeface="Arial MT"/>
                          <a:cs typeface="Arial MT"/>
                        </a:rPr>
                        <a:t> </a:t>
                      </a:r>
                      <a:r>
                        <a:rPr sz="1600" spc="-5" dirty="0">
                          <a:latin typeface="Arial MT"/>
                          <a:cs typeface="Arial MT"/>
                        </a:rPr>
                        <a:t>Decompression of</a:t>
                      </a:r>
                      <a:r>
                        <a:rPr sz="1600" spc="10"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Chest Site </a:t>
                      </a:r>
                      <a:r>
                        <a:rPr sz="1600" spc="-430" dirty="0">
                          <a:latin typeface="Arial MT"/>
                          <a:cs typeface="Arial MT"/>
                        </a:rPr>
                        <a:t> </a:t>
                      </a:r>
                      <a:r>
                        <a:rPr sz="1600" spc="-5" dirty="0">
                          <a:latin typeface="Arial MT"/>
                          <a:cs typeface="Arial MT"/>
                        </a:rPr>
                        <a:t>Selection</a:t>
                      </a:r>
                      <a:endParaRPr sz="1600">
                        <a:latin typeface="Arial MT"/>
                        <a:cs typeface="Arial MT"/>
                      </a:endParaRPr>
                    </a:p>
                  </a:txBody>
                  <a:tcPr marL="0" marR="0" marT="18923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8290" marR="934085">
                        <a:lnSpc>
                          <a:spcPct val="100000"/>
                        </a:lnSpc>
                        <a:spcBef>
                          <a:spcPts val="1385"/>
                        </a:spcBef>
                      </a:pPr>
                      <a:r>
                        <a:rPr sz="1600" spc="-5" dirty="0">
                          <a:latin typeface="Arial MT"/>
                          <a:cs typeface="Arial MT"/>
                        </a:rPr>
                        <a:t>Retrospective</a:t>
                      </a:r>
                      <a:r>
                        <a:rPr sz="1600" dirty="0">
                          <a:latin typeface="Arial MT"/>
                          <a:cs typeface="Arial MT"/>
                        </a:rPr>
                        <a:t> </a:t>
                      </a:r>
                      <a:r>
                        <a:rPr sz="1600" spc="-5" dirty="0">
                          <a:latin typeface="Arial MT"/>
                          <a:cs typeface="Arial MT"/>
                        </a:rPr>
                        <a:t>Descriptive and</a:t>
                      </a:r>
                      <a:r>
                        <a:rPr sz="1600" spc="5" dirty="0">
                          <a:latin typeface="Arial MT"/>
                          <a:cs typeface="Arial MT"/>
                        </a:rPr>
                        <a:t> </a:t>
                      </a:r>
                      <a:r>
                        <a:rPr sz="1600" spc="-5" dirty="0">
                          <a:latin typeface="Arial MT"/>
                          <a:cs typeface="Arial MT"/>
                        </a:rPr>
                        <a:t>Qualitative </a:t>
                      </a:r>
                      <a:r>
                        <a:rPr sz="1600" spc="-430" dirty="0">
                          <a:latin typeface="Arial MT"/>
                          <a:cs typeface="Arial MT"/>
                        </a:rPr>
                        <a:t> </a:t>
                      </a:r>
                      <a:r>
                        <a:rPr sz="1600" spc="-5" dirty="0">
                          <a:latin typeface="Arial MT"/>
                          <a:cs typeface="Arial MT"/>
                        </a:rPr>
                        <a:t>Studies</a:t>
                      </a:r>
                      <a:endParaRPr sz="1600">
                        <a:latin typeface="Arial MT"/>
                        <a:cs typeface="Arial MT"/>
                      </a:endParaRPr>
                    </a:p>
                  </a:txBody>
                  <a:tcPr marL="0" marR="0" marT="1758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a:lnSpc>
                          <a:spcPct val="100000"/>
                        </a:lnSpc>
                        <a:spcBef>
                          <a:spcPts val="45"/>
                        </a:spcBef>
                      </a:pPr>
                      <a:endParaRPr sz="2000">
                        <a:latin typeface="Times New Roman"/>
                        <a:cs typeface="Times New Roman"/>
                      </a:endParaRPr>
                    </a:p>
                    <a:p>
                      <a:pPr marL="1270" algn="ctr">
                        <a:lnSpc>
                          <a:spcPct val="100000"/>
                        </a:lnSpc>
                      </a:pPr>
                      <a:r>
                        <a:rPr sz="1600" b="1" spc="-10" dirty="0">
                          <a:latin typeface="Arial"/>
                          <a:cs typeface="Arial"/>
                        </a:rPr>
                        <a:t>B-NR</a:t>
                      </a:r>
                      <a:endParaRPr sz="1600">
                        <a:latin typeface="Arial"/>
                        <a:cs typeface="Arial"/>
                      </a:endParaRPr>
                    </a:p>
                  </a:txBody>
                  <a:tcPr marL="0" marR="0" marT="5715"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39DD3"/>
                    </a:solidFill>
                  </a:tcPr>
                </a:tc>
                <a:extLst>
                  <a:ext uri="{0D108BD9-81ED-4DB2-BD59-A6C34878D82A}">
                    <a16:rowId xmlns:a16="http://schemas.microsoft.com/office/drawing/2014/main" val="10004"/>
                  </a:ext>
                </a:extLst>
              </a:tr>
              <a:tr h="603846">
                <a:tc>
                  <a:txBody>
                    <a:bodyPr/>
                    <a:lstStyle/>
                    <a:p>
                      <a:pPr marL="287655">
                        <a:lnSpc>
                          <a:spcPct val="100000"/>
                        </a:lnSpc>
                        <a:spcBef>
                          <a:spcPts val="1335"/>
                        </a:spcBef>
                      </a:pPr>
                      <a:r>
                        <a:rPr sz="1600" spc="-5" dirty="0">
                          <a:latin typeface="Arial MT"/>
                          <a:cs typeface="Arial MT"/>
                        </a:rPr>
                        <a:t>Finger and Tube</a:t>
                      </a:r>
                      <a:r>
                        <a:rPr sz="1600" spc="5" dirty="0">
                          <a:latin typeface="Arial MT"/>
                          <a:cs typeface="Arial MT"/>
                        </a:rPr>
                        <a:t> </a:t>
                      </a:r>
                      <a:r>
                        <a:rPr sz="1600" spc="-5" dirty="0">
                          <a:latin typeface="Arial MT"/>
                          <a:cs typeface="Arial MT"/>
                        </a:rPr>
                        <a:t>Thoracostomy</a:t>
                      </a:r>
                      <a:r>
                        <a:rPr sz="1600" spc="10" dirty="0">
                          <a:latin typeface="Arial MT"/>
                          <a:cs typeface="Arial MT"/>
                        </a:rPr>
                        <a:t> </a:t>
                      </a:r>
                      <a:r>
                        <a:rPr sz="1600" spc="-5" dirty="0">
                          <a:latin typeface="Arial MT"/>
                          <a:cs typeface="Arial MT"/>
                        </a:rPr>
                        <a:t>in TFC</a:t>
                      </a:r>
                      <a:endParaRPr sz="1600">
                        <a:latin typeface="Arial MT"/>
                        <a:cs typeface="Arial MT"/>
                      </a:endParaRPr>
                    </a:p>
                  </a:txBody>
                  <a:tcPr marL="0" marR="0" marT="169545"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639DD3"/>
                    </a:solidFill>
                  </a:tcPr>
                </a:tc>
                <a:tc>
                  <a:txBody>
                    <a:bodyPr/>
                    <a:lstStyle/>
                    <a:p>
                      <a:pPr marL="288290">
                        <a:lnSpc>
                          <a:spcPct val="100000"/>
                        </a:lnSpc>
                        <a:spcBef>
                          <a:spcPts val="1385"/>
                        </a:spcBef>
                      </a:pPr>
                      <a:r>
                        <a:rPr sz="1600" spc="-5" dirty="0">
                          <a:latin typeface="Arial MT"/>
                          <a:cs typeface="Arial MT"/>
                        </a:rPr>
                        <a:t>Retrospective</a:t>
                      </a:r>
                      <a:r>
                        <a:rPr sz="1600" dirty="0">
                          <a:latin typeface="Arial MT"/>
                          <a:cs typeface="Arial MT"/>
                        </a:rPr>
                        <a:t> </a:t>
                      </a:r>
                      <a:r>
                        <a:rPr sz="1600" spc="-5" dirty="0">
                          <a:latin typeface="Arial MT"/>
                          <a:cs typeface="Arial MT"/>
                        </a:rPr>
                        <a:t>Observational</a:t>
                      </a:r>
                      <a:r>
                        <a:rPr sz="1600" dirty="0">
                          <a:latin typeface="Arial MT"/>
                          <a:cs typeface="Arial MT"/>
                        </a:rPr>
                        <a:t> </a:t>
                      </a:r>
                      <a:r>
                        <a:rPr sz="1600" spc="-5" dirty="0">
                          <a:latin typeface="Arial MT"/>
                          <a:cs typeface="Arial MT"/>
                        </a:rPr>
                        <a:t>Study</a:t>
                      </a:r>
                      <a:endParaRPr sz="1600">
                        <a:latin typeface="Arial MT"/>
                        <a:cs typeface="Arial MT"/>
                      </a:endParaRPr>
                    </a:p>
                  </a:txBody>
                  <a:tcPr marL="0" marR="0" marT="175895"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639DD3"/>
                    </a:solidFill>
                  </a:tcPr>
                </a:tc>
                <a:tc>
                  <a:txBody>
                    <a:bodyPr/>
                    <a:lstStyle/>
                    <a:p>
                      <a:pPr marL="1270" algn="ctr">
                        <a:lnSpc>
                          <a:spcPct val="100000"/>
                        </a:lnSpc>
                        <a:spcBef>
                          <a:spcPts val="1385"/>
                        </a:spcBef>
                      </a:pPr>
                      <a:r>
                        <a:rPr sz="1600" b="1" spc="-10" dirty="0">
                          <a:latin typeface="Arial"/>
                          <a:cs typeface="Arial"/>
                        </a:rPr>
                        <a:t>B-NR</a:t>
                      </a:r>
                      <a:endParaRPr sz="1600" dirty="0">
                        <a:latin typeface="Arial"/>
                        <a:cs typeface="Arial"/>
                      </a:endParaRPr>
                    </a:p>
                  </a:txBody>
                  <a:tcPr marL="0" marR="0" marT="17589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639DD3"/>
                    </a:solidFill>
                  </a:tcPr>
                </a:tc>
                <a:extLst>
                  <a:ext uri="{0D108BD9-81ED-4DB2-BD59-A6C34878D82A}">
                    <a16:rowId xmlns:a16="http://schemas.microsoft.com/office/drawing/2014/main" val="10005"/>
                  </a:ext>
                </a:extLst>
              </a:tr>
            </a:tbl>
          </a:graphicData>
        </a:graphic>
      </p:graphicFrame>
      <p:sp>
        <p:nvSpPr>
          <p:cNvPr id="6" name="object 6"/>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t>#TCCC-CPP-PPT-08</a:t>
            </a:r>
            <a:r>
              <a:rPr spc="220" dirty="0"/>
              <a:t> </a:t>
            </a:r>
            <a:r>
              <a:rPr dirty="0"/>
              <a:t>08</a:t>
            </a:r>
            <a:r>
              <a:rPr spc="-15" dirty="0"/>
              <a:t> </a:t>
            </a:r>
            <a:r>
              <a:rPr dirty="0"/>
              <a:t>AUG</a:t>
            </a:r>
            <a:r>
              <a:rPr spc="-50" dirty="0"/>
              <a:t> </a:t>
            </a:r>
            <a:r>
              <a:rPr dirty="0"/>
              <a:t>23</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32</a:t>
            </a:fld>
            <a:endParaRPr spc="-5" dirty="0"/>
          </a:p>
        </p:txBody>
      </p:sp>
      <p:sp>
        <p:nvSpPr>
          <p:cNvPr id="5" name="object 5"/>
          <p:cNvSpPr txBox="1">
            <a:spLocks noGrp="1"/>
          </p:cNvSpPr>
          <p:nvPr>
            <p:ph type="title"/>
          </p:nvPr>
        </p:nvSpPr>
        <p:spPr>
          <a:xfrm>
            <a:off x="610920" y="607567"/>
            <a:ext cx="11050270" cy="1068070"/>
          </a:xfrm>
          <a:prstGeom prst="rect">
            <a:avLst/>
          </a:prstGeom>
        </p:spPr>
        <p:txBody>
          <a:bodyPr vert="horz" wrap="square" lIns="0" tIns="12700" rIns="0" bIns="0" rtlCol="0">
            <a:spAutoFit/>
          </a:bodyPr>
          <a:lstStyle/>
          <a:p>
            <a:pPr marL="1905" algn="ctr">
              <a:lnSpc>
                <a:spcPts val="4105"/>
              </a:lnSpc>
              <a:spcBef>
                <a:spcPts val="100"/>
              </a:spcBef>
            </a:pPr>
            <a:r>
              <a:rPr spc="-5" dirty="0"/>
              <a:t>EVIDENCE</a:t>
            </a:r>
            <a:r>
              <a:rPr spc="-10" dirty="0"/>
              <a:t> </a:t>
            </a:r>
            <a:r>
              <a:rPr spc="-5" dirty="0"/>
              <a:t>SUPPORTING</a:t>
            </a:r>
          </a:p>
          <a:p>
            <a:pPr algn="ctr">
              <a:lnSpc>
                <a:spcPts val="4105"/>
              </a:lnSpc>
            </a:pPr>
            <a:r>
              <a:rPr dirty="0"/>
              <a:t>THORACIC</a:t>
            </a:r>
            <a:r>
              <a:rPr spc="-5" dirty="0"/>
              <a:t> TRAUMA</a:t>
            </a:r>
            <a:r>
              <a:rPr spc="-15" dirty="0"/>
              <a:t> </a:t>
            </a:r>
            <a:r>
              <a:rPr dirty="0"/>
              <a:t>MANAGEMENT</a:t>
            </a:r>
            <a:r>
              <a:rPr spc="-5" dirty="0"/>
              <a:t> STRATEGIES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dirty="0">
                <a:solidFill>
                  <a:srgbClr val="756F6F"/>
                </a:solidFill>
              </a:rPr>
              <a:t>Module</a:t>
            </a:r>
            <a:r>
              <a:rPr sz="2000" spc="-20" dirty="0">
                <a:solidFill>
                  <a:srgbClr val="756F6F"/>
                </a:solidFill>
              </a:rPr>
              <a:t> </a:t>
            </a:r>
            <a:r>
              <a:rPr sz="2000" dirty="0">
                <a:solidFill>
                  <a:srgbClr val="756F6F"/>
                </a:solidFill>
              </a:rPr>
              <a:t>8:</a:t>
            </a:r>
            <a:r>
              <a:rPr sz="2000" spc="-15" dirty="0">
                <a:solidFill>
                  <a:srgbClr val="756F6F"/>
                </a:solidFill>
              </a:rPr>
              <a:t> </a:t>
            </a:r>
            <a:r>
              <a:rPr sz="2000" dirty="0">
                <a:solidFill>
                  <a:srgbClr val="756F6F"/>
                </a:solidFill>
              </a:rPr>
              <a:t>Respiration</a:t>
            </a:r>
            <a:r>
              <a:rPr sz="2000" spc="-45" dirty="0">
                <a:solidFill>
                  <a:srgbClr val="756F6F"/>
                </a:solidFill>
              </a:rPr>
              <a:t> </a:t>
            </a:r>
            <a:r>
              <a:rPr sz="2000" dirty="0">
                <a:solidFill>
                  <a:srgbClr val="756F6F"/>
                </a:solidFill>
              </a:rPr>
              <a:t>Assessment</a:t>
            </a:r>
            <a:r>
              <a:rPr sz="2000" spc="-30" dirty="0">
                <a:solidFill>
                  <a:srgbClr val="756F6F"/>
                </a:solidFill>
              </a:rPr>
              <a:t> </a:t>
            </a:r>
            <a:r>
              <a:rPr sz="2000" dirty="0">
                <a:solidFill>
                  <a:srgbClr val="756F6F"/>
                </a:solidFill>
              </a:rPr>
              <a:t>&amp;</a:t>
            </a:r>
            <a:r>
              <a:rPr sz="2000" spc="-15" dirty="0">
                <a:solidFill>
                  <a:srgbClr val="756F6F"/>
                </a:solidFill>
              </a:rPr>
              <a:t> </a:t>
            </a:r>
            <a:r>
              <a:rPr sz="2000" dirty="0">
                <a:solidFill>
                  <a:srgbClr val="756F6F"/>
                </a:solidFill>
              </a:rPr>
              <a:t>Management</a:t>
            </a:r>
            <a:r>
              <a:rPr sz="2000" spc="-25" dirty="0">
                <a:solidFill>
                  <a:srgbClr val="756F6F"/>
                </a:solidFill>
              </a:rPr>
              <a:t> </a:t>
            </a:r>
            <a:r>
              <a:rPr sz="2000" dirty="0">
                <a:solidFill>
                  <a:srgbClr val="756F6F"/>
                </a:solidFill>
              </a:rPr>
              <a:t>in</a:t>
            </a:r>
            <a:r>
              <a:rPr sz="2000" spc="-10" dirty="0">
                <a:solidFill>
                  <a:srgbClr val="756F6F"/>
                </a:solidFill>
              </a:rPr>
              <a:t> </a:t>
            </a:r>
            <a:r>
              <a:rPr sz="2000" dirty="0">
                <a:solidFill>
                  <a:srgbClr val="756F6F"/>
                </a:solidFill>
              </a:rPr>
              <a:t>TFC</a:t>
            </a:r>
            <a:endParaRPr sz="2000"/>
          </a:p>
        </p:txBody>
      </p:sp>
      <p:pic>
        <p:nvPicPr>
          <p:cNvPr id="3" name="object 3"/>
          <p:cNvPicPr/>
          <p:nvPr/>
        </p:nvPicPr>
        <p:blipFill>
          <a:blip r:embed="rId3" cstate="print"/>
          <a:stretch>
            <a:fillRect/>
          </a:stretch>
        </p:blipFill>
        <p:spPr>
          <a:xfrm>
            <a:off x="309372" y="254508"/>
            <a:ext cx="1171956" cy="656844"/>
          </a:xfrm>
          <a:prstGeom prst="rect">
            <a:avLst/>
          </a:prstGeom>
        </p:spPr>
      </p:pic>
      <p:graphicFrame>
        <p:nvGraphicFramePr>
          <p:cNvPr id="4" name="object 4"/>
          <p:cNvGraphicFramePr>
            <a:graphicFrameLocks noGrp="1"/>
          </p:cNvGraphicFramePr>
          <p:nvPr/>
        </p:nvGraphicFramePr>
        <p:xfrm>
          <a:off x="813244" y="1506537"/>
          <a:ext cx="10652759" cy="4869597"/>
        </p:xfrm>
        <a:graphic>
          <a:graphicData uri="http://schemas.openxmlformats.org/drawingml/2006/table">
            <a:tbl>
              <a:tblPr firstRow="1" bandRow="1">
                <a:tableStyleId>{2D5ABB26-0587-4C30-8999-92F81FD0307C}</a:tableStyleId>
              </a:tblPr>
              <a:tblGrid>
                <a:gridCol w="1074420">
                  <a:extLst>
                    <a:ext uri="{9D8B030D-6E8A-4147-A177-3AD203B41FA5}">
                      <a16:colId xmlns:a16="http://schemas.microsoft.com/office/drawing/2014/main" val="20000"/>
                    </a:ext>
                  </a:extLst>
                </a:gridCol>
                <a:gridCol w="5692139">
                  <a:extLst>
                    <a:ext uri="{9D8B030D-6E8A-4147-A177-3AD203B41FA5}">
                      <a16:colId xmlns:a16="http://schemas.microsoft.com/office/drawing/2014/main" val="20001"/>
                    </a:ext>
                  </a:extLst>
                </a:gridCol>
                <a:gridCol w="3886200">
                  <a:extLst>
                    <a:ext uri="{9D8B030D-6E8A-4147-A177-3AD203B41FA5}">
                      <a16:colId xmlns:a16="http://schemas.microsoft.com/office/drawing/2014/main" val="20002"/>
                    </a:ext>
                  </a:extLst>
                </a:gridCol>
              </a:tblGrid>
              <a:tr h="752094">
                <a:tc>
                  <a:txBody>
                    <a:bodyPr/>
                    <a:lstStyle/>
                    <a:p>
                      <a:pPr marL="93345" marR="87630" indent="59055">
                        <a:lnSpc>
                          <a:spcPct val="100000"/>
                        </a:lnSpc>
                        <a:spcBef>
                          <a:spcPts val="1005"/>
                        </a:spcBef>
                      </a:pPr>
                      <a:r>
                        <a:rPr sz="1600" b="1" spc="-15" dirty="0">
                          <a:latin typeface="Arial"/>
                          <a:cs typeface="Arial"/>
                        </a:rPr>
                        <a:t>Level</a:t>
                      </a:r>
                      <a:r>
                        <a:rPr sz="1600" b="1" spc="10" dirty="0">
                          <a:latin typeface="Arial"/>
                          <a:cs typeface="Arial"/>
                        </a:rPr>
                        <a:t> </a:t>
                      </a:r>
                      <a:r>
                        <a:rPr sz="1600" b="1" spc="-5" dirty="0">
                          <a:latin typeface="Arial"/>
                          <a:cs typeface="Arial"/>
                        </a:rPr>
                        <a:t>of </a:t>
                      </a:r>
                      <a:r>
                        <a:rPr sz="1600" b="1" dirty="0">
                          <a:latin typeface="Arial"/>
                          <a:cs typeface="Arial"/>
                        </a:rPr>
                        <a:t> E</a:t>
                      </a:r>
                      <a:r>
                        <a:rPr sz="1600" b="1" spc="-35" dirty="0">
                          <a:latin typeface="Arial"/>
                          <a:cs typeface="Arial"/>
                        </a:rPr>
                        <a:t>v</a:t>
                      </a:r>
                      <a:r>
                        <a:rPr sz="1600" b="1" dirty="0">
                          <a:latin typeface="Arial"/>
                          <a:cs typeface="Arial"/>
                        </a:rPr>
                        <a:t>ide</a:t>
                      </a:r>
                      <a:r>
                        <a:rPr sz="1600" b="1" spc="-5" dirty="0">
                          <a:latin typeface="Arial"/>
                          <a:cs typeface="Arial"/>
                        </a:rPr>
                        <a:t>n</a:t>
                      </a:r>
                      <a:r>
                        <a:rPr sz="1600" b="1" dirty="0">
                          <a:latin typeface="Arial"/>
                          <a:cs typeface="Arial"/>
                        </a:rPr>
                        <a:t>ce</a:t>
                      </a:r>
                      <a:endParaRPr sz="1600">
                        <a:latin typeface="Arial"/>
                        <a:cs typeface="Arial"/>
                      </a:endParaRPr>
                    </a:p>
                  </a:txBody>
                  <a:tcPr marL="0" marR="0" marT="127635"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0"/>
                        </a:spcBef>
                      </a:pPr>
                      <a:endParaRPr sz="1700">
                        <a:latin typeface="Times New Roman"/>
                        <a:cs typeface="Times New Roman"/>
                      </a:endParaRPr>
                    </a:p>
                    <a:p>
                      <a:pPr marL="116205">
                        <a:lnSpc>
                          <a:spcPct val="100000"/>
                        </a:lnSpc>
                      </a:pPr>
                      <a:r>
                        <a:rPr sz="1600" b="1" spc="-20" dirty="0">
                          <a:latin typeface="Arial"/>
                          <a:cs typeface="Arial"/>
                        </a:rPr>
                        <a:t>AHA</a:t>
                      </a:r>
                      <a:r>
                        <a:rPr sz="1600" b="1" spc="25" dirty="0">
                          <a:latin typeface="Arial"/>
                          <a:cs typeface="Arial"/>
                        </a:rPr>
                        <a:t> </a:t>
                      </a:r>
                      <a:r>
                        <a:rPr sz="1600" b="1" spc="-5" dirty="0">
                          <a:latin typeface="Arial"/>
                          <a:cs typeface="Arial"/>
                        </a:rPr>
                        <a:t>Recommendation</a:t>
                      </a:r>
                      <a:r>
                        <a:rPr sz="1600" b="1" spc="30" dirty="0">
                          <a:latin typeface="Arial"/>
                          <a:cs typeface="Arial"/>
                        </a:rPr>
                        <a:t> </a:t>
                      </a:r>
                      <a:r>
                        <a:rPr sz="1600" b="1" spc="-10" dirty="0">
                          <a:latin typeface="Arial"/>
                          <a:cs typeface="Arial"/>
                        </a:rPr>
                        <a:t>System</a:t>
                      </a:r>
                      <a:r>
                        <a:rPr sz="1600" b="1" spc="45" dirty="0">
                          <a:latin typeface="Arial"/>
                          <a:cs typeface="Arial"/>
                        </a:rPr>
                        <a:t> </a:t>
                      </a:r>
                      <a:r>
                        <a:rPr sz="1600" b="1" spc="-5" dirty="0">
                          <a:latin typeface="Arial"/>
                          <a:cs typeface="Arial"/>
                        </a:rPr>
                        <a:t>Terminology</a:t>
                      </a:r>
                      <a:r>
                        <a:rPr sz="1600" b="1" spc="15" dirty="0">
                          <a:latin typeface="Arial"/>
                          <a:cs typeface="Arial"/>
                        </a:rPr>
                        <a:t> </a:t>
                      </a:r>
                      <a:r>
                        <a:rPr sz="1600" b="1" spc="-5" dirty="0">
                          <a:latin typeface="Arial"/>
                          <a:cs typeface="Arial"/>
                        </a:rPr>
                        <a:t>Explanation</a:t>
                      </a:r>
                      <a:endParaRPr sz="1600">
                        <a:latin typeface="Arial"/>
                        <a:cs typeface="Arial"/>
                      </a:endParaRPr>
                    </a:p>
                  </a:txBody>
                  <a:tcPr marL="0" marR="0" marT="127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0"/>
                        </a:spcBef>
                      </a:pPr>
                      <a:endParaRPr sz="1700">
                        <a:latin typeface="Times New Roman"/>
                        <a:cs typeface="Times New Roman"/>
                      </a:endParaRPr>
                    </a:p>
                    <a:p>
                      <a:pPr marL="162560">
                        <a:lnSpc>
                          <a:spcPct val="100000"/>
                        </a:lnSpc>
                      </a:pPr>
                      <a:r>
                        <a:rPr sz="1600" b="1" spc="-5" dirty="0">
                          <a:latin typeface="Arial"/>
                          <a:cs typeface="Arial"/>
                        </a:rPr>
                        <a:t>Why</a:t>
                      </a:r>
                      <a:r>
                        <a:rPr sz="1600" b="1" dirty="0">
                          <a:latin typeface="Arial"/>
                          <a:cs typeface="Arial"/>
                        </a:rPr>
                        <a:t> </a:t>
                      </a:r>
                      <a:r>
                        <a:rPr sz="1600" b="1" spc="-10" dirty="0">
                          <a:latin typeface="Arial"/>
                          <a:cs typeface="Arial"/>
                        </a:rPr>
                        <a:t>the</a:t>
                      </a:r>
                      <a:r>
                        <a:rPr sz="1600" b="1" dirty="0">
                          <a:latin typeface="Arial"/>
                          <a:cs typeface="Arial"/>
                        </a:rPr>
                        <a:t> </a:t>
                      </a:r>
                      <a:r>
                        <a:rPr sz="1600" b="1" spc="-20" dirty="0">
                          <a:latin typeface="Arial"/>
                          <a:cs typeface="Arial"/>
                        </a:rPr>
                        <a:t>AHA</a:t>
                      </a:r>
                      <a:r>
                        <a:rPr sz="1600" b="1" spc="25" dirty="0">
                          <a:latin typeface="Arial"/>
                          <a:cs typeface="Arial"/>
                        </a:rPr>
                        <a:t> </a:t>
                      </a:r>
                      <a:r>
                        <a:rPr sz="1600" b="1" spc="-5" dirty="0">
                          <a:latin typeface="Arial"/>
                          <a:cs typeface="Arial"/>
                        </a:rPr>
                        <a:t>Classification</a:t>
                      </a:r>
                      <a:r>
                        <a:rPr sz="1600" b="1" spc="35" dirty="0">
                          <a:latin typeface="Arial"/>
                          <a:cs typeface="Arial"/>
                        </a:rPr>
                        <a:t> </a:t>
                      </a:r>
                      <a:r>
                        <a:rPr sz="1600" b="1" spc="-10" dirty="0">
                          <a:latin typeface="Arial"/>
                          <a:cs typeface="Arial"/>
                        </a:rPr>
                        <a:t>System?</a:t>
                      </a:r>
                      <a:endParaRPr sz="1600">
                        <a:latin typeface="Arial"/>
                        <a:cs typeface="Arial"/>
                      </a:endParaRPr>
                    </a:p>
                  </a:txBody>
                  <a:tcPr marL="0" marR="0" marT="127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D1D2D3"/>
                    </a:solidFill>
                  </a:tcPr>
                </a:tc>
                <a:extLst>
                  <a:ext uri="{0D108BD9-81ED-4DB2-BD59-A6C34878D82A}">
                    <a16:rowId xmlns:a16="http://schemas.microsoft.com/office/drawing/2014/main" val="10000"/>
                  </a:ext>
                </a:extLst>
              </a:tr>
              <a:tr h="825626">
                <a:tc>
                  <a:txBody>
                    <a:bodyPr/>
                    <a:lstStyle/>
                    <a:p>
                      <a:pPr>
                        <a:lnSpc>
                          <a:spcPct val="100000"/>
                        </a:lnSpc>
                        <a:spcBef>
                          <a:spcPts val="10"/>
                        </a:spcBef>
                      </a:pPr>
                      <a:endParaRPr sz="2050">
                        <a:latin typeface="Times New Roman"/>
                        <a:cs typeface="Times New Roman"/>
                      </a:endParaRPr>
                    </a:p>
                    <a:p>
                      <a:pPr marL="3810" algn="ctr">
                        <a:lnSpc>
                          <a:spcPct val="100000"/>
                        </a:lnSpc>
                      </a:pPr>
                      <a:r>
                        <a:rPr sz="1400" b="1" dirty="0">
                          <a:latin typeface="Arial"/>
                          <a:cs typeface="Arial"/>
                        </a:rPr>
                        <a:t>A</a:t>
                      </a:r>
                      <a:endParaRPr sz="1400">
                        <a:latin typeface="Arial"/>
                        <a:cs typeface="Arial"/>
                      </a:endParaRPr>
                    </a:p>
                  </a:txBody>
                  <a:tcPr marL="0" marR="0" marT="127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a:txBody>
                    <a:bodyPr/>
                    <a:lstStyle/>
                    <a:p>
                      <a:pPr>
                        <a:lnSpc>
                          <a:spcPct val="100000"/>
                        </a:lnSpc>
                        <a:spcBef>
                          <a:spcPts val="35"/>
                        </a:spcBef>
                      </a:pPr>
                      <a:endParaRPr sz="1300">
                        <a:latin typeface="Times New Roman"/>
                        <a:cs typeface="Times New Roman"/>
                      </a:endParaRPr>
                    </a:p>
                    <a:p>
                      <a:pPr marL="288290">
                        <a:lnSpc>
                          <a:spcPct val="100000"/>
                        </a:lnSpc>
                      </a:pPr>
                      <a:r>
                        <a:rPr sz="1400" spc="-5" dirty="0">
                          <a:latin typeface="Arial MT"/>
                          <a:cs typeface="Arial MT"/>
                        </a:rPr>
                        <a:t>Evidence</a:t>
                      </a:r>
                      <a:r>
                        <a:rPr sz="1400" spc="-25" dirty="0">
                          <a:latin typeface="Arial MT"/>
                          <a:cs typeface="Arial MT"/>
                        </a:rPr>
                        <a:t> </a:t>
                      </a:r>
                      <a:r>
                        <a:rPr sz="1400" dirty="0">
                          <a:latin typeface="Arial MT"/>
                          <a:cs typeface="Arial MT"/>
                        </a:rPr>
                        <a:t>from</a:t>
                      </a:r>
                      <a:r>
                        <a:rPr sz="1400" spc="-25" dirty="0">
                          <a:latin typeface="Arial MT"/>
                          <a:cs typeface="Arial MT"/>
                        </a:rPr>
                        <a:t> </a:t>
                      </a:r>
                      <a:r>
                        <a:rPr sz="1400" dirty="0">
                          <a:latin typeface="Arial MT"/>
                          <a:cs typeface="Arial MT"/>
                        </a:rPr>
                        <a:t>multiple</a:t>
                      </a:r>
                      <a:r>
                        <a:rPr sz="1400" spc="-35" dirty="0">
                          <a:latin typeface="Arial MT"/>
                          <a:cs typeface="Arial MT"/>
                        </a:rPr>
                        <a:t> </a:t>
                      </a:r>
                      <a:r>
                        <a:rPr sz="1400" dirty="0">
                          <a:latin typeface="Arial MT"/>
                          <a:cs typeface="Arial MT"/>
                        </a:rPr>
                        <a:t>randomized</a:t>
                      </a:r>
                      <a:r>
                        <a:rPr sz="1400" spc="-45" dirty="0">
                          <a:latin typeface="Arial MT"/>
                          <a:cs typeface="Arial MT"/>
                        </a:rPr>
                        <a:t> </a:t>
                      </a:r>
                      <a:r>
                        <a:rPr sz="1400" dirty="0">
                          <a:latin typeface="Arial MT"/>
                          <a:cs typeface="Arial MT"/>
                        </a:rPr>
                        <a:t>clinical</a:t>
                      </a:r>
                      <a:r>
                        <a:rPr sz="1400" spc="-30" dirty="0">
                          <a:latin typeface="Arial MT"/>
                          <a:cs typeface="Arial MT"/>
                        </a:rPr>
                        <a:t> </a:t>
                      </a:r>
                      <a:r>
                        <a:rPr sz="1400" dirty="0">
                          <a:latin typeface="Arial MT"/>
                          <a:cs typeface="Arial MT"/>
                        </a:rPr>
                        <a:t>trials</a:t>
                      </a:r>
                      <a:r>
                        <a:rPr sz="1400" spc="-30" dirty="0">
                          <a:latin typeface="Arial MT"/>
                          <a:cs typeface="Arial MT"/>
                        </a:rPr>
                        <a:t> </a:t>
                      </a:r>
                      <a:r>
                        <a:rPr sz="1400" spc="-5" dirty="0">
                          <a:latin typeface="Arial MT"/>
                          <a:cs typeface="Arial MT"/>
                        </a:rPr>
                        <a:t>(RCT) with</a:t>
                      </a:r>
                      <a:endParaRPr sz="1400">
                        <a:latin typeface="Arial MT"/>
                        <a:cs typeface="Arial MT"/>
                      </a:endParaRPr>
                    </a:p>
                    <a:p>
                      <a:pPr marL="288290">
                        <a:lnSpc>
                          <a:spcPct val="100000"/>
                        </a:lnSpc>
                      </a:pPr>
                      <a:r>
                        <a:rPr sz="1400" dirty="0">
                          <a:latin typeface="Arial MT"/>
                          <a:cs typeface="Arial MT"/>
                        </a:rPr>
                        <a:t>concordant</a:t>
                      </a:r>
                      <a:r>
                        <a:rPr sz="1400" spc="-60" dirty="0">
                          <a:latin typeface="Arial MT"/>
                          <a:cs typeface="Arial MT"/>
                        </a:rPr>
                        <a:t> </a:t>
                      </a:r>
                      <a:r>
                        <a:rPr sz="1400" dirty="0">
                          <a:latin typeface="Arial MT"/>
                          <a:cs typeface="Arial MT"/>
                        </a:rPr>
                        <a:t>results</a:t>
                      </a:r>
                      <a:r>
                        <a:rPr sz="1400" spc="-45" dirty="0">
                          <a:latin typeface="Arial MT"/>
                          <a:cs typeface="Arial MT"/>
                        </a:rPr>
                        <a:t> </a:t>
                      </a:r>
                      <a:r>
                        <a:rPr sz="1400" dirty="0">
                          <a:latin typeface="Arial MT"/>
                          <a:cs typeface="Arial MT"/>
                        </a:rPr>
                        <a:t>or</a:t>
                      </a:r>
                      <a:r>
                        <a:rPr sz="1400" spc="-15" dirty="0">
                          <a:latin typeface="Arial MT"/>
                          <a:cs typeface="Arial MT"/>
                        </a:rPr>
                        <a:t> </a:t>
                      </a:r>
                      <a:r>
                        <a:rPr sz="1400" dirty="0">
                          <a:latin typeface="Arial MT"/>
                          <a:cs typeface="Arial MT"/>
                        </a:rPr>
                        <a:t>from</a:t>
                      </a:r>
                      <a:r>
                        <a:rPr sz="1400" spc="-35" dirty="0">
                          <a:latin typeface="Arial MT"/>
                          <a:cs typeface="Arial MT"/>
                        </a:rPr>
                        <a:t> </a:t>
                      </a:r>
                      <a:r>
                        <a:rPr sz="1400" b="1" spc="-5" dirty="0">
                          <a:latin typeface="Arial"/>
                          <a:cs typeface="Arial"/>
                        </a:rPr>
                        <a:t>HIGH-QUALITY</a:t>
                      </a:r>
                      <a:r>
                        <a:rPr sz="1400" b="1" spc="10" dirty="0">
                          <a:latin typeface="Arial"/>
                          <a:cs typeface="Arial"/>
                        </a:rPr>
                        <a:t> </a:t>
                      </a:r>
                      <a:r>
                        <a:rPr sz="1400" dirty="0">
                          <a:latin typeface="Arial MT"/>
                          <a:cs typeface="Arial MT"/>
                        </a:rPr>
                        <a:t>meta-analyses.</a:t>
                      </a:r>
                      <a:endParaRPr sz="1400">
                        <a:latin typeface="Arial MT"/>
                        <a:cs typeface="Arial MT"/>
                      </a:endParaRPr>
                    </a:p>
                  </a:txBody>
                  <a:tcPr marL="0" marR="0" marT="44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rowSpan="5">
                  <a:txBody>
                    <a:bodyPr/>
                    <a:lstStyle/>
                    <a:p>
                      <a:pPr marL="575310" marR="428625" indent="-287020">
                        <a:lnSpc>
                          <a:spcPct val="100000"/>
                        </a:lnSpc>
                        <a:spcBef>
                          <a:spcPts val="810"/>
                        </a:spcBef>
                        <a:buSzPct val="125000"/>
                        <a:buChar char="•"/>
                        <a:tabLst>
                          <a:tab pos="575310" algn="l"/>
                          <a:tab pos="575945" algn="l"/>
                        </a:tabLst>
                      </a:pPr>
                      <a:r>
                        <a:rPr sz="1600" spc="-5" dirty="0">
                          <a:latin typeface="Arial MT"/>
                          <a:cs typeface="Arial MT"/>
                        </a:rPr>
                        <a:t>The</a:t>
                      </a:r>
                      <a:r>
                        <a:rPr sz="1600" dirty="0">
                          <a:latin typeface="Arial MT"/>
                          <a:cs typeface="Arial MT"/>
                        </a:rPr>
                        <a:t> </a:t>
                      </a:r>
                      <a:r>
                        <a:rPr sz="1600" spc="-5" dirty="0">
                          <a:latin typeface="Arial MT"/>
                          <a:cs typeface="Arial MT"/>
                        </a:rPr>
                        <a:t>level</a:t>
                      </a:r>
                      <a:r>
                        <a:rPr sz="1600" spc="-20" dirty="0">
                          <a:latin typeface="Arial MT"/>
                          <a:cs typeface="Arial MT"/>
                        </a:rPr>
                        <a:t> </a:t>
                      </a:r>
                      <a:r>
                        <a:rPr sz="1600" spc="-5" dirty="0">
                          <a:latin typeface="Arial MT"/>
                          <a:cs typeface="Arial MT"/>
                        </a:rPr>
                        <a:t>of</a:t>
                      </a:r>
                      <a:r>
                        <a:rPr sz="1600" spc="5" dirty="0">
                          <a:latin typeface="Arial MT"/>
                          <a:cs typeface="Arial MT"/>
                        </a:rPr>
                        <a:t> </a:t>
                      </a:r>
                      <a:r>
                        <a:rPr sz="1600" spc="-5" dirty="0">
                          <a:latin typeface="Arial MT"/>
                          <a:cs typeface="Arial MT"/>
                        </a:rPr>
                        <a:t>evidence </a:t>
                      </a:r>
                      <a:r>
                        <a:rPr sz="1600" dirty="0">
                          <a:latin typeface="Arial MT"/>
                          <a:cs typeface="Arial MT"/>
                        </a:rPr>
                        <a:t> </a:t>
                      </a:r>
                      <a:r>
                        <a:rPr sz="1600" spc="-5" dirty="0">
                          <a:latin typeface="Arial MT"/>
                          <a:cs typeface="Arial MT"/>
                        </a:rPr>
                        <a:t>recommendations</a:t>
                      </a:r>
                      <a:r>
                        <a:rPr sz="1600" spc="-10" dirty="0">
                          <a:latin typeface="Arial MT"/>
                          <a:cs typeface="Arial MT"/>
                        </a:rPr>
                        <a:t> </a:t>
                      </a:r>
                      <a:r>
                        <a:rPr sz="1600" dirty="0">
                          <a:latin typeface="Arial MT"/>
                          <a:cs typeface="Arial MT"/>
                        </a:rPr>
                        <a:t>allow</a:t>
                      </a:r>
                      <a:r>
                        <a:rPr sz="1600" spc="-40" dirty="0">
                          <a:latin typeface="Arial MT"/>
                          <a:cs typeface="Arial MT"/>
                        </a:rPr>
                        <a:t> </a:t>
                      </a:r>
                      <a:r>
                        <a:rPr sz="1600" spc="-5" dirty="0">
                          <a:latin typeface="Arial MT"/>
                          <a:cs typeface="Arial MT"/>
                        </a:rPr>
                        <a:t>readers </a:t>
                      </a:r>
                      <a:r>
                        <a:rPr sz="1600" spc="-430" dirty="0">
                          <a:latin typeface="Arial MT"/>
                          <a:cs typeface="Arial MT"/>
                        </a:rPr>
                        <a:t> </a:t>
                      </a:r>
                      <a:r>
                        <a:rPr sz="1600" spc="-5" dirty="0">
                          <a:latin typeface="Arial MT"/>
                          <a:cs typeface="Arial MT"/>
                        </a:rPr>
                        <a:t>to quickly glean information on </a:t>
                      </a:r>
                      <a:r>
                        <a:rPr sz="1600" dirty="0">
                          <a:latin typeface="Arial MT"/>
                          <a:cs typeface="Arial MT"/>
                        </a:rPr>
                        <a:t> </a:t>
                      </a:r>
                      <a:r>
                        <a:rPr sz="1600" spc="-5" dirty="0">
                          <a:latin typeface="Arial MT"/>
                          <a:cs typeface="Arial MT"/>
                        </a:rPr>
                        <a:t>the</a:t>
                      </a:r>
                      <a:r>
                        <a:rPr sz="1600" spc="5" dirty="0">
                          <a:latin typeface="Arial MT"/>
                          <a:cs typeface="Arial MT"/>
                        </a:rPr>
                        <a:t> </a:t>
                      </a:r>
                      <a:r>
                        <a:rPr sz="1600" spc="-5" dirty="0">
                          <a:latin typeface="Arial MT"/>
                          <a:cs typeface="Arial MT"/>
                        </a:rPr>
                        <a:t>strength,</a:t>
                      </a:r>
                      <a:r>
                        <a:rPr sz="1600" spc="15" dirty="0">
                          <a:latin typeface="Arial MT"/>
                          <a:cs typeface="Arial MT"/>
                        </a:rPr>
                        <a:t> </a:t>
                      </a:r>
                      <a:r>
                        <a:rPr sz="1600" spc="-5" dirty="0">
                          <a:latin typeface="Arial MT"/>
                          <a:cs typeface="Arial MT"/>
                        </a:rPr>
                        <a:t>certainty,</a:t>
                      </a:r>
                      <a:r>
                        <a:rPr sz="1600" spc="30" dirty="0">
                          <a:latin typeface="Arial MT"/>
                          <a:cs typeface="Arial MT"/>
                        </a:rPr>
                        <a:t> </a:t>
                      </a:r>
                      <a:r>
                        <a:rPr sz="1600" spc="-5" dirty="0">
                          <a:latin typeface="Arial MT"/>
                          <a:cs typeface="Arial MT"/>
                        </a:rPr>
                        <a:t>and </a:t>
                      </a:r>
                      <a:r>
                        <a:rPr sz="1600" dirty="0">
                          <a:latin typeface="Arial MT"/>
                          <a:cs typeface="Arial MT"/>
                        </a:rPr>
                        <a:t> </a:t>
                      </a:r>
                      <a:r>
                        <a:rPr sz="1600" spc="-5" dirty="0">
                          <a:latin typeface="Arial MT"/>
                          <a:cs typeface="Arial MT"/>
                        </a:rPr>
                        <a:t>quality of evidence supporting </a:t>
                      </a:r>
                      <a:r>
                        <a:rPr sz="1600" dirty="0">
                          <a:latin typeface="Arial MT"/>
                          <a:cs typeface="Arial MT"/>
                        </a:rPr>
                        <a:t> </a:t>
                      </a:r>
                      <a:r>
                        <a:rPr sz="1600" spc="-5" dirty="0">
                          <a:latin typeface="Arial MT"/>
                          <a:cs typeface="Arial MT"/>
                        </a:rPr>
                        <a:t>each</a:t>
                      </a:r>
                      <a:r>
                        <a:rPr sz="1600" spc="-10" dirty="0">
                          <a:latin typeface="Arial MT"/>
                          <a:cs typeface="Arial MT"/>
                        </a:rPr>
                        <a:t> </a:t>
                      </a:r>
                      <a:r>
                        <a:rPr sz="1600" spc="-5" dirty="0">
                          <a:latin typeface="Arial MT"/>
                          <a:cs typeface="Arial MT"/>
                        </a:rPr>
                        <a:t>recommendation.</a:t>
                      </a:r>
                      <a:endParaRPr sz="1600">
                        <a:latin typeface="Arial MT"/>
                        <a:cs typeface="Arial MT"/>
                      </a:endParaRPr>
                    </a:p>
                    <a:p>
                      <a:pPr>
                        <a:lnSpc>
                          <a:spcPct val="100000"/>
                        </a:lnSpc>
                        <a:spcBef>
                          <a:spcPts val="25"/>
                        </a:spcBef>
                        <a:buFont typeface="Arial MT"/>
                        <a:buChar char="•"/>
                      </a:pPr>
                      <a:endParaRPr sz="1650">
                        <a:latin typeface="Times New Roman"/>
                        <a:cs typeface="Times New Roman"/>
                      </a:endParaRPr>
                    </a:p>
                    <a:p>
                      <a:pPr marL="575310" marR="299085" indent="-287020">
                        <a:lnSpc>
                          <a:spcPct val="100000"/>
                        </a:lnSpc>
                        <a:spcBef>
                          <a:spcPts val="5"/>
                        </a:spcBef>
                        <a:buSzPct val="125000"/>
                        <a:buChar char="•"/>
                        <a:tabLst>
                          <a:tab pos="575310" algn="l"/>
                          <a:tab pos="575945" algn="l"/>
                        </a:tabLst>
                      </a:pPr>
                      <a:r>
                        <a:rPr sz="1600" spc="-5" dirty="0">
                          <a:latin typeface="Arial MT"/>
                          <a:cs typeface="Arial MT"/>
                        </a:rPr>
                        <a:t>A</a:t>
                      </a:r>
                      <a:r>
                        <a:rPr sz="1600" spc="-10" dirty="0">
                          <a:latin typeface="Arial MT"/>
                          <a:cs typeface="Arial MT"/>
                        </a:rPr>
                        <a:t> </a:t>
                      </a:r>
                      <a:r>
                        <a:rPr sz="1600" spc="-5" dirty="0">
                          <a:latin typeface="Arial MT"/>
                          <a:cs typeface="Arial MT"/>
                        </a:rPr>
                        <a:t>recommendation</a:t>
                      </a:r>
                      <a:r>
                        <a:rPr sz="1600" spc="10" dirty="0">
                          <a:latin typeface="Arial MT"/>
                          <a:cs typeface="Arial MT"/>
                        </a:rPr>
                        <a:t> </a:t>
                      </a:r>
                      <a:r>
                        <a:rPr sz="1600" spc="-5" dirty="0">
                          <a:latin typeface="Arial MT"/>
                          <a:cs typeface="Arial MT"/>
                        </a:rPr>
                        <a:t>with</a:t>
                      </a:r>
                      <a:r>
                        <a:rPr sz="1600" spc="5" dirty="0">
                          <a:latin typeface="Arial MT"/>
                          <a:cs typeface="Arial MT"/>
                        </a:rPr>
                        <a:t> </a:t>
                      </a:r>
                      <a:r>
                        <a:rPr sz="1600" spc="-5" dirty="0">
                          <a:latin typeface="Arial MT"/>
                          <a:cs typeface="Arial MT"/>
                        </a:rPr>
                        <a:t>Level</a:t>
                      </a:r>
                      <a:r>
                        <a:rPr sz="1600" spc="-15" dirty="0">
                          <a:latin typeface="Arial MT"/>
                          <a:cs typeface="Arial MT"/>
                        </a:rPr>
                        <a:t> </a:t>
                      </a:r>
                      <a:r>
                        <a:rPr sz="1600" spc="-5" dirty="0">
                          <a:latin typeface="Arial MT"/>
                          <a:cs typeface="Arial MT"/>
                        </a:rPr>
                        <a:t>of </a:t>
                      </a:r>
                      <a:r>
                        <a:rPr sz="1600" dirty="0">
                          <a:latin typeface="Arial MT"/>
                          <a:cs typeface="Arial MT"/>
                        </a:rPr>
                        <a:t> </a:t>
                      </a:r>
                      <a:r>
                        <a:rPr sz="1600" spc="-5" dirty="0">
                          <a:latin typeface="Arial MT"/>
                          <a:cs typeface="Arial MT"/>
                        </a:rPr>
                        <a:t>Evidence (LOE) C does not </a:t>
                      </a:r>
                      <a:r>
                        <a:rPr sz="1600" dirty="0">
                          <a:latin typeface="Arial MT"/>
                          <a:cs typeface="Arial MT"/>
                        </a:rPr>
                        <a:t>imply </a:t>
                      </a:r>
                      <a:r>
                        <a:rPr sz="1600" spc="-430" dirty="0">
                          <a:latin typeface="Arial MT"/>
                          <a:cs typeface="Arial MT"/>
                        </a:rPr>
                        <a:t> </a:t>
                      </a:r>
                      <a:r>
                        <a:rPr sz="1600" spc="-5" dirty="0">
                          <a:latin typeface="Arial MT"/>
                          <a:cs typeface="Arial MT"/>
                        </a:rPr>
                        <a:t>that</a:t>
                      </a:r>
                      <a:r>
                        <a:rPr sz="1600" spc="105" dirty="0">
                          <a:latin typeface="Arial MT"/>
                          <a:cs typeface="Arial MT"/>
                        </a:rPr>
                        <a:t> </a:t>
                      </a:r>
                      <a:r>
                        <a:rPr sz="1600" spc="-5" dirty="0">
                          <a:latin typeface="Arial MT"/>
                          <a:cs typeface="Arial MT"/>
                        </a:rPr>
                        <a:t>the</a:t>
                      </a:r>
                      <a:r>
                        <a:rPr sz="1600" spc="110" dirty="0">
                          <a:latin typeface="Arial MT"/>
                          <a:cs typeface="Arial MT"/>
                        </a:rPr>
                        <a:t> </a:t>
                      </a:r>
                      <a:r>
                        <a:rPr sz="1600" spc="-5" dirty="0">
                          <a:latin typeface="Arial MT"/>
                          <a:cs typeface="Arial MT"/>
                        </a:rPr>
                        <a:t>recommendation</a:t>
                      </a:r>
                      <a:r>
                        <a:rPr sz="1600" spc="120" dirty="0">
                          <a:latin typeface="Arial MT"/>
                          <a:cs typeface="Arial MT"/>
                        </a:rPr>
                        <a:t> </a:t>
                      </a:r>
                      <a:r>
                        <a:rPr sz="1600" spc="-5" dirty="0">
                          <a:latin typeface="Arial MT"/>
                          <a:cs typeface="Arial MT"/>
                        </a:rPr>
                        <a:t>is </a:t>
                      </a:r>
                      <a:r>
                        <a:rPr sz="1600" dirty="0">
                          <a:latin typeface="Arial MT"/>
                          <a:cs typeface="Arial MT"/>
                        </a:rPr>
                        <a:t> </a:t>
                      </a:r>
                      <a:r>
                        <a:rPr sz="1600" spc="-5" dirty="0">
                          <a:latin typeface="Arial MT"/>
                          <a:cs typeface="Arial MT"/>
                        </a:rPr>
                        <a:t>weak.</a:t>
                      </a:r>
                      <a:endParaRPr sz="1600">
                        <a:latin typeface="Arial MT"/>
                        <a:cs typeface="Arial MT"/>
                      </a:endParaRPr>
                    </a:p>
                    <a:p>
                      <a:pPr>
                        <a:lnSpc>
                          <a:spcPct val="100000"/>
                        </a:lnSpc>
                        <a:spcBef>
                          <a:spcPts val="20"/>
                        </a:spcBef>
                        <a:buFont typeface="Arial MT"/>
                        <a:buChar char="•"/>
                      </a:pPr>
                      <a:endParaRPr sz="1650">
                        <a:latin typeface="Times New Roman"/>
                        <a:cs typeface="Times New Roman"/>
                      </a:endParaRPr>
                    </a:p>
                    <a:p>
                      <a:pPr marL="575310" marR="340360" indent="-287020">
                        <a:lnSpc>
                          <a:spcPct val="100000"/>
                        </a:lnSpc>
                        <a:spcBef>
                          <a:spcPts val="5"/>
                        </a:spcBef>
                        <a:buSzPct val="125000"/>
                        <a:buChar char="•"/>
                        <a:tabLst>
                          <a:tab pos="575310" algn="l"/>
                          <a:tab pos="575945" algn="l"/>
                        </a:tabLst>
                      </a:pPr>
                      <a:r>
                        <a:rPr sz="1600" spc="-5" dirty="0">
                          <a:latin typeface="Arial MT"/>
                          <a:cs typeface="Arial MT"/>
                        </a:rPr>
                        <a:t>Although,</a:t>
                      </a:r>
                      <a:r>
                        <a:rPr sz="1600" spc="-10" dirty="0">
                          <a:latin typeface="Arial MT"/>
                          <a:cs typeface="Arial MT"/>
                        </a:rPr>
                        <a:t> </a:t>
                      </a:r>
                      <a:r>
                        <a:rPr sz="1600" spc="-5" dirty="0">
                          <a:latin typeface="Arial MT"/>
                          <a:cs typeface="Arial MT"/>
                        </a:rPr>
                        <a:t>RCTs</a:t>
                      </a:r>
                      <a:r>
                        <a:rPr sz="1600" dirty="0">
                          <a:latin typeface="Arial MT"/>
                          <a:cs typeface="Arial MT"/>
                        </a:rPr>
                        <a:t> </a:t>
                      </a:r>
                      <a:r>
                        <a:rPr sz="1600" spc="-5" dirty="0">
                          <a:latin typeface="Arial MT"/>
                          <a:cs typeface="Arial MT"/>
                        </a:rPr>
                        <a:t>are</a:t>
                      </a:r>
                      <a:r>
                        <a:rPr sz="1600" dirty="0">
                          <a:latin typeface="Arial MT"/>
                          <a:cs typeface="Arial MT"/>
                        </a:rPr>
                        <a:t> </a:t>
                      </a:r>
                      <a:r>
                        <a:rPr sz="1600" spc="-5" dirty="0">
                          <a:latin typeface="Arial MT"/>
                          <a:cs typeface="Arial MT"/>
                        </a:rPr>
                        <a:t>unavailable, </a:t>
                      </a:r>
                      <a:r>
                        <a:rPr sz="1600" spc="-430" dirty="0">
                          <a:latin typeface="Arial MT"/>
                          <a:cs typeface="Arial MT"/>
                        </a:rPr>
                        <a:t> </a:t>
                      </a:r>
                      <a:r>
                        <a:rPr sz="1600" spc="-5" dirty="0">
                          <a:latin typeface="Arial MT"/>
                          <a:cs typeface="Arial MT"/>
                        </a:rPr>
                        <a:t>there</a:t>
                      </a:r>
                      <a:r>
                        <a:rPr sz="1600" spc="10" dirty="0">
                          <a:latin typeface="Arial MT"/>
                          <a:cs typeface="Arial MT"/>
                        </a:rPr>
                        <a:t> </a:t>
                      </a:r>
                      <a:r>
                        <a:rPr sz="1600" spc="-5" dirty="0">
                          <a:latin typeface="Arial MT"/>
                          <a:cs typeface="Arial MT"/>
                        </a:rPr>
                        <a:t>may</a:t>
                      </a:r>
                      <a:r>
                        <a:rPr sz="1600" spc="5" dirty="0">
                          <a:latin typeface="Arial MT"/>
                          <a:cs typeface="Arial MT"/>
                        </a:rPr>
                        <a:t> </a:t>
                      </a:r>
                      <a:r>
                        <a:rPr sz="1600" spc="-5" dirty="0">
                          <a:latin typeface="Arial MT"/>
                          <a:cs typeface="Arial MT"/>
                        </a:rPr>
                        <a:t>be</a:t>
                      </a:r>
                      <a:r>
                        <a:rPr sz="1600" spc="5" dirty="0">
                          <a:latin typeface="Arial MT"/>
                          <a:cs typeface="Arial MT"/>
                        </a:rPr>
                        <a:t> </a:t>
                      </a:r>
                      <a:r>
                        <a:rPr sz="1600" spc="-5" dirty="0">
                          <a:latin typeface="Arial MT"/>
                          <a:cs typeface="Arial MT"/>
                        </a:rPr>
                        <a:t>a very</a:t>
                      </a:r>
                      <a:r>
                        <a:rPr sz="1600" spc="10" dirty="0">
                          <a:latin typeface="Arial MT"/>
                          <a:cs typeface="Arial MT"/>
                        </a:rPr>
                        <a:t> </a:t>
                      </a:r>
                      <a:r>
                        <a:rPr sz="1600" spc="-5" dirty="0">
                          <a:latin typeface="Arial MT"/>
                          <a:cs typeface="Arial MT"/>
                        </a:rPr>
                        <a:t>clear</a:t>
                      </a:r>
                      <a:r>
                        <a:rPr sz="1600" spc="-10" dirty="0">
                          <a:latin typeface="Arial MT"/>
                          <a:cs typeface="Arial MT"/>
                        </a:rPr>
                        <a:t> </a:t>
                      </a:r>
                      <a:r>
                        <a:rPr sz="1600" spc="-5" dirty="0">
                          <a:latin typeface="Arial MT"/>
                          <a:cs typeface="Arial MT"/>
                        </a:rPr>
                        <a:t>clinical </a:t>
                      </a:r>
                      <a:r>
                        <a:rPr sz="1600" spc="-425" dirty="0">
                          <a:latin typeface="Arial MT"/>
                          <a:cs typeface="Arial MT"/>
                        </a:rPr>
                        <a:t> </a:t>
                      </a:r>
                      <a:r>
                        <a:rPr sz="1600" spc="-5" dirty="0">
                          <a:latin typeface="Arial MT"/>
                          <a:cs typeface="Arial MT"/>
                        </a:rPr>
                        <a:t>consensus</a:t>
                      </a:r>
                      <a:r>
                        <a:rPr sz="1600" spc="-10" dirty="0">
                          <a:latin typeface="Arial MT"/>
                          <a:cs typeface="Arial MT"/>
                        </a:rPr>
                        <a:t> </a:t>
                      </a:r>
                      <a:r>
                        <a:rPr sz="1600" spc="-5" dirty="0">
                          <a:latin typeface="Arial MT"/>
                          <a:cs typeface="Arial MT"/>
                        </a:rPr>
                        <a:t>that</a:t>
                      </a:r>
                      <a:r>
                        <a:rPr sz="1600" spc="5" dirty="0">
                          <a:latin typeface="Arial MT"/>
                          <a:cs typeface="Arial MT"/>
                        </a:rPr>
                        <a:t> </a:t>
                      </a:r>
                      <a:r>
                        <a:rPr sz="1600" spc="-5" dirty="0">
                          <a:latin typeface="Arial MT"/>
                          <a:cs typeface="Arial MT"/>
                        </a:rPr>
                        <a:t>a</a:t>
                      </a:r>
                      <a:r>
                        <a:rPr sz="1600" spc="5" dirty="0">
                          <a:latin typeface="Arial MT"/>
                          <a:cs typeface="Arial MT"/>
                        </a:rPr>
                        <a:t> </a:t>
                      </a:r>
                      <a:r>
                        <a:rPr sz="1600" spc="-5" dirty="0">
                          <a:latin typeface="Arial MT"/>
                          <a:cs typeface="Arial MT"/>
                        </a:rPr>
                        <a:t>particular test </a:t>
                      </a:r>
                      <a:r>
                        <a:rPr sz="1600" dirty="0">
                          <a:latin typeface="Arial MT"/>
                          <a:cs typeface="Arial MT"/>
                        </a:rPr>
                        <a:t> </a:t>
                      </a:r>
                      <a:r>
                        <a:rPr sz="1600" spc="-5" dirty="0">
                          <a:latin typeface="Arial MT"/>
                          <a:cs typeface="Arial MT"/>
                        </a:rPr>
                        <a:t>or</a:t>
                      </a:r>
                      <a:r>
                        <a:rPr sz="1600" dirty="0">
                          <a:latin typeface="Arial MT"/>
                          <a:cs typeface="Arial MT"/>
                        </a:rPr>
                        <a:t> </a:t>
                      </a:r>
                      <a:r>
                        <a:rPr sz="1600" spc="-5" dirty="0">
                          <a:latin typeface="Arial MT"/>
                          <a:cs typeface="Arial MT"/>
                        </a:rPr>
                        <a:t>therapy</a:t>
                      </a:r>
                      <a:r>
                        <a:rPr sz="1600" spc="25" dirty="0">
                          <a:latin typeface="Arial MT"/>
                          <a:cs typeface="Arial MT"/>
                        </a:rPr>
                        <a:t> </a:t>
                      </a:r>
                      <a:r>
                        <a:rPr sz="1600" spc="-5" dirty="0">
                          <a:latin typeface="Arial MT"/>
                          <a:cs typeface="Arial MT"/>
                        </a:rPr>
                        <a:t>is</a:t>
                      </a:r>
                      <a:r>
                        <a:rPr sz="1600" spc="-10" dirty="0">
                          <a:latin typeface="Arial MT"/>
                          <a:cs typeface="Arial MT"/>
                        </a:rPr>
                        <a:t> </a:t>
                      </a:r>
                      <a:r>
                        <a:rPr sz="1600" spc="-5" dirty="0">
                          <a:latin typeface="Arial MT"/>
                          <a:cs typeface="Arial MT"/>
                        </a:rPr>
                        <a:t>useful</a:t>
                      </a:r>
                      <a:r>
                        <a:rPr sz="1600" spc="5" dirty="0">
                          <a:latin typeface="Arial MT"/>
                          <a:cs typeface="Arial MT"/>
                        </a:rPr>
                        <a:t> </a:t>
                      </a:r>
                      <a:r>
                        <a:rPr sz="1600" spc="-5" dirty="0">
                          <a:latin typeface="Arial MT"/>
                          <a:cs typeface="Arial MT"/>
                        </a:rPr>
                        <a:t>or</a:t>
                      </a:r>
                      <a:r>
                        <a:rPr sz="1600" spc="5" dirty="0">
                          <a:latin typeface="Arial MT"/>
                          <a:cs typeface="Arial MT"/>
                        </a:rPr>
                        <a:t> </a:t>
                      </a:r>
                      <a:r>
                        <a:rPr sz="1600" spc="-5" dirty="0">
                          <a:latin typeface="Arial MT"/>
                          <a:cs typeface="Arial MT"/>
                        </a:rPr>
                        <a:t>effective.</a:t>
                      </a:r>
                      <a:endParaRPr sz="1600">
                        <a:latin typeface="Arial MT"/>
                        <a:cs typeface="Arial MT"/>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r h="856106">
                <a:tc>
                  <a:txBody>
                    <a:bodyPr/>
                    <a:lstStyle/>
                    <a:p>
                      <a:pPr>
                        <a:lnSpc>
                          <a:spcPct val="100000"/>
                        </a:lnSpc>
                        <a:spcBef>
                          <a:spcPts val="15"/>
                        </a:spcBef>
                      </a:pPr>
                      <a:endParaRPr sz="2150">
                        <a:latin typeface="Times New Roman"/>
                        <a:cs typeface="Times New Roman"/>
                      </a:endParaRPr>
                    </a:p>
                    <a:p>
                      <a:pPr algn="ctr">
                        <a:lnSpc>
                          <a:spcPct val="100000"/>
                        </a:lnSpc>
                      </a:pPr>
                      <a:r>
                        <a:rPr sz="1400" b="1" spc="-5" dirty="0">
                          <a:latin typeface="Arial"/>
                          <a:cs typeface="Arial"/>
                        </a:rPr>
                        <a:t>B-R</a:t>
                      </a:r>
                      <a:endParaRPr sz="1400">
                        <a:latin typeface="Arial"/>
                        <a:cs typeface="Arial"/>
                      </a:endParaRPr>
                    </a:p>
                  </a:txBody>
                  <a:tcPr marL="0" marR="0" marT="190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8290" marR="723900">
                        <a:lnSpc>
                          <a:spcPct val="100000"/>
                        </a:lnSpc>
                        <a:spcBef>
                          <a:spcPts val="810"/>
                        </a:spcBef>
                      </a:pPr>
                      <a:r>
                        <a:rPr sz="1400" spc="-5" dirty="0">
                          <a:latin typeface="Arial MT"/>
                          <a:cs typeface="Arial MT"/>
                        </a:rPr>
                        <a:t>Evidence </a:t>
                      </a:r>
                      <a:r>
                        <a:rPr sz="1400" dirty="0">
                          <a:latin typeface="Arial MT"/>
                          <a:cs typeface="Arial MT"/>
                        </a:rPr>
                        <a:t>from </a:t>
                      </a:r>
                      <a:r>
                        <a:rPr sz="1400" spc="-5" dirty="0">
                          <a:latin typeface="Arial MT"/>
                          <a:cs typeface="Arial MT"/>
                        </a:rPr>
                        <a:t>moderate-quality </a:t>
                      </a:r>
                      <a:r>
                        <a:rPr sz="1400" dirty="0">
                          <a:latin typeface="Arial MT"/>
                          <a:cs typeface="Arial MT"/>
                        </a:rPr>
                        <a:t>trials, or a </a:t>
                      </a:r>
                      <a:r>
                        <a:rPr sz="1400" spc="-5" dirty="0">
                          <a:latin typeface="Arial MT"/>
                          <a:cs typeface="Arial MT"/>
                        </a:rPr>
                        <a:t>meta-analysis </a:t>
                      </a:r>
                      <a:r>
                        <a:rPr sz="1400" dirty="0">
                          <a:latin typeface="Arial MT"/>
                          <a:cs typeface="Arial MT"/>
                        </a:rPr>
                        <a:t>of </a:t>
                      </a:r>
                      <a:r>
                        <a:rPr sz="1400" spc="-375" dirty="0">
                          <a:latin typeface="Arial MT"/>
                          <a:cs typeface="Arial MT"/>
                        </a:rPr>
                        <a:t> </a:t>
                      </a:r>
                      <a:r>
                        <a:rPr sz="1400" dirty="0">
                          <a:latin typeface="Arial MT"/>
                          <a:cs typeface="Arial MT"/>
                        </a:rPr>
                        <a:t>moderate quality </a:t>
                      </a:r>
                      <a:r>
                        <a:rPr sz="1400" spc="-5" dirty="0">
                          <a:latin typeface="Arial MT"/>
                          <a:cs typeface="Arial MT"/>
                        </a:rPr>
                        <a:t>(RCT) followed </a:t>
                      </a:r>
                      <a:r>
                        <a:rPr sz="1400" dirty="0">
                          <a:latin typeface="Arial MT"/>
                          <a:cs typeface="Arial MT"/>
                        </a:rPr>
                        <a:t>by an R to denote </a:t>
                      </a:r>
                      <a:r>
                        <a:rPr sz="1400" spc="5" dirty="0">
                          <a:latin typeface="Arial MT"/>
                          <a:cs typeface="Arial MT"/>
                        </a:rPr>
                        <a:t> </a:t>
                      </a:r>
                      <a:r>
                        <a:rPr sz="1400" b="1" spc="-5" dirty="0">
                          <a:latin typeface="Arial"/>
                          <a:cs typeface="Arial"/>
                        </a:rPr>
                        <a:t>RANDOMIZED</a:t>
                      </a:r>
                      <a:r>
                        <a:rPr sz="1400" b="1" spc="10" dirty="0">
                          <a:latin typeface="Arial"/>
                          <a:cs typeface="Arial"/>
                        </a:rPr>
                        <a:t> </a:t>
                      </a:r>
                      <a:r>
                        <a:rPr sz="1400"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2"/>
                  </a:ext>
                </a:extLst>
              </a:tr>
              <a:tr h="855980">
                <a:tc>
                  <a:txBody>
                    <a:bodyPr/>
                    <a:lstStyle/>
                    <a:p>
                      <a:pPr>
                        <a:lnSpc>
                          <a:spcPct val="100000"/>
                        </a:lnSpc>
                        <a:spcBef>
                          <a:spcPts val="20"/>
                        </a:spcBef>
                      </a:pPr>
                      <a:endParaRPr sz="2150">
                        <a:latin typeface="Times New Roman"/>
                        <a:cs typeface="Times New Roman"/>
                      </a:endParaRPr>
                    </a:p>
                    <a:p>
                      <a:pPr algn="ctr">
                        <a:lnSpc>
                          <a:spcPct val="100000"/>
                        </a:lnSpc>
                      </a:pPr>
                      <a:r>
                        <a:rPr sz="1400" b="1" spc="-10" dirty="0">
                          <a:latin typeface="Arial"/>
                          <a:cs typeface="Arial"/>
                        </a:rPr>
                        <a:t>B-NR</a:t>
                      </a:r>
                      <a:endParaRPr sz="1400">
                        <a:latin typeface="Arial"/>
                        <a:cs typeface="Arial"/>
                      </a:endParaRPr>
                    </a:p>
                  </a:txBody>
                  <a:tcPr marL="0" marR="0" marT="254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8290" marR="346710">
                        <a:lnSpc>
                          <a:spcPct val="100000"/>
                        </a:lnSpc>
                        <a:spcBef>
                          <a:spcPts val="810"/>
                        </a:spcBef>
                      </a:pPr>
                      <a:r>
                        <a:rPr sz="1400" spc="-5" dirty="0">
                          <a:latin typeface="Arial MT"/>
                          <a:cs typeface="Arial MT"/>
                        </a:rPr>
                        <a:t>Evidence </a:t>
                      </a:r>
                      <a:r>
                        <a:rPr sz="1400" dirty="0">
                          <a:latin typeface="Arial MT"/>
                          <a:cs typeface="Arial MT"/>
                        </a:rPr>
                        <a:t>from </a:t>
                      </a:r>
                      <a:r>
                        <a:rPr sz="1400" spc="-5" dirty="0">
                          <a:latin typeface="Arial MT"/>
                          <a:cs typeface="Arial MT"/>
                        </a:rPr>
                        <a:t>moderate-quality </a:t>
                      </a:r>
                      <a:r>
                        <a:rPr sz="1400" dirty="0">
                          <a:latin typeface="Arial MT"/>
                          <a:cs typeface="Arial MT"/>
                        </a:rPr>
                        <a:t>trials, or a </a:t>
                      </a:r>
                      <a:r>
                        <a:rPr sz="1400" spc="-5" dirty="0">
                          <a:latin typeface="Arial MT"/>
                          <a:cs typeface="Arial MT"/>
                        </a:rPr>
                        <a:t>meta-analysis </a:t>
                      </a:r>
                      <a:r>
                        <a:rPr sz="1400" dirty="0">
                          <a:latin typeface="Arial MT"/>
                          <a:cs typeface="Arial MT"/>
                        </a:rPr>
                        <a:t>of </a:t>
                      </a:r>
                      <a:r>
                        <a:rPr sz="1400" spc="5" dirty="0">
                          <a:latin typeface="Arial MT"/>
                          <a:cs typeface="Arial MT"/>
                        </a:rPr>
                        <a:t> </a:t>
                      </a:r>
                      <a:r>
                        <a:rPr sz="1400" dirty="0">
                          <a:latin typeface="Arial MT"/>
                          <a:cs typeface="Arial MT"/>
                        </a:rPr>
                        <a:t>moderate</a:t>
                      </a:r>
                      <a:r>
                        <a:rPr sz="1400" spc="-40" dirty="0">
                          <a:latin typeface="Arial MT"/>
                          <a:cs typeface="Arial MT"/>
                        </a:rPr>
                        <a:t> </a:t>
                      </a:r>
                      <a:r>
                        <a:rPr sz="1400" dirty="0">
                          <a:latin typeface="Arial MT"/>
                          <a:cs typeface="Arial MT"/>
                        </a:rPr>
                        <a:t>quality</a:t>
                      </a:r>
                      <a:r>
                        <a:rPr sz="1400" spc="-20" dirty="0">
                          <a:latin typeface="Arial MT"/>
                          <a:cs typeface="Arial MT"/>
                        </a:rPr>
                        <a:t> </a:t>
                      </a:r>
                      <a:r>
                        <a:rPr sz="1400" spc="-5" dirty="0">
                          <a:latin typeface="Arial MT"/>
                          <a:cs typeface="Arial MT"/>
                        </a:rPr>
                        <a:t>followed</a:t>
                      </a:r>
                      <a:r>
                        <a:rPr sz="1400" spc="-15" dirty="0">
                          <a:latin typeface="Arial MT"/>
                          <a:cs typeface="Arial MT"/>
                        </a:rPr>
                        <a:t> </a:t>
                      </a:r>
                      <a:r>
                        <a:rPr sz="1400" dirty="0">
                          <a:latin typeface="Arial MT"/>
                          <a:cs typeface="Arial MT"/>
                        </a:rPr>
                        <a:t>by</a:t>
                      </a:r>
                      <a:r>
                        <a:rPr sz="1400" spc="-15" dirty="0">
                          <a:latin typeface="Arial MT"/>
                          <a:cs typeface="Arial MT"/>
                        </a:rPr>
                        <a:t> </a:t>
                      </a:r>
                      <a:r>
                        <a:rPr sz="1400" spc="-5" dirty="0">
                          <a:latin typeface="Arial MT"/>
                          <a:cs typeface="Arial MT"/>
                        </a:rPr>
                        <a:t>NR</a:t>
                      </a:r>
                      <a:r>
                        <a:rPr sz="1400" dirty="0">
                          <a:latin typeface="Arial MT"/>
                          <a:cs typeface="Arial MT"/>
                        </a:rPr>
                        <a:t> to</a:t>
                      </a:r>
                      <a:r>
                        <a:rPr sz="1400" spc="-15" dirty="0">
                          <a:latin typeface="Arial MT"/>
                          <a:cs typeface="Arial MT"/>
                        </a:rPr>
                        <a:t> </a:t>
                      </a:r>
                      <a:r>
                        <a:rPr sz="1400" dirty="0">
                          <a:latin typeface="Arial MT"/>
                          <a:cs typeface="Arial MT"/>
                        </a:rPr>
                        <a:t>denote</a:t>
                      </a:r>
                      <a:r>
                        <a:rPr sz="1400" spc="-15" dirty="0">
                          <a:latin typeface="Arial MT"/>
                          <a:cs typeface="Arial MT"/>
                        </a:rPr>
                        <a:t> </a:t>
                      </a:r>
                      <a:r>
                        <a:rPr sz="1400" b="1" spc="-5" dirty="0">
                          <a:latin typeface="Arial"/>
                          <a:cs typeface="Arial"/>
                        </a:rPr>
                        <a:t>NON-RANDOMIZED </a:t>
                      </a:r>
                      <a:r>
                        <a:rPr sz="1400" b="1" spc="-375" dirty="0">
                          <a:latin typeface="Arial"/>
                          <a:cs typeface="Arial"/>
                        </a:rPr>
                        <a:t> </a:t>
                      </a:r>
                      <a:r>
                        <a:rPr sz="1400"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3"/>
                  </a:ext>
                </a:extLst>
              </a:tr>
              <a:tr h="642747">
                <a:tc>
                  <a:txBody>
                    <a:bodyPr/>
                    <a:lstStyle/>
                    <a:p>
                      <a:pPr>
                        <a:lnSpc>
                          <a:spcPct val="100000"/>
                        </a:lnSpc>
                        <a:spcBef>
                          <a:spcPts val="45"/>
                        </a:spcBef>
                      </a:pPr>
                      <a:endParaRPr sz="1400">
                        <a:latin typeface="Times New Roman"/>
                        <a:cs typeface="Times New Roman"/>
                      </a:endParaRPr>
                    </a:p>
                    <a:p>
                      <a:pPr algn="ctr">
                        <a:lnSpc>
                          <a:spcPct val="100000"/>
                        </a:lnSpc>
                      </a:pPr>
                      <a:r>
                        <a:rPr sz="1400" b="1" spc="-10" dirty="0">
                          <a:latin typeface="Arial"/>
                          <a:cs typeface="Arial"/>
                        </a:rPr>
                        <a:t>C-LD</a:t>
                      </a:r>
                      <a:endParaRPr sz="1400">
                        <a:latin typeface="Arial"/>
                        <a:cs typeface="Arial"/>
                      </a:endParaRPr>
                    </a:p>
                  </a:txBody>
                  <a:tcPr marL="0" marR="0" marT="5715"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8290" marR="931544">
                        <a:lnSpc>
                          <a:spcPct val="100000"/>
                        </a:lnSpc>
                        <a:spcBef>
                          <a:spcPts val="815"/>
                        </a:spcBef>
                      </a:pPr>
                      <a:r>
                        <a:rPr sz="1400" dirty="0">
                          <a:latin typeface="Arial MT"/>
                          <a:cs typeface="Arial MT"/>
                        </a:rPr>
                        <a:t>There</a:t>
                      </a:r>
                      <a:r>
                        <a:rPr sz="1400" spc="-35" dirty="0">
                          <a:latin typeface="Arial MT"/>
                          <a:cs typeface="Arial MT"/>
                        </a:rPr>
                        <a:t> </a:t>
                      </a:r>
                      <a:r>
                        <a:rPr sz="1400" dirty="0">
                          <a:latin typeface="Arial MT"/>
                          <a:cs typeface="Arial MT"/>
                        </a:rPr>
                        <a:t>is no</a:t>
                      </a:r>
                      <a:r>
                        <a:rPr sz="1400" spc="-5" dirty="0">
                          <a:latin typeface="Arial MT"/>
                          <a:cs typeface="Arial MT"/>
                        </a:rPr>
                        <a:t> convincing</a:t>
                      </a:r>
                      <a:r>
                        <a:rPr sz="1400" spc="-25" dirty="0">
                          <a:latin typeface="Arial MT"/>
                          <a:cs typeface="Arial MT"/>
                        </a:rPr>
                        <a:t> </a:t>
                      </a:r>
                      <a:r>
                        <a:rPr sz="1400" spc="-5" dirty="0">
                          <a:latin typeface="Arial MT"/>
                          <a:cs typeface="Arial MT"/>
                        </a:rPr>
                        <a:t>evidence</a:t>
                      </a:r>
                      <a:r>
                        <a:rPr sz="1400" spc="-15" dirty="0">
                          <a:latin typeface="Arial MT"/>
                          <a:cs typeface="Arial MT"/>
                        </a:rPr>
                        <a:t> </a:t>
                      </a:r>
                      <a:r>
                        <a:rPr sz="1400" dirty="0">
                          <a:latin typeface="Arial MT"/>
                          <a:cs typeface="Arial MT"/>
                        </a:rPr>
                        <a:t>and</a:t>
                      </a:r>
                      <a:r>
                        <a:rPr sz="1400" spc="-15" dirty="0">
                          <a:latin typeface="Arial MT"/>
                          <a:cs typeface="Arial MT"/>
                        </a:rPr>
                        <a:t> </a:t>
                      </a:r>
                      <a:r>
                        <a:rPr sz="1400" dirty="0">
                          <a:latin typeface="Arial MT"/>
                          <a:cs typeface="Arial MT"/>
                        </a:rPr>
                        <a:t>is</a:t>
                      </a:r>
                      <a:r>
                        <a:rPr sz="1400" spc="-15" dirty="0">
                          <a:latin typeface="Arial MT"/>
                          <a:cs typeface="Arial MT"/>
                        </a:rPr>
                        <a:t> </a:t>
                      </a:r>
                      <a:r>
                        <a:rPr sz="1400" spc="-5" dirty="0">
                          <a:latin typeface="Arial MT"/>
                          <a:cs typeface="Arial MT"/>
                        </a:rPr>
                        <a:t>followed </a:t>
                      </a:r>
                      <a:r>
                        <a:rPr sz="1400" dirty="0">
                          <a:latin typeface="Arial MT"/>
                          <a:cs typeface="Arial MT"/>
                        </a:rPr>
                        <a:t>by</a:t>
                      </a:r>
                      <a:r>
                        <a:rPr sz="1400" spc="-10" dirty="0">
                          <a:latin typeface="Arial MT"/>
                          <a:cs typeface="Arial MT"/>
                        </a:rPr>
                        <a:t> </a:t>
                      </a:r>
                      <a:r>
                        <a:rPr sz="1400" dirty="0">
                          <a:latin typeface="Arial MT"/>
                          <a:cs typeface="Arial MT"/>
                        </a:rPr>
                        <a:t>LD</a:t>
                      </a:r>
                      <a:r>
                        <a:rPr sz="1400" spc="-5" dirty="0">
                          <a:latin typeface="Arial MT"/>
                          <a:cs typeface="Arial MT"/>
                        </a:rPr>
                        <a:t> </a:t>
                      </a:r>
                      <a:r>
                        <a:rPr sz="1400" dirty="0">
                          <a:latin typeface="Arial MT"/>
                          <a:cs typeface="Arial MT"/>
                        </a:rPr>
                        <a:t>to </a:t>
                      </a:r>
                      <a:r>
                        <a:rPr sz="1400" spc="-375" dirty="0">
                          <a:latin typeface="Arial MT"/>
                          <a:cs typeface="Arial MT"/>
                        </a:rPr>
                        <a:t> </a:t>
                      </a:r>
                      <a:r>
                        <a:rPr sz="1400" dirty="0">
                          <a:latin typeface="Arial MT"/>
                          <a:cs typeface="Arial MT"/>
                        </a:rPr>
                        <a:t>indicate</a:t>
                      </a:r>
                      <a:r>
                        <a:rPr sz="1400" spc="-45" dirty="0">
                          <a:latin typeface="Arial MT"/>
                          <a:cs typeface="Arial MT"/>
                        </a:rPr>
                        <a:t> </a:t>
                      </a:r>
                      <a:r>
                        <a:rPr sz="1400" b="1" dirty="0">
                          <a:latin typeface="Arial"/>
                          <a:cs typeface="Arial"/>
                        </a:rPr>
                        <a:t>LIMITED</a:t>
                      </a:r>
                      <a:r>
                        <a:rPr sz="1400" b="1" spc="-40" dirty="0">
                          <a:latin typeface="Arial"/>
                          <a:cs typeface="Arial"/>
                        </a:rPr>
                        <a:t> </a:t>
                      </a:r>
                      <a:r>
                        <a:rPr sz="1400" b="1" spc="-15" dirty="0">
                          <a:latin typeface="Arial"/>
                          <a:cs typeface="Arial"/>
                        </a:rPr>
                        <a:t>DATA</a:t>
                      </a:r>
                      <a:endParaRPr sz="1400">
                        <a:latin typeface="Arial"/>
                        <a:cs typeface="Arial"/>
                      </a:endParaRPr>
                    </a:p>
                  </a:txBody>
                  <a:tcPr marL="0" marR="0" marT="10350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vMerge="1">
                  <a:txBody>
                    <a:bodyPr/>
                    <a:lstStyle/>
                    <a:p>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4"/>
                  </a:ext>
                </a:extLst>
              </a:tr>
              <a:tr h="937044">
                <a:tc>
                  <a:txBody>
                    <a:bodyPr/>
                    <a:lstStyle/>
                    <a:p>
                      <a:pPr>
                        <a:lnSpc>
                          <a:spcPct val="100000"/>
                        </a:lnSpc>
                      </a:pPr>
                      <a:endParaRPr sz="1500">
                        <a:latin typeface="Times New Roman"/>
                        <a:cs typeface="Times New Roman"/>
                      </a:endParaRPr>
                    </a:p>
                    <a:p>
                      <a:pPr algn="ctr">
                        <a:lnSpc>
                          <a:spcPct val="100000"/>
                        </a:lnSpc>
                        <a:spcBef>
                          <a:spcPts val="1090"/>
                        </a:spcBef>
                      </a:pPr>
                      <a:r>
                        <a:rPr sz="1400" b="1" spc="-5" dirty="0">
                          <a:latin typeface="Arial"/>
                          <a:cs typeface="Arial"/>
                        </a:rPr>
                        <a:t>C-EO</a:t>
                      </a:r>
                      <a:endParaRPr sz="1400">
                        <a:latin typeface="Arial"/>
                        <a:cs typeface="Arial"/>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marL="288290" marR="663575">
                        <a:lnSpc>
                          <a:spcPct val="100000"/>
                        </a:lnSpc>
                        <a:spcBef>
                          <a:spcPts val="1135"/>
                        </a:spcBef>
                      </a:pPr>
                      <a:r>
                        <a:rPr sz="1400" dirty="0">
                          <a:latin typeface="Arial MT"/>
                          <a:cs typeface="Arial MT"/>
                        </a:rPr>
                        <a:t>There</a:t>
                      </a:r>
                      <a:r>
                        <a:rPr sz="1400" spc="-35" dirty="0">
                          <a:latin typeface="Arial MT"/>
                          <a:cs typeface="Arial MT"/>
                        </a:rPr>
                        <a:t> </a:t>
                      </a:r>
                      <a:r>
                        <a:rPr sz="1400" dirty="0">
                          <a:latin typeface="Arial MT"/>
                          <a:cs typeface="Arial MT"/>
                        </a:rPr>
                        <a:t>is no</a:t>
                      </a:r>
                      <a:r>
                        <a:rPr sz="1400" spc="-5" dirty="0">
                          <a:latin typeface="Arial MT"/>
                          <a:cs typeface="Arial MT"/>
                        </a:rPr>
                        <a:t> convincing</a:t>
                      </a:r>
                      <a:r>
                        <a:rPr sz="1400" spc="-25" dirty="0">
                          <a:latin typeface="Arial MT"/>
                          <a:cs typeface="Arial MT"/>
                        </a:rPr>
                        <a:t> </a:t>
                      </a:r>
                      <a:r>
                        <a:rPr sz="1400" spc="-5" dirty="0">
                          <a:latin typeface="Arial MT"/>
                          <a:cs typeface="Arial MT"/>
                        </a:rPr>
                        <a:t>evidence</a:t>
                      </a:r>
                      <a:r>
                        <a:rPr sz="1400" spc="-15" dirty="0">
                          <a:latin typeface="Arial MT"/>
                          <a:cs typeface="Arial MT"/>
                        </a:rPr>
                        <a:t> </a:t>
                      </a:r>
                      <a:r>
                        <a:rPr sz="1400" dirty="0">
                          <a:latin typeface="Arial MT"/>
                          <a:cs typeface="Arial MT"/>
                        </a:rPr>
                        <a:t>and</a:t>
                      </a:r>
                      <a:r>
                        <a:rPr sz="1400" spc="-15" dirty="0">
                          <a:latin typeface="Arial MT"/>
                          <a:cs typeface="Arial MT"/>
                        </a:rPr>
                        <a:t> </a:t>
                      </a:r>
                      <a:r>
                        <a:rPr sz="1400" dirty="0">
                          <a:latin typeface="Arial MT"/>
                          <a:cs typeface="Arial MT"/>
                        </a:rPr>
                        <a:t>is</a:t>
                      </a:r>
                      <a:r>
                        <a:rPr sz="1400" spc="-15" dirty="0">
                          <a:latin typeface="Arial MT"/>
                          <a:cs typeface="Arial MT"/>
                        </a:rPr>
                        <a:t> </a:t>
                      </a:r>
                      <a:r>
                        <a:rPr sz="1400" spc="-5" dirty="0">
                          <a:latin typeface="Arial MT"/>
                          <a:cs typeface="Arial MT"/>
                        </a:rPr>
                        <a:t>followed </a:t>
                      </a:r>
                      <a:r>
                        <a:rPr sz="1400" dirty="0">
                          <a:latin typeface="Arial MT"/>
                          <a:cs typeface="Arial MT"/>
                        </a:rPr>
                        <a:t>by</a:t>
                      </a:r>
                      <a:r>
                        <a:rPr sz="1400" spc="-10" dirty="0">
                          <a:latin typeface="Arial MT"/>
                          <a:cs typeface="Arial MT"/>
                        </a:rPr>
                        <a:t> </a:t>
                      </a:r>
                      <a:r>
                        <a:rPr sz="1400" dirty="0">
                          <a:latin typeface="Arial MT"/>
                          <a:cs typeface="Arial MT"/>
                        </a:rPr>
                        <a:t>EO</a:t>
                      </a:r>
                      <a:r>
                        <a:rPr sz="1400" spc="-5" dirty="0">
                          <a:latin typeface="Arial MT"/>
                          <a:cs typeface="Arial MT"/>
                        </a:rPr>
                        <a:t> </a:t>
                      </a:r>
                      <a:r>
                        <a:rPr sz="1400" dirty="0">
                          <a:latin typeface="Arial MT"/>
                          <a:cs typeface="Arial MT"/>
                        </a:rPr>
                        <a:t>if the </a:t>
                      </a:r>
                      <a:r>
                        <a:rPr sz="1400" spc="-375" dirty="0">
                          <a:latin typeface="Arial MT"/>
                          <a:cs typeface="Arial MT"/>
                        </a:rPr>
                        <a:t> </a:t>
                      </a:r>
                      <a:r>
                        <a:rPr sz="1400" dirty="0">
                          <a:latin typeface="Arial MT"/>
                          <a:cs typeface="Arial MT"/>
                        </a:rPr>
                        <a:t>consensus is based on </a:t>
                      </a:r>
                      <a:r>
                        <a:rPr sz="1400" b="1" dirty="0">
                          <a:latin typeface="Arial"/>
                          <a:cs typeface="Arial"/>
                        </a:rPr>
                        <a:t>EXPERT OPINION</a:t>
                      </a:r>
                      <a:r>
                        <a:rPr sz="1400" dirty="0">
                          <a:latin typeface="Arial MT"/>
                          <a:cs typeface="Arial MT"/>
                        </a:rPr>
                        <a:t>, case studies or </a:t>
                      </a:r>
                      <a:r>
                        <a:rPr sz="1400" spc="5" dirty="0">
                          <a:latin typeface="Arial MT"/>
                          <a:cs typeface="Arial MT"/>
                        </a:rPr>
                        <a:t> </a:t>
                      </a:r>
                      <a:r>
                        <a:rPr sz="1400" dirty="0">
                          <a:latin typeface="Arial MT"/>
                          <a:cs typeface="Arial MT"/>
                        </a:rPr>
                        <a:t>standards</a:t>
                      </a:r>
                      <a:r>
                        <a:rPr sz="1400" spc="-45" dirty="0">
                          <a:latin typeface="Arial MT"/>
                          <a:cs typeface="Arial MT"/>
                        </a:rPr>
                        <a:t> </a:t>
                      </a:r>
                      <a:r>
                        <a:rPr sz="1400" dirty="0">
                          <a:latin typeface="Arial MT"/>
                          <a:cs typeface="Arial MT"/>
                        </a:rPr>
                        <a:t>of</a:t>
                      </a:r>
                      <a:r>
                        <a:rPr sz="1400" spc="-15" dirty="0">
                          <a:latin typeface="Arial MT"/>
                          <a:cs typeface="Arial MT"/>
                        </a:rPr>
                        <a:t> </a:t>
                      </a:r>
                      <a:r>
                        <a:rPr sz="1400" dirty="0">
                          <a:latin typeface="Arial MT"/>
                          <a:cs typeface="Arial MT"/>
                        </a:rPr>
                        <a:t>care.</a:t>
                      </a:r>
                      <a:endParaRPr sz="1400">
                        <a:latin typeface="Arial MT"/>
                        <a:cs typeface="Arial MT"/>
                      </a:endParaRPr>
                    </a:p>
                  </a:txBody>
                  <a:tcPr marL="0" marR="0" marT="144145"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vMerge="1">
                  <a:txBody>
                    <a:bodyPr/>
                    <a:lstStyle/>
                    <a:p>
                      <a:endParaRPr/>
                    </a:p>
                  </a:txBody>
                  <a:tcPr marL="0" marR="0" marT="10287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bl>
          </a:graphicData>
        </a:graphic>
      </p:graphicFrame>
      <p:sp>
        <p:nvSpPr>
          <p:cNvPr id="6" name="object 6"/>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t>#TCCC-CPP-PPT-08</a:t>
            </a:r>
            <a:r>
              <a:rPr spc="220" dirty="0"/>
              <a:t> </a:t>
            </a:r>
            <a:r>
              <a:rPr dirty="0"/>
              <a:t>08</a:t>
            </a:r>
            <a:r>
              <a:rPr spc="-15" dirty="0"/>
              <a:t> </a:t>
            </a:r>
            <a:r>
              <a:rPr dirty="0"/>
              <a:t>AUG</a:t>
            </a:r>
            <a:r>
              <a:rPr spc="-50" dirty="0"/>
              <a:t> </a:t>
            </a:r>
            <a:r>
              <a:rPr dirty="0"/>
              <a:t>23</a:t>
            </a:r>
          </a:p>
        </p:txBody>
      </p:sp>
      <p:sp>
        <p:nvSpPr>
          <p:cNvPr id="7" name="object 7"/>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33</a:t>
            </a:fld>
            <a:endParaRPr spc="-5" dirty="0"/>
          </a:p>
        </p:txBody>
      </p:sp>
      <p:sp>
        <p:nvSpPr>
          <p:cNvPr id="5" name="object 5"/>
          <p:cNvSpPr txBox="1"/>
          <p:nvPr/>
        </p:nvSpPr>
        <p:spPr>
          <a:xfrm>
            <a:off x="1048613" y="837387"/>
            <a:ext cx="10212705" cy="574675"/>
          </a:xfrm>
          <a:prstGeom prst="rect">
            <a:avLst/>
          </a:prstGeom>
        </p:spPr>
        <p:txBody>
          <a:bodyPr vert="horz" wrap="square" lIns="0" tIns="12700" rIns="0" bIns="0" rtlCol="0">
            <a:spAutoFit/>
          </a:bodyPr>
          <a:lstStyle/>
          <a:p>
            <a:pPr marL="12700">
              <a:lnSpc>
                <a:spcPct val="100000"/>
              </a:lnSpc>
              <a:spcBef>
                <a:spcPts val="100"/>
              </a:spcBef>
            </a:pPr>
            <a:r>
              <a:rPr sz="3600" b="1" spc="-5" dirty="0">
                <a:latin typeface="Arial"/>
                <a:cs typeface="Arial"/>
              </a:rPr>
              <a:t>ASSESSING</a:t>
            </a:r>
            <a:r>
              <a:rPr sz="3600" b="1" spc="-20" dirty="0">
                <a:latin typeface="Arial"/>
                <a:cs typeface="Arial"/>
              </a:rPr>
              <a:t> </a:t>
            </a:r>
            <a:r>
              <a:rPr sz="3600" b="1" dirty="0">
                <a:latin typeface="Arial"/>
                <a:cs typeface="Arial"/>
              </a:rPr>
              <a:t>THE</a:t>
            </a:r>
            <a:r>
              <a:rPr sz="3600" b="1" spc="-5" dirty="0">
                <a:latin typeface="Arial"/>
                <a:cs typeface="Arial"/>
              </a:rPr>
              <a:t> </a:t>
            </a:r>
            <a:r>
              <a:rPr sz="3600" b="1" dirty="0">
                <a:latin typeface="Arial"/>
                <a:cs typeface="Arial"/>
              </a:rPr>
              <a:t>EVIDENCE</a:t>
            </a:r>
            <a:r>
              <a:rPr sz="3600" b="1" spc="-30" dirty="0">
                <a:latin typeface="Arial"/>
                <a:cs typeface="Arial"/>
              </a:rPr>
              <a:t> </a:t>
            </a:r>
            <a:r>
              <a:rPr sz="3600" b="1" spc="-5" dirty="0">
                <a:latin typeface="Arial"/>
                <a:cs typeface="Arial"/>
              </a:rPr>
              <a:t>FOR </a:t>
            </a:r>
            <a:r>
              <a:rPr sz="3600" b="1" dirty="0">
                <a:latin typeface="Arial"/>
                <a:cs typeface="Arial"/>
              </a:rPr>
              <a:t>GUIDELINES</a:t>
            </a:r>
            <a:endParaRPr sz="360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a:spLocks noGrp="1"/>
          </p:cNvSpPr>
          <p:nvPr>
            <p:ph type="title"/>
          </p:nvPr>
        </p:nvSpPr>
        <p:spPr>
          <a:xfrm>
            <a:off x="4608321" y="676147"/>
            <a:ext cx="2388235" cy="574040"/>
          </a:xfrm>
          <a:prstGeom prst="rect">
            <a:avLst/>
          </a:prstGeom>
        </p:spPr>
        <p:txBody>
          <a:bodyPr vert="horz" wrap="square" lIns="0" tIns="12700" rIns="0" bIns="0" rtlCol="0">
            <a:spAutoFit/>
          </a:bodyPr>
          <a:lstStyle/>
          <a:p>
            <a:pPr marL="12700">
              <a:lnSpc>
                <a:spcPct val="100000"/>
              </a:lnSpc>
              <a:spcBef>
                <a:spcPts val="100"/>
              </a:spcBef>
            </a:pPr>
            <a:r>
              <a:rPr spc="-5" dirty="0"/>
              <a:t>SUMM</a:t>
            </a:r>
            <a:r>
              <a:rPr dirty="0"/>
              <a:t>A</a:t>
            </a:r>
            <a:r>
              <a:rPr spc="-5" dirty="0"/>
              <a:t>RY</a:t>
            </a:r>
          </a:p>
        </p:txBody>
      </p:sp>
      <p:sp>
        <p:nvSpPr>
          <p:cNvPr id="5" name="object 5"/>
          <p:cNvSpPr/>
          <p:nvPr/>
        </p:nvSpPr>
        <p:spPr>
          <a:xfrm>
            <a:off x="6804659" y="2114550"/>
            <a:ext cx="114300" cy="299085"/>
          </a:xfrm>
          <a:custGeom>
            <a:avLst/>
            <a:gdLst/>
            <a:ahLst/>
            <a:cxnLst/>
            <a:rect l="l" t="t" r="r" b="b"/>
            <a:pathLst>
              <a:path w="114300" h="299085">
                <a:moveTo>
                  <a:pt x="0" y="298703"/>
                </a:moveTo>
                <a:lnTo>
                  <a:pt x="114300" y="298703"/>
                </a:lnTo>
                <a:lnTo>
                  <a:pt x="114300" y="0"/>
                </a:lnTo>
                <a:lnTo>
                  <a:pt x="0" y="0"/>
                </a:lnTo>
                <a:lnTo>
                  <a:pt x="0" y="298703"/>
                </a:lnTo>
                <a:close/>
              </a:path>
            </a:pathLst>
          </a:custGeom>
          <a:solidFill>
            <a:srgbClr val="BB8542"/>
          </a:solidFill>
        </p:spPr>
        <p:txBody>
          <a:bodyPr wrap="square" lIns="0" tIns="0" rIns="0" bIns="0" rtlCol="0"/>
          <a:lstStyle/>
          <a:p>
            <a:endParaRPr/>
          </a:p>
        </p:txBody>
      </p:sp>
      <p:sp>
        <p:nvSpPr>
          <p:cNvPr id="6" name="object 6"/>
          <p:cNvSpPr/>
          <p:nvPr/>
        </p:nvSpPr>
        <p:spPr>
          <a:xfrm>
            <a:off x="6804659" y="3684270"/>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7" name="object 7"/>
          <p:cNvSpPr/>
          <p:nvPr/>
        </p:nvSpPr>
        <p:spPr>
          <a:xfrm>
            <a:off x="755904" y="4996434"/>
            <a:ext cx="114300" cy="502920"/>
          </a:xfrm>
          <a:custGeom>
            <a:avLst/>
            <a:gdLst/>
            <a:ahLst/>
            <a:cxnLst/>
            <a:rect l="l" t="t" r="r" b="b"/>
            <a:pathLst>
              <a:path w="114300" h="502920">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8" name="object 8"/>
          <p:cNvSpPr/>
          <p:nvPr/>
        </p:nvSpPr>
        <p:spPr>
          <a:xfrm>
            <a:off x="6804659" y="4357878"/>
            <a:ext cx="114300" cy="299085"/>
          </a:xfrm>
          <a:custGeom>
            <a:avLst/>
            <a:gdLst/>
            <a:ahLst/>
            <a:cxnLst/>
            <a:rect l="l" t="t" r="r" b="b"/>
            <a:pathLst>
              <a:path w="114300" h="299085">
                <a:moveTo>
                  <a:pt x="0" y="298704"/>
                </a:moveTo>
                <a:lnTo>
                  <a:pt x="114300" y="298704"/>
                </a:lnTo>
                <a:lnTo>
                  <a:pt x="114300" y="0"/>
                </a:lnTo>
                <a:lnTo>
                  <a:pt x="0" y="0"/>
                </a:lnTo>
                <a:lnTo>
                  <a:pt x="0" y="298704"/>
                </a:lnTo>
                <a:close/>
              </a:path>
            </a:pathLst>
          </a:custGeom>
          <a:solidFill>
            <a:srgbClr val="BB8542"/>
          </a:solidFill>
        </p:spPr>
        <p:txBody>
          <a:bodyPr wrap="square" lIns="0" tIns="0" rIns="0" bIns="0" rtlCol="0"/>
          <a:lstStyle/>
          <a:p>
            <a:endParaRPr/>
          </a:p>
        </p:txBody>
      </p:sp>
      <p:sp>
        <p:nvSpPr>
          <p:cNvPr id="9" name="object 9"/>
          <p:cNvSpPr/>
          <p:nvPr/>
        </p:nvSpPr>
        <p:spPr>
          <a:xfrm>
            <a:off x="6804659" y="4772405"/>
            <a:ext cx="114300" cy="299085"/>
          </a:xfrm>
          <a:custGeom>
            <a:avLst/>
            <a:gdLst/>
            <a:ahLst/>
            <a:cxnLst/>
            <a:rect l="l" t="t" r="r" b="b"/>
            <a:pathLst>
              <a:path w="114300" h="299085">
                <a:moveTo>
                  <a:pt x="0" y="298704"/>
                </a:moveTo>
                <a:lnTo>
                  <a:pt x="114300" y="298704"/>
                </a:lnTo>
                <a:lnTo>
                  <a:pt x="114300" y="0"/>
                </a:lnTo>
                <a:lnTo>
                  <a:pt x="0" y="0"/>
                </a:lnTo>
                <a:lnTo>
                  <a:pt x="0" y="298704"/>
                </a:lnTo>
                <a:close/>
              </a:path>
            </a:pathLst>
          </a:custGeom>
          <a:solidFill>
            <a:srgbClr val="BB8542"/>
          </a:solidFill>
        </p:spPr>
        <p:txBody>
          <a:bodyPr wrap="square" lIns="0" tIns="0" rIns="0" bIns="0" rtlCol="0"/>
          <a:lstStyle/>
          <a:p>
            <a:endParaRPr/>
          </a:p>
        </p:txBody>
      </p:sp>
      <p:sp>
        <p:nvSpPr>
          <p:cNvPr id="10" name="object 10"/>
          <p:cNvSpPr txBox="1"/>
          <p:nvPr/>
        </p:nvSpPr>
        <p:spPr>
          <a:xfrm>
            <a:off x="7034910" y="2005067"/>
            <a:ext cx="4008120" cy="3073400"/>
          </a:xfrm>
          <a:prstGeom prst="rect">
            <a:avLst/>
          </a:prstGeom>
        </p:spPr>
        <p:txBody>
          <a:bodyPr vert="horz" wrap="square" lIns="0" tIns="113664" rIns="0" bIns="0" rtlCol="0">
            <a:spAutoFit/>
          </a:bodyPr>
          <a:lstStyle/>
          <a:p>
            <a:pPr marL="12700">
              <a:lnSpc>
                <a:spcPct val="100000"/>
              </a:lnSpc>
              <a:spcBef>
                <a:spcPts val="894"/>
              </a:spcBef>
            </a:pPr>
            <a:r>
              <a:rPr sz="2000" dirty="0">
                <a:latin typeface="Arial MT"/>
                <a:cs typeface="Arial MT"/>
              </a:rPr>
              <a:t>Vented</a:t>
            </a:r>
            <a:r>
              <a:rPr sz="2000" spc="-30" dirty="0">
                <a:latin typeface="Arial MT"/>
                <a:cs typeface="Arial MT"/>
              </a:rPr>
              <a:t> </a:t>
            </a:r>
            <a:r>
              <a:rPr sz="2000" dirty="0">
                <a:latin typeface="Arial MT"/>
                <a:cs typeface="Arial MT"/>
              </a:rPr>
              <a:t>chest</a:t>
            </a:r>
            <a:r>
              <a:rPr sz="2000" spc="-40" dirty="0">
                <a:latin typeface="Arial MT"/>
                <a:cs typeface="Arial MT"/>
              </a:rPr>
              <a:t> </a:t>
            </a:r>
            <a:r>
              <a:rPr sz="2000" dirty="0">
                <a:latin typeface="Arial MT"/>
                <a:cs typeface="Arial MT"/>
              </a:rPr>
              <a:t>seal</a:t>
            </a:r>
            <a:r>
              <a:rPr sz="2000" spc="-25" dirty="0">
                <a:latin typeface="Arial MT"/>
                <a:cs typeface="Arial MT"/>
              </a:rPr>
              <a:t> </a:t>
            </a:r>
            <a:r>
              <a:rPr sz="2000" dirty="0">
                <a:latin typeface="Arial MT"/>
                <a:cs typeface="Arial MT"/>
              </a:rPr>
              <a:t>application</a:t>
            </a:r>
            <a:endParaRPr sz="2000">
              <a:latin typeface="Arial MT"/>
              <a:cs typeface="Arial MT"/>
            </a:endParaRPr>
          </a:p>
          <a:p>
            <a:pPr marL="12700">
              <a:lnSpc>
                <a:spcPct val="100000"/>
              </a:lnSpc>
              <a:spcBef>
                <a:spcPts val="795"/>
              </a:spcBef>
            </a:pPr>
            <a:r>
              <a:rPr sz="2000" dirty="0">
                <a:latin typeface="Arial MT"/>
                <a:cs typeface="Arial MT"/>
              </a:rPr>
              <a:t>Non-Vented</a:t>
            </a:r>
            <a:r>
              <a:rPr sz="2000" spc="-50" dirty="0">
                <a:latin typeface="Arial MT"/>
                <a:cs typeface="Arial MT"/>
              </a:rPr>
              <a:t> </a:t>
            </a:r>
            <a:r>
              <a:rPr sz="2000" dirty="0">
                <a:latin typeface="Arial MT"/>
                <a:cs typeface="Arial MT"/>
              </a:rPr>
              <a:t>chest</a:t>
            </a:r>
            <a:r>
              <a:rPr sz="2000" spc="-45" dirty="0">
                <a:latin typeface="Arial MT"/>
                <a:cs typeface="Arial MT"/>
              </a:rPr>
              <a:t> </a:t>
            </a:r>
            <a:r>
              <a:rPr sz="2000" dirty="0">
                <a:latin typeface="Arial MT"/>
                <a:cs typeface="Arial MT"/>
              </a:rPr>
              <a:t>seal</a:t>
            </a:r>
            <a:r>
              <a:rPr sz="2000" spc="-25" dirty="0">
                <a:latin typeface="Arial MT"/>
                <a:cs typeface="Arial MT"/>
              </a:rPr>
              <a:t> </a:t>
            </a:r>
            <a:r>
              <a:rPr sz="2000" dirty="0">
                <a:latin typeface="Arial MT"/>
                <a:cs typeface="Arial MT"/>
              </a:rPr>
              <a:t>application</a:t>
            </a:r>
            <a:endParaRPr sz="2000">
              <a:latin typeface="Arial MT"/>
              <a:cs typeface="Arial MT"/>
            </a:endParaRPr>
          </a:p>
          <a:p>
            <a:pPr marL="12700" marR="5715">
              <a:lnSpc>
                <a:spcPct val="100000"/>
              </a:lnSpc>
              <a:spcBef>
                <a:spcPts val="805"/>
              </a:spcBef>
            </a:pPr>
            <a:r>
              <a:rPr sz="2000" dirty="0">
                <a:latin typeface="Arial MT"/>
                <a:cs typeface="Arial MT"/>
              </a:rPr>
              <a:t>Needle</a:t>
            </a:r>
            <a:r>
              <a:rPr sz="2000" spc="-30" dirty="0">
                <a:latin typeface="Arial MT"/>
                <a:cs typeface="Arial MT"/>
              </a:rPr>
              <a:t> </a:t>
            </a:r>
            <a:r>
              <a:rPr sz="2000" dirty="0">
                <a:latin typeface="Arial MT"/>
                <a:cs typeface="Arial MT"/>
              </a:rPr>
              <a:t>decompression</a:t>
            </a:r>
            <a:r>
              <a:rPr sz="2000" spc="-50" dirty="0">
                <a:latin typeface="Arial MT"/>
                <a:cs typeface="Arial MT"/>
              </a:rPr>
              <a:t> </a:t>
            </a:r>
            <a:r>
              <a:rPr sz="2000" dirty="0">
                <a:latin typeface="Arial MT"/>
                <a:cs typeface="Arial MT"/>
              </a:rPr>
              <a:t>of</a:t>
            </a:r>
            <a:r>
              <a:rPr sz="2000" spc="-30" dirty="0">
                <a:latin typeface="Arial MT"/>
                <a:cs typeface="Arial MT"/>
              </a:rPr>
              <a:t> </a:t>
            </a:r>
            <a:r>
              <a:rPr sz="2000" dirty="0">
                <a:latin typeface="Arial MT"/>
                <a:cs typeface="Arial MT"/>
              </a:rPr>
              <a:t>the</a:t>
            </a:r>
            <a:r>
              <a:rPr sz="2000" spc="-15" dirty="0">
                <a:latin typeface="Arial MT"/>
                <a:cs typeface="Arial MT"/>
              </a:rPr>
              <a:t> </a:t>
            </a:r>
            <a:r>
              <a:rPr sz="2000" dirty="0">
                <a:latin typeface="Arial MT"/>
                <a:cs typeface="Arial MT"/>
              </a:rPr>
              <a:t>chest </a:t>
            </a:r>
            <a:r>
              <a:rPr sz="2000" spc="-540" dirty="0">
                <a:latin typeface="Arial MT"/>
                <a:cs typeface="Arial MT"/>
              </a:rPr>
              <a:t> </a:t>
            </a:r>
            <a:r>
              <a:rPr sz="2000" dirty="0">
                <a:latin typeface="Arial MT"/>
                <a:cs typeface="Arial MT"/>
              </a:rPr>
              <a:t>(midclavicular</a:t>
            </a:r>
            <a:r>
              <a:rPr sz="2000" spc="-30" dirty="0">
                <a:latin typeface="Arial MT"/>
                <a:cs typeface="Arial MT"/>
              </a:rPr>
              <a:t> </a:t>
            </a:r>
            <a:r>
              <a:rPr sz="2000" dirty="0">
                <a:latin typeface="Arial MT"/>
                <a:cs typeface="Arial MT"/>
              </a:rPr>
              <a:t>line)</a:t>
            </a:r>
            <a:endParaRPr sz="2000">
              <a:latin typeface="Arial MT"/>
              <a:cs typeface="Arial MT"/>
            </a:endParaRPr>
          </a:p>
          <a:p>
            <a:pPr marL="12700">
              <a:lnSpc>
                <a:spcPct val="100000"/>
              </a:lnSpc>
              <a:spcBef>
                <a:spcPts val="800"/>
              </a:spcBef>
            </a:pPr>
            <a:r>
              <a:rPr sz="2000" dirty="0">
                <a:latin typeface="Arial MT"/>
                <a:cs typeface="Arial MT"/>
              </a:rPr>
              <a:t>Needle</a:t>
            </a:r>
            <a:r>
              <a:rPr sz="2000" spc="-25" dirty="0">
                <a:latin typeface="Arial MT"/>
                <a:cs typeface="Arial MT"/>
              </a:rPr>
              <a:t> </a:t>
            </a:r>
            <a:r>
              <a:rPr sz="2000" dirty="0">
                <a:latin typeface="Arial MT"/>
                <a:cs typeface="Arial MT"/>
              </a:rPr>
              <a:t>decompression</a:t>
            </a:r>
            <a:r>
              <a:rPr sz="2000" spc="-45" dirty="0">
                <a:latin typeface="Arial MT"/>
                <a:cs typeface="Arial MT"/>
              </a:rPr>
              <a:t> </a:t>
            </a:r>
            <a:r>
              <a:rPr sz="2000" dirty="0">
                <a:latin typeface="Arial MT"/>
                <a:cs typeface="Arial MT"/>
              </a:rPr>
              <a:t>of</a:t>
            </a:r>
            <a:r>
              <a:rPr sz="2000" spc="-30" dirty="0">
                <a:latin typeface="Arial MT"/>
                <a:cs typeface="Arial MT"/>
              </a:rPr>
              <a:t> </a:t>
            </a:r>
            <a:r>
              <a:rPr sz="2000" dirty="0">
                <a:latin typeface="Arial MT"/>
                <a:cs typeface="Arial MT"/>
              </a:rPr>
              <a:t>the</a:t>
            </a:r>
            <a:r>
              <a:rPr sz="2000" spc="-15" dirty="0">
                <a:latin typeface="Arial MT"/>
                <a:cs typeface="Arial MT"/>
              </a:rPr>
              <a:t> </a:t>
            </a:r>
            <a:r>
              <a:rPr sz="2000" dirty="0">
                <a:latin typeface="Arial MT"/>
                <a:cs typeface="Arial MT"/>
              </a:rPr>
              <a:t>chest</a:t>
            </a:r>
            <a:endParaRPr sz="2000">
              <a:latin typeface="Arial MT"/>
              <a:cs typeface="Arial MT"/>
            </a:endParaRPr>
          </a:p>
          <a:p>
            <a:pPr marL="12700">
              <a:lnSpc>
                <a:spcPct val="100000"/>
              </a:lnSpc>
              <a:spcBef>
                <a:spcPts val="5"/>
              </a:spcBef>
            </a:pPr>
            <a:r>
              <a:rPr sz="2000" dirty="0">
                <a:latin typeface="Arial MT"/>
                <a:cs typeface="Arial MT"/>
              </a:rPr>
              <a:t>(anterior</a:t>
            </a:r>
            <a:r>
              <a:rPr sz="2000" spc="-60" dirty="0">
                <a:latin typeface="Arial MT"/>
                <a:cs typeface="Arial MT"/>
              </a:rPr>
              <a:t> </a:t>
            </a:r>
            <a:r>
              <a:rPr sz="2000" dirty="0">
                <a:latin typeface="Arial MT"/>
                <a:cs typeface="Arial MT"/>
              </a:rPr>
              <a:t>axillary</a:t>
            </a:r>
            <a:r>
              <a:rPr sz="2000" spc="-40" dirty="0">
                <a:latin typeface="Arial MT"/>
                <a:cs typeface="Arial MT"/>
              </a:rPr>
              <a:t> </a:t>
            </a:r>
            <a:r>
              <a:rPr sz="2000" dirty="0">
                <a:latin typeface="Arial MT"/>
                <a:cs typeface="Arial MT"/>
              </a:rPr>
              <a:t>line)</a:t>
            </a:r>
            <a:endParaRPr sz="2000">
              <a:latin typeface="Arial MT"/>
              <a:cs typeface="Arial MT"/>
            </a:endParaRPr>
          </a:p>
          <a:p>
            <a:pPr marL="12700" marR="1670685">
              <a:lnSpc>
                <a:spcPts val="3200"/>
              </a:lnSpc>
              <a:spcBef>
                <a:spcPts val="95"/>
              </a:spcBef>
            </a:pPr>
            <a:r>
              <a:rPr sz="2000" dirty="0">
                <a:latin typeface="Arial MT"/>
                <a:cs typeface="Arial MT"/>
              </a:rPr>
              <a:t>Tube thoracostomy </a:t>
            </a:r>
            <a:r>
              <a:rPr sz="2000" spc="5" dirty="0">
                <a:latin typeface="Arial MT"/>
                <a:cs typeface="Arial MT"/>
              </a:rPr>
              <a:t> </a:t>
            </a:r>
            <a:r>
              <a:rPr sz="2000" dirty="0">
                <a:latin typeface="Arial MT"/>
                <a:cs typeface="Arial MT"/>
              </a:rPr>
              <a:t>Finger</a:t>
            </a:r>
            <a:r>
              <a:rPr sz="2000" spc="-100" dirty="0">
                <a:latin typeface="Arial MT"/>
                <a:cs typeface="Arial MT"/>
              </a:rPr>
              <a:t> </a:t>
            </a:r>
            <a:r>
              <a:rPr sz="2000" dirty="0">
                <a:latin typeface="Arial MT"/>
                <a:cs typeface="Arial MT"/>
              </a:rPr>
              <a:t>thoracostomy</a:t>
            </a:r>
            <a:endParaRPr sz="2000">
              <a:latin typeface="Arial MT"/>
              <a:cs typeface="Arial MT"/>
            </a:endParaRPr>
          </a:p>
        </p:txBody>
      </p:sp>
      <p:sp>
        <p:nvSpPr>
          <p:cNvPr id="11" name="object 11"/>
          <p:cNvSpPr txBox="1"/>
          <p:nvPr/>
        </p:nvSpPr>
        <p:spPr>
          <a:xfrm>
            <a:off x="761187" y="1581149"/>
            <a:ext cx="9169400" cy="452120"/>
          </a:xfrm>
          <a:prstGeom prst="rect">
            <a:avLst/>
          </a:prstGeom>
        </p:spPr>
        <p:txBody>
          <a:bodyPr vert="horz" wrap="square" lIns="0" tIns="12065" rIns="0" bIns="0" rtlCol="0">
            <a:spAutoFit/>
          </a:bodyPr>
          <a:lstStyle/>
          <a:p>
            <a:pPr marL="12700">
              <a:lnSpc>
                <a:spcPct val="100000"/>
              </a:lnSpc>
              <a:spcBef>
                <a:spcPts val="95"/>
              </a:spcBef>
              <a:tabLst>
                <a:tab pos="6011545" algn="l"/>
              </a:tabLst>
            </a:pPr>
            <a:r>
              <a:rPr sz="2800" b="1" spc="-5" dirty="0">
                <a:latin typeface="Arial"/>
                <a:cs typeface="Arial"/>
              </a:rPr>
              <a:t>Knowledge</a:t>
            </a:r>
            <a:r>
              <a:rPr sz="2800" b="1" spc="40" dirty="0">
                <a:latin typeface="Arial"/>
                <a:cs typeface="Arial"/>
              </a:rPr>
              <a:t> </a:t>
            </a:r>
            <a:r>
              <a:rPr sz="2800" b="1" spc="-5" dirty="0">
                <a:latin typeface="Arial"/>
                <a:cs typeface="Arial"/>
              </a:rPr>
              <a:t>Topics	</a:t>
            </a:r>
            <a:r>
              <a:rPr sz="2800" b="1" dirty="0">
                <a:latin typeface="Arial"/>
                <a:cs typeface="Arial"/>
              </a:rPr>
              <a:t>Skills</a:t>
            </a:r>
            <a:r>
              <a:rPr sz="2800" b="1" spc="-45" dirty="0">
                <a:latin typeface="Arial"/>
                <a:cs typeface="Arial"/>
              </a:rPr>
              <a:t> </a:t>
            </a:r>
            <a:r>
              <a:rPr sz="2800" b="1" spc="-5" dirty="0">
                <a:latin typeface="Arial"/>
                <a:cs typeface="Arial"/>
              </a:rPr>
              <a:t>and</a:t>
            </a:r>
            <a:r>
              <a:rPr sz="2800" b="1" spc="-30" dirty="0">
                <a:latin typeface="Arial"/>
                <a:cs typeface="Arial"/>
              </a:rPr>
              <a:t> </a:t>
            </a:r>
            <a:r>
              <a:rPr sz="2800" b="1" dirty="0">
                <a:latin typeface="Arial"/>
                <a:cs typeface="Arial"/>
              </a:rPr>
              <a:t>Abilities</a:t>
            </a:r>
            <a:endParaRPr sz="2800">
              <a:latin typeface="Arial"/>
              <a:cs typeface="Arial"/>
            </a:endParaRPr>
          </a:p>
        </p:txBody>
      </p:sp>
      <p:sp>
        <p:nvSpPr>
          <p:cNvPr id="12" name="object 12"/>
          <p:cNvSpPr txBox="1"/>
          <p:nvPr/>
        </p:nvSpPr>
        <p:spPr>
          <a:xfrm>
            <a:off x="1035507" y="2111501"/>
            <a:ext cx="4796155" cy="3480435"/>
          </a:xfrm>
          <a:prstGeom prst="rect">
            <a:avLst/>
          </a:prstGeom>
        </p:spPr>
        <p:txBody>
          <a:bodyPr vert="horz" wrap="square" lIns="0" tIns="13335" rIns="0" bIns="0" rtlCol="0">
            <a:spAutoFit/>
          </a:bodyPr>
          <a:lstStyle/>
          <a:p>
            <a:pPr marL="12700" marR="284480">
              <a:lnSpc>
                <a:spcPct val="100000"/>
              </a:lnSpc>
              <a:spcBef>
                <a:spcPts val="105"/>
              </a:spcBef>
            </a:pPr>
            <a:r>
              <a:rPr sz="2000" dirty="0">
                <a:latin typeface="Arial MT"/>
                <a:cs typeface="Arial MT"/>
              </a:rPr>
              <a:t>Respiratory</a:t>
            </a:r>
            <a:r>
              <a:rPr sz="2000" spc="-60" dirty="0">
                <a:latin typeface="Arial MT"/>
                <a:cs typeface="Arial MT"/>
              </a:rPr>
              <a:t> </a:t>
            </a:r>
            <a:r>
              <a:rPr sz="2000" dirty="0">
                <a:latin typeface="Arial MT"/>
                <a:cs typeface="Arial MT"/>
              </a:rPr>
              <a:t>distress</a:t>
            </a:r>
            <a:r>
              <a:rPr sz="2000" spc="-40" dirty="0">
                <a:latin typeface="Arial MT"/>
                <a:cs typeface="Arial MT"/>
              </a:rPr>
              <a:t> </a:t>
            </a:r>
            <a:r>
              <a:rPr sz="2000" dirty="0">
                <a:latin typeface="Arial MT"/>
                <a:cs typeface="Arial MT"/>
              </a:rPr>
              <a:t>and</a:t>
            </a:r>
            <a:r>
              <a:rPr sz="2000" spc="-25" dirty="0">
                <a:latin typeface="Arial MT"/>
                <a:cs typeface="Arial MT"/>
              </a:rPr>
              <a:t> </a:t>
            </a:r>
            <a:r>
              <a:rPr sz="2000" dirty="0">
                <a:latin typeface="Arial MT"/>
                <a:cs typeface="Arial MT"/>
              </a:rPr>
              <a:t>life-threatening </a:t>
            </a:r>
            <a:r>
              <a:rPr sz="2000" spc="-540" dirty="0">
                <a:latin typeface="Arial MT"/>
                <a:cs typeface="Arial MT"/>
              </a:rPr>
              <a:t> </a:t>
            </a:r>
            <a:r>
              <a:rPr sz="2000" dirty="0">
                <a:latin typeface="Arial MT"/>
                <a:cs typeface="Arial MT"/>
              </a:rPr>
              <a:t>chest</a:t>
            </a:r>
            <a:r>
              <a:rPr sz="2000" spc="-40" dirty="0">
                <a:latin typeface="Arial MT"/>
                <a:cs typeface="Arial MT"/>
              </a:rPr>
              <a:t> </a:t>
            </a:r>
            <a:r>
              <a:rPr sz="2000" dirty="0">
                <a:latin typeface="Arial MT"/>
                <a:cs typeface="Arial MT"/>
              </a:rPr>
              <a:t>injuries</a:t>
            </a:r>
            <a:endParaRPr sz="2000">
              <a:latin typeface="Arial MT"/>
              <a:cs typeface="Arial MT"/>
            </a:endParaRPr>
          </a:p>
          <a:p>
            <a:pPr marL="12700">
              <a:lnSpc>
                <a:spcPct val="100000"/>
              </a:lnSpc>
              <a:spcBef>
                <a:spcPts val="790"/>
              </a:spcBef>
            </a:pPr>
            <a:r>
              <a:rPr sz="2000" dirty="0">
                <a:latin typeface="Arial MT"/>
                <a:cs typeface="Arial MT"/>
              </a:rPr>
              <a:t>Open</a:t>
            </a:r>
            <a:r>
              <a:rPr sz="2000" spc="-40" dirty="0">
                <a:latin typeface="Arial MT"/>
                <a:cs typeface="Arial MT"/>
              </a:rPr>
              <a:t> </a:t>
            </a:r>
            <a:r>
              <a:rPr sz="2000" dirty="0">
                <a:latin typeface="Arial MT"/>
                <a:cs typeface="Arial MT"/>
              </a:rPr>
              <a:t>pneumothorax</a:t>
            </a:r>
            <a:r>
              <a:rPr sz="2000" spc="-45" dirty="0">
                <a:latin typeface="Arial MT"/>
                <a:cs typeface="Arial MT"/>
              </a:rPr>
              <a:t> </a:t>
            </a:r>
            <a:r>
              <a:rPr sz="2000" dirty="0">
                <a:latin typeface="Arial MT"/>
                <a:cs typeface="Arial MT"/>
              </a:rPr>
              <a:t>recognition</a:t>
            </a:r>
            <a:r>
              <a:rPr sz="2000" spc="-50" dirty="0">
                <a:latin typeface="Arial MT"/>
                <a:cs typeface="Arial MT"/>
              </a:rPr>
              <a:t> </a:t>
            </a:r>
            <a:r>
              <a:rPr sz="2000" dirty="0">
                <a:latin typeface="Arial MT"/>
                <a:cs typeface="Arial MT"/>
              </a:rPr>
              <a:t>and</a:t>
            </a:r>
            <a:endParaRPr sz="2000">
              <a:latin typeface="Arial MT"/>
              <a:cs typeface="Arial MT"/>
            </a:endParaRPr>
          </a:p>
          <a:p>
            <a:pPr marL="12700">
              <a:lnSpc>
                <a:spcPct val="100000"/>
              </a:lnSpc>
            </a:pPr>
            <a:r>
              <a:rPr sz="2000" dirty="0">
                <a:latin typeface="Arial MT"/>
                <a:cs typeface="Arial MT"/>
              </a:rPr>
              <a:t>management</a:t>
            </a:r>
            <a:endParaRPr sz="2000">
              <a:latin typeface="Arial MT"/>
              <a:cs typeface="Arial MT"/>
            </a:endParaRPr>
          </a:p>
          <a:p>
            <a:pPr marL="12700" marR="372110">
              <a:lnSpc>
                <a:spcPct val="100000"/>
              </a:lnSpc>
              <a:spcBef>
                <a:spcPts val="805"/>
              </a:spcBef>
            </a:pPr>
            <a:r>
              <a:rPr sz="2000" dirty="0">
                <a:latin typeface="Arial MT"/>
                <a:cs typeface="Arial MT"/>
              </a:rPr>
              <a:t>Tension</a:t>
            </a:r>
            <a:r>
              <a:rPr sz="2000" spc="-30" dirty="0">
                <a:latin typeface="Arial MT"/>
                <a:cs typeface="Arial MT"/>
              </a:rPr>
              <a:t> </a:t>
            </a:r>
            <a:r>
              <a:rPr sz="2000" dirty="0">
                <a:latin typeface="Arial MT"/>
                <a:cs typeface="Arial MT"/>
              </a:rPr>
              <a:t>pneumothorax</a:t>
            </a:r>
            <a:r>
              <a:rPr sz="2000" spc="-55" dirty="0">
                <a:latin typeface="Arial MT"/>
                <a:cs typeface="Arial MT"/>
              </a:rPr>
              <a:t> </a:t>
            </a:r>
            <a:r>
              <a:rPr sz="2000" dirty="0">
                <a:latin typeface="Arial MT"/>
                <a:cs typeface="Arial MT"/>
              </a:rPr>
              <a:t>recognition</a:t>
            </a:r>
            <a:r>
              <a:rPr sz="2000" spc="-50" dirty="0">
                <a:latin typeface="Arial MT"/>
                <a:cs typeface="Arial MT"/>
              </a:rPr>
              <a:t> </a:t>
            </a:r>
            <a:r>
              <a:rPr sz="2000" dirty="0">
                <a:latin typeface="Arial MT"/>
                <a:cs typeface="Arial MT"/>
              </a:rPr>
              <a:t>and </a:t>
            </a:r>
            <a:r>
              <a:rPr sz="2000" spc="-540" dirty="0">
                <a:latin typeface="Arial MT"/>
                <a:cs typeface="Arial MT"/>
              </a:rPr>
              <a:t> </a:t>
            </a:r>
            <a:r>
              <a:rPr sz="2000" dirty="0">
                <a:latin typeface="Arial MT"/>
                <a:cs typeface="Arial MT"/>
              </a:rPr>
              <a:t>management</a:t>
            </a:r>
            <a:endParaRPr sz="2000">
              <a:latin typeface="Arial MT"/>
              <a:cs typeface="Arial MT"/>
            </a:endParaRPr>
          </a:p>
          <a:p>
            <a:pPr marL="12700">
              <a:lnSpc>
                <a:spcPct val="100000"/>
              </a:lnSpc>
              <a:spcBef>
                <a:spcPts val="805"/>
              </a:spcBef>
            </a:pPr>
            <a:r>
              <a:rPr sz="2000" dirty="0">
                <a:latin typeface="Arial MT"/>
                <a:cs typeface="Arial MT"/>
              </a:rPr>
              <a:t>Treatment</a:t>
            </a:r>
            <a:r>
              <a:rPr sz="2000" spc="-60" dirty="0">
                <a:latin typeface="Arial MT"/>
                <a:cs typeface="Arial MT"/>
              </a:rPr>
              <a:t> </a:t>
            </a:r>
            <a:r>
              <a:rPr sz="2000" dirty="0">
                <a:latin typeface="Arial MT"/>
                <a:cs typeface="Arial MT"/>
              </a:rPr>
              <a:t>of</a:t>
            </a:r>
            <a:r>
              <a:rPr sz="2000" spc="-25" dirty="0">
                <a:latin typeface="Arial MT"/>
                <a:cs typeface="Arial MT"/>
              </a:rPr>
              <a:t> </a:t>
            </a:r>
            <a:r>
              <a:rPr sz="2000" dirty="0">
                <a:latin typeface="Arial MT"/>
                <a:cs typeface="Arial MT"/>
              </a:rPr>
              <a:t>unsuccessful</a:t>
            </a:r>
            <a:r>
              <a:rPr sz="2000" spc="-50" dirty="0">
                <a:latin typeface="Arial MT"/>
                <a:cs typeface="Arial MT"/>
              </a:rPr>
              <a:t> </a:t>
            </a:r>
            <a:r>
              <a:rPr sz="2000" dirty="0">
                <a:latin typeface="Arial MT"/>
                <a:cs typeface="Arial MT"/>
              </a:rPr>
              <a:t>decompression</a:t>
            </a:r>
            <a:endParaRPr sz="2000">
              <a:latin typeface="Arial MT"/>
              <a:cs typeface="Arial MT"/>
            </a:endParaRPr>
          </a:p>
          <a:p>
            <a:pPr marL="12700">
              <a:lnSpc>
                <a:spcPct val="100000"/>
              </a:lnSpc>
            </a:pPr>
            <a:r>
              <a:rPr sz="2000" dirty="0">
                <a:latin typeface="Arial MT"/>
                <a:cs typeface="Arial MT"/>
              </a:rPr>
              <a:t>or</a:t>
            </a:r>
            <a:r>
              <a:rPr sz="2000" spc="-25" dirty="0">
                <a:latin typeface="Arial MT"/>
                <a:cs typeface="Arial MT"/>
              </a:rPr>
              <a:t> </a:t>
            </a:r>
            <a:r>
              <a:rPr sz="2000" dirty="0">
                <a:latin typeface="Arial MT"/>
                <a:cs typeface="Arial MT"/>
              </a:rPr>
              <a:t>recurrent</a:t>
            </a:r>
            <a:r>
              <a:rPr sz="2000" spc="-70" dirty="0">
                <a:latin typeface="Arial MT"/>
                <a:cs typeface="Arial MT"/>
              </a:rPr>
              <a:t> </a:t>
            </a:r>
            <a:r>
              <a:rPr sz="2000" dirty="0">
                <a:latin typeface="Arial MT"/>
                <a:cs typeface="Arial MT"/>
              </a:rPr>
              <a:t>tension</a:t>
            </a:r>
            <a:r>
              <a:rPr sz="2000" spc="-30" dirty="0">
                <a:latin typeface="Arial MT"/>
                <a:cs typeface="Arial MT"/>
              </a:rPr>
              <a:t> </a:t>
            </a:r>
            <a:r>
              <a:rPr sz="2000" dirty="0">
                <a:latin typeface="Arial MT"/>
                <a:cs typeface="Arial MT"/>
              </a:rPr>
              <a:t>pneumothoraces</a:t>
            </a:r>
            <a:endParaRPr sz="2000">
              <a:latin typeface="Arial MT"/>
              <a:cs typeface="Arial MT"/>
            </a:endParaRPr>
          </a:p>
          <a:p>
            <a:pPr marL="12700" marR="288925">
              <a:lnSpc>
                <a:spcPct val="100000"/>
              </a:lnSpc>
              <a:spcBef>
                <a:spcPts val="795"/>
              </a:spcBef>
            </a:pPr>
            <a:r>
              <a:rPr sz="2000" dirty="0">
                <a:latin typeface="Arial MT"/>
                <a:cs typeface="Arial MT"/>
              </a:rPr>
              <a:t>Indications</a:t>
            </a:r>
            <a:r>
              <a:rPr sz="2000" spc="-40" dirty="0">
                <a:latin typeface="Arial MT"/>
                <a:cs typeface="Arial MT"/>
              </a:rPr>
              <a:t> </a:t>
            </a:r>
            <a:r>
              <a:rPr sz="2000" dirty="0">
                <a:latin typeface="Arial MT"/>
                <a:cs typeface="Arial MT"/>
              </a:rPr>
              <a:t>and</a:t>
            </a:r>
            <a:r>
              <a:rPr sz="2000" spc="-25" dirty="0">
                <a:latin typeface="Arial MT"/>
                <a:cs typeface="Arial MT"/>
              </a:rPr>
              <a:t> </a:t>
            </a:r>
            <a:r>
              <a:rPr sz="2000" dirty="0">
                <a:latin typeface="Arial MT"/>
                <a:cs typeface="Arial MT"/>
              </a:rPr>
              <a:t>considerations</a:t>
            </a:r>
            <a:r>
              <a:rPr sz="2000" spc="-45" dirty="0">
                <a:latin typeface="Arial MT"/>
                <a:cs typeface="Arial MT"/>
              </a:rPr>
              <a:t> </a:t>
            </a:r>
            <a:r>
              <a:rPr sz="2000" dirty="0">
                <a:latin typeface="Arial MT"/>
                <a:cs typeface="Arial MT"/>
              </a:rPr>
              <a:t>for</a:t>
            </a:r>
            <a:r>
              <a:rPr sz="2000" spc="-40" dirty="0">
                <a:latin typeface="Arial MT"/>
                <a:cs typeface="Arial MT"/>
              </a:rPr>
              <a:t> </a:t>
            </a:r>
            <a:r>
              <a:rPr sz="2000" dirty="0">
                <a:latin typeface="Arial MT"/>
                <a:cs typeface="Arial MT"/>
              </a:rPr>
              <a:t>finger </a:t>
            </a:r>
            <a:r>
              <a:rPr sz="2000" spc="-540" dirty="0">
                <a:latin typeface="Arial MT"/>
                <a:cs typeface="Arial MT"/>
              </a:rPr>
              <a:t> </a:t>
            </a:r>
            <a:r>
              <a:rPr sz="2000" dirty="0">
                <a:latin typeface="Arial MT"/>
                <a:cs typeface="Arial MT"/>
              </a:rPr>
              <a:t>or</a:t>
            </a:r>
            <a:r>
              <a:rPr sz="2000" spc="-20" dirty="0">
                <a:latin typeface="Arial MT"/>
                <a:cs typeface="Arial MT"/>
              </a:rPr>
              <a:t> </a:t>
            </a:r>
            <a:r>
              <a:rPr sz="2000" dirty="0">
                <a:latin typeface="Arial MT"/>
                <a:cs typeface="Arial MT"/>
              </a:rPr>
              <a:t>tube</a:t>
            </a:r>
            <a:r>
              <a:rPr sz="2000" spc="-20" dirty="0">
                <a:latin typeface="Arial MT"/>
                <a:cs typeface="Arial MT"/>
              </a:rPr>
              <a:t> </a:t>
            </a:r>
            <a:r>
              <a:rPr sz="2000" dirty="0">
                <a:latin typeface="Arial MT"/>
                <a:cs typeface="Arial MT"/>
              </a:rPr>
              <a:t>thoracostomies</a:t>
            </a:r>
            <a:endParaRPr sz="2000">
              <a:latin typeface="Arial MT"/>
              <a:cs typeface="Arial MT"/>
            </a:endParaRPr>
          </a:p>
        </p:txBody>
      </p:sp>
      <p:sp>
        <p:nvSpPr>
          <p:cNvPr id="13" name="object 13"/>
          <p:cNvSpPr/>
          <p:nvPr/>
        </p:nvSpPr>
        <p:spPr>
          <a:xfrm>
            <a:off x="755904" y="4316729"/>
            <a:ext cx="114300" cy="502920"/>
          </a:xfrm>
          <a:custGeom>
            <a:avLst/>
            <a:gdLst/>
            <a:ahLst/>
            <a:cxnLst/>
            <a:rect l="l" t="t" r="r" b="b"/>
            <a:pathLst>
              <a:path w="114300" h="502920">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4" name="object 14"/>
          <p:cNvSpPr/>
          <p:nvPr/>
        </p:nvSpPr>
        <p:spPr>
          <a:xfrm>
            <a:off x="755904" y="3580638"/>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15" name="object 15"/>
          <p:cNvSpPr/>
          <p:nvPr/>
        </p:nvSpPr>
        <p:spPr>
          <a:xfrm>
            <a:off x="755904" y="2841498"/>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16" name="object 16"/>
          <p:cNvSpPr/>
          <p:nvPr/>
        </p:nvSpPr>
        <p:spPr>
          <a:xfrm>
            <a:off x="755904" y="2161794"/>
            <a:ext cx="114300" cy="502920"/>
          </a:xfrm>
          <a:custGeom>
            <a:avLst/>
            <a:gdLst/>
            <a:ahLst/>
            <a:cxnLst/>
            <a:rect l="l" t="t" r="r" b="b"/>
            <a:pathLst>
              <a:path w="114300" h="502919">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17" name="object 17"/>
          <p:cNvSpPr/>
          <p:nvPr/>
        </p:nvSpPr>
        <p:spPr>
          <a:xfrm>
            <a:off x="6804659" y="2562605"/>
            <a:ext cx="114300" cy="299085"/>
          </a:xfrm>
          <a:custGeom>
            <a:avLst/>
            <a:gdLst/>
            <a:ahLst/>
            <a:cxnLst/>
            <a:rect l="l" t="t" r="r" b="b"/>
            <a:pathLst>
              <a:path w="114300" h="299085">
                <a:moveTo>
                  <a:pt x="0" y="298704"/>
                </a:moveTo>
                <a:lnTo>
                  <a:pt x="114300" y="298704"/>
                </a:lnTo>
                <a:lnTo>
                  <a:pt x="114300" y="0"/>
                </a:lnTo>
                <a:lnTo>
                  <a:pt x="0" y="0"/>
                </a:lnTo>
                <a:lnTo>
                  <a:pt x="0" y="298704"/>
                </a:lnTo>
                <a:close/>
              </a:path>
            </a:pathLst>
          </a:custGeom>
          <a:solidFill>
            <a:srgbClr val="BB8542"/>
          </a:solidFill>
        </p:spPr>
        <p:txBody>
          <a:bodyPr wrap="square" lIns="0" tIns="0" rIns="0" bIns="0" rtlCol="0"/>
          <a:lstStyle/>
          <a:p>
            <a:endParaRPr/>
          </a:p>
        </p:txBody>
      </p:sp>
      <p:sp>
        <p:nvSpPr>
          <p:cNvPr id="18" name="object 18"/>
          <p:cNvSpPr/>
          <p:nvPr/>
        </p:nvSpPr>
        <p:spPr>
          <a:xfrm>
            <a:off x="6804659" y="2995422"/>
            <a:ext cx="114300" cy="502920"/>
          </a:xfrm>
          <a:custGeom>
            <a:avLst/>
            <a:gdLst/>
            <a:ahLst/>
            <a:cxnLst/>
            <a:rect l="l" t="t" r="r" b="b"/>
            <a:pathLst>
              <a:path w="114300" h="502920">
                <a:moveTo>
                  <a:pt x="0" y="502919"/>
                </a:moveTo>
                <a:lnTo>
                  <a:pt x="114300" y="502919"/>
                </a:lnTo>
                <a:lnTo>
                  <a:pt x="114300" y="0"/>
                </a:lnTo>
                <a:lnTo>
                  <a:pt x="0" y="0"/>
                </a:lnTo>
                <a:lnTo>
                  <a:pt x="0" y="502919"/>
                </a:lnTo>
                <a:close/>
              </a:path>
            </a:pathLst>
          </a:custGeom>
          <a:solidFill>
            <a:srgbClr val="BB8542"/>
          </a:solidFill>
        </p:spPr>
        <p:txBody>
          <a:bodyPr wrap="square" lIns="0" tIns="0" rIns="0" bIns="0" rtlCol="0"/>
          <a:lstStyle/>
          <a:p>
            <a:endParaRPr/>
          </a:p>
        </p:txBody>
      </p:sp>
      <p:sp>
        <p:nvSpPr>
          <p:cNvPr id="19" name="object 19"/>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t>#TCCC-CPP-PPT-08</a:t>
            </a:r>
            <a:r>
              <a:rPr spc="220" dirty="0"/>
              <a:t> </a:t>
            </a:r>
            <a:r>
              <a:rPr dirty="0"/>
              <a:t>08</a:t>
            </a:r>
            <a:r>
              <a:rPr spc="-15" dirty="0"/>
              <a:t> </a:t>
            </a:r>
            <a:r>
              <a:rPr dirty="0"/>
              <a:t>AUG</a:t>
            </a:r>
            <a:r>
              <a:rPr spc="-50" dirty="0"/>
              <a:t> </a:t>
            </a:r>
            <a:r>
              <a:rPr dirty="0"/>
              <a:t>23</a:t>
            </a: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34</a:t>
            </a:fld>
            <a:endParaRPr spc="-5"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606667"/>
                </a:solidFill>
                <a:latin typeface="Arial"/>
                <a:cs typeface="Arial"/>
              </a:rPr>
              <a:t>Module</a:t>
            </a:r>
            <a:r>
              <a:rPr sz="2000" b="1" spc="-20" dirty="0">
                <a:solidFill>
                  <a:srgbClr val="606667"/>
                </a:solidFill>
                <a:latin typeface="Arial"/>
                <a:cs typeface="Arial"/>
              </a:rPr>
              <a:t> </a:t>
            </a:r>
            <a:r>
              <a:rPr sz="2000" b="1" dirty="0">
                <a:solidFill>
                  <a:srgbClr val="606667"/>
                </a:solidFill>
                <a:latin typeface="Arial"/>
                <a:cs typeface="Arial"/>
              </a:rPr>
              <a:t>8:</a:t>
            </a:r>
            <a:r>
              <a:rPr sz="2000" b="1" spc="-15" dirty="0">
                <a:solidFill>
                  <a:srgbClr val="606667"/>
                </a:solidFill>
                <a:latin typeface="Arial"/>
                <a:cs typeface="Arial"/>
              </a:rPr>
              <a:t> </a:t>
            </a:r>
            <a:r>
              <a:rPr sz="2000" b="1" dirty="0">
                <a:solidFill>
                  <a:srgbClr val="606667"/>
                </a:solidFill>
                <a:latin typeface="Arial"/>
                <a:cs typeface="Arial"/>
              </a:rPr>
              <a:t>Respiration</a:t>
            </a:r>
            <a:r>
              <a:rPr sz="2000" b="1" spc="-45" dirty="0">
                <a:solidFill>
                  <a:srgbClr val="606667"/>
                </a:solidFill>
                <a:latin typeface="Arial"/>
                <a:cs typeface="Arial"/>
              </a:rPr>
              <a:t> </a:t>
            </a:r>
            <a:r>
              <a:rPr sz="2000" b="1" dirty="0">
                <a:solidFill>
                  <a:srgbClr val="606667"/>
                </a:solidFill>
                <a:latin typeface="Arial"/>
                <a:cs typeface="Arial"/>
              </a:rPr>
              <a:t>Assessment</a:t>
            </a:r>
            <a:r>
              <a:rPr sz="2000" b="1" spc="-30" dirty="0">
                <a:solidFill>
                  <a:srgbClr val="606667"/>
                </a:solidFill>
                <a:latin typeface="Arial"/>
                <a:cs typeface="Arial"/>
              </a:rPr>
              <a:t> </a:t>
            </a:r>
            <a:r>
              <a:rPr sz="2000" b="1" dirty="0">
                <a:solidFill>
                  <a:srgbClr val="606667"/>
                </a:solidFill>
                <a:latin typeface="Arial"/>
                <a:cs typeface="Arial"/>
              </a:rPr>
              <a:t>&amp;</a:t>
            </a:r>
            <a:r>
              <a:rPr sz="2000" b="1" spc="-15" dirty="0">
                <a:solidFill>
                  <a:srgbClr val="606667"/>
                </a:solidFill>
                <a:latin typeface="Arial"/>
                <a:cs typeface="Arial"/>
              </a:rPr>
              <a:t> </a:t>
            </a:r>
            <a:r>
              <a:rPr sz="2000" b="1" dirty="0">
                <a:solidFill>
                  <a:srgbClr val="606667"/>
                </a:solidFill>
                <a:latin typeface="Arial"/>
                <a:cs typeface="Arial"/>
              </a:rPr>
              <a:t>Management</a:t>
            </a:r>
            <a:r>
              <a:rPr sz="2000" b="1" spc="-25" dirty="0">
                <a:solidFill>
                  <a:srgbClr val="606667"/>
                </a:solidFill>
                <a:latin typeface="Arial"/>
                <a:cs typeface="Arial"/>
              </a:rPr>
              <a:t> </a:t>
            </a:r>
            <a:r>
              <a:rPr sz="2000" b="1" dirty="0">
                <a:solidFill>
                  <a:srgbClr val="606667"/>
                </a:solidFill>
                <a:latin typeface="Arial"/>
                <a:cs typeface="Arial"/>
              </a:rPr>
              <a:t>in</a:t>
            </a:r>
            <a:r>
              <a:rPr sz="2000" b="1" spc="-10" dirty="0">
                <a:solidFill>
                  <a:srgbClr val="606667"/>
                </a:solidFill>
                <a:latin typeface="Arial"/>
                <a:cs typeface="Arial"/>
              </a:rPr>
              <a:t> </a:t>
            </a:r>
            <a:r>
              <a:rPr sz="2000" b="1" dirty="0">
                <a:solidFill>
                  <a:srgbClr val="606667"/>
                </a:solidFill>
                <a:latin typeface="Arial"/>
                <a:cs typeface="Arial"/>
              </a:rPr>
              <a:t>TFC</a:t>
            </a:r>
            <a:endParaRPr sz="2000">
              <a:latin typeface="Arial"/>
              <a:cs typeface="Arial"/>
            </a:endParaRPr>
          </a:p>
        </p:txBody>
      </p:sp>
      <p:sp>
        <p:nvSpPr>
          <p:cNvPr id="5" name="object 5"/>
          <p:cNvSpPr txBox="1">
            <a:spLocks noGrp="1"/>
          </p:cNvSpPr>
          <p:nvPr>
            <p:ph type="title"/>
          </p:nvPr>
        </p:nvSpPr>
        <p:spPr>
          <a:xfrm>
            <a:off x="3244342" y="841468"/>
            <a:ext cx="5474970" cy="1148080"/>
          </a:xfrm>
          <a:prstGeom prst="rect">
            <a:avLst/>
          </a:prstGeom>
        </p:spPr>
        <p:txBody>
          <a:bodyPr vert="horz" wrap="square" lIns="0" tIns="114935" rIns="0" bIns="0" rtlCol="0">
            <a:spAutoFit/>
          </a:bodyPr>
          <a:lstStyle/>
          <a:p>
            <a:pPr marL="507365">
              <a:lnSpc>
                <a:spcPct val="100000"/>
              </a:lnSpc>
              <a:spcBef>
                <a:spcPts val="905"/>
              </a:spcBef>
            </a:pPr>
            <a:r>
              <a:rPr dirty="0">
                <a:solidFill>
                  <a:srgbClr val="FFFFFF"/>
                </a:solidFill>
              </a:rPr>
              <a:t>CHECK</a:t>
            </a:r>
            <a:r>
              <a:rPr spc="-35" dirty="0">
                <a:solidFill>
                  <a:srgbClr val="FFFFFF"/>
                </a:solidFill>
              </a:rPr>
              <a:t> </a:t>
            </a:r>
            <a:r>
              <a:rPr spc="-10" dirty="0">
                <a:solidFill>
                  <a:srgbClr val="FFFFFF"/>
                </a:solidFill>
              </a:rPr>
              <a:t>ON</a:t>
            </a:r>
            <a:r>
              <a:rPr spc="-35" dirty="0">
                <a:solidFill>
                  <a:srgbClr val="FFFFFF"/>
                </a:solidFill>
              </a:rPr>
              <a:t> </a:t>
            </a:r>
            <a:r>
              <a:rPr dirty="0">
                <a:solidFill>
                  <a:srgbClr val="FFFFFF"/>
                </a:solidFill>
              </a:rPr>
              <a:t>LEARNING</a:t>
            </a:r>
          </a:p>
          <a:p>
            <a:pPr marL="12700">
              <a:lnSpc>
                <a:spcPct val="100000"/>
              </a:lnSpc>
              <a:spcBef>
                <a:spcPts val="590"/>
              </a:spcBef>
            </a:pPr>
            <a:r>
              <a:rPr sz="2600" dirty="0">
                <a:solidFill>
                  <a:srgbClr val="FFFFFF"/>
                </a:solidFill>
              </a:rPr>
              <a:t>What</a:t>
            </a:r>
            <a:r>
              <a:rPr sz="2600" spc="-30" dirty="0">
                <a:solidFill>
                  <a:srgbClr val="FFFFFF"/>
                </a:solidFill>
              </a:rPr>
              <a:t> </a:t>
            </a:r>
            <a:r>
              <a:rPr sz="2600" dirty="0">
                <a:solidFill>
                  <a:srgbClr val="FFFFFF"/>
                </a:solidFill>
              </a:rPr>
              <a:t>is</a:t>
            </a:r>
            <a:r>
              <a:rPr sz="2600" spc="-5" dirty="0">
                <a:solidFill>
                  <a:srgbClr val="FFFFFF"/>
                </a:solidFill>
              </a:rPr>
              <a:t> </a:t>
            </a:r>
            <a:r>
              <a:rPr sz="2600" dirty="0">
                <a:solidFill>
                  <a:srgbClr val="FFFFFF"/>
                </a:solidFill>
              </a:rPr>
              <a:t>a</a:t>
            </a:r>
            <a:r>
              <a:rPr sz="2600" spc="-5" dirty="0">
                <a:solidFill>
                  <a:srgbClr val="FFFFFF"/>
                </a:solidFill>
              </a:rPr>
              <a:t> </a:t>
            </a:r>
            <a:r>
              <a:rPr sz="2600" dirty="0">
                <a:solidFill>
                  <a:srgbClr val="FFFFFF"/>
                </a:solidFill>
              </a:rPr>
              <a:t>tension</a:t>
            </a:r>
            <a:r>
              <a:rPr sz="2600" spc="-20" dirty="0">
                <a:solidFill>
                  <a:srgbClr val="FFFFFF"/>
                </a:solidFill>
              </a:rPr>
              <a:t> </a:t>
            </a:r>
            <a:r>
              <a:rPr sz="2600" dirty="0">
                <a:solidFill>
                  <a:srgbClr val="FFFFFF"/>
                </a:solidFill>
              </a:rPr>
              <a:t>pneumothorax?</a:t>
            </a:r>
            <a:endParaRPr sz="2600"/>
          </a:p>
        </p:txBody>
      </p:sp>
      <p:sp>
        <p:nvSpPr>
          <p:cNvPr id="6" name="object 6"/>
          <p:cNvSpPr txBox="1"/>
          <p:nvPr/>
        </p:nvSpPr>
        <p:spPr>
          <a:xfrm>
            <a:off x="3244342" y="2343734"/>
            <a:ext cx="7925434" cy="3943985"/>
          </a:xfrm>
          <a:prstGeom prst="rect">
            <a:avLst/>
          </a:prstGeom>
        </p:spPr>
        <p:txBody>
          <a:bodyPr vert="horz" wrap="square" lIns="0" tIns="13335" rIns="0" bIns="0" rtlCol="0">
            <a:spAutoFit/>
          </a:bodyPr>
          <a:lstStyle/>
          <a:p>
            <a:pPr marL="12700">
              <a:lnSpc>
                <a:spcPct val="100000"/>
              </a:lnSpc>
              <a:spcBef>
                <a:spcPts val="105"/>
              </a:spcBef>
            </a:pPr>
            <a:r>
              <a:rPr sz="2600" b="1" dirty="0">
                <a:solidFill>
                  <a:srgbClr val="FFFFFF"/>
                </a:solidFill>
                <a:latin typeface="Arial"/>
                <a:cs typeface="Arial"/>
              </a:rPr>
              <a:t>How</a:t>
            </a:r>
            <a:r>
              <a:rPr sz="2600" b="1" spc="10" dirty="0">
                <a:solidFill>
                  <a:srgbClr val="FFFFFF"/>
                </a:solidFill>
                <a:latin typeface="Arial"/>
                <a:cs typeface="Arial"/>
              </a:rPr>
              <a:t> </a:t>
            </a:r>
            <a:r>
              <a:rPr sz="2600" b="1" dirty="0">
                <a:solidFill>
                  <a:srgbClr val="FFFFFF"/>
                </a:solidFill>
                <a:latin typeface="Arial"/>
                <a:cs typeface="Arial"/>
              </a:rPr>
              <a:t>should</a:t>
            </a:r>
            <a:r>
              <a:rPr sz="2600" b="1" spc="-35" dirty="0">
                <a:solidFill>
                  <a:srgbClr val="FFFFFF"/>
                </a:solidFill>
                <a:latin typeface="Arial"/>
                <a:cs typeface="Arial"/>
              </a:rPr>
              <a:t> </a:t>
            </a:r>
            <a:r>
              <a:rPr sz="2600" b="1" spc="-5" dirty="0">
                <a:solidFill>
                  <a:srgbClr val="FFFFFF"/>
                </a:solidFill>
                <a:latin typeface="Arial"/>
                <a:cs typeface="Arial"/>
              </a:rPr>
              <a:t>you </a:t>
            </a:r>
            <a:r>
              <a:rPr sz="2600" b="1" dirty="0">
                <a:solidFill>
                  <a:srgbClr val="FFFFFF"/>
                </a:solidFill>
                <a:latin typeface="Arial"/>
                <a:cs typeface="Arial"/>
              </a:rPr>
              <a:t>treat</a:t>
            </a:r>
            <a:r>
              <a:rPr sz="2600" b="1" spc="-5" dirty="0">
                <a:solidFill>
                  <a:srgbClr val="FFFFFF"/>
                </a:solidFill>
                <a:latin typeface="Arial"/>
                <a:cs typeface="Arial"/>
              </a:rPr>
              <a:t> </a:t>
            </a:r>
            <a:r>
              <a:rPr sz="2600" b="1" dirty="0">
                <a:solidFill>
                  <a:srgbClr val="FFFFFF"/>
                </a:solidFill>
                <a:latin typeface="Arial"/>
                <a:cs typeface="Arial"/>
              </a:rPr>
              <a:t>an</a:t>
            </a:r>
            <a:r>
              <a:rPr sz="2600" b="1" spc="-15" dirty="0">
                <a:solidFill>
                  <a:srgbClr val="FFFFFF"/>
                </a:solidFill>
                <a:latin typeface="Arial"/>
                <a:cs typeface="Arial"/>
              </a:rPr>
              <a:t> </a:t>
            </a:r>
            <a:r>
              <a:rPr sz="2600" b="1" spc="5" dirty="0">
                <a:solidFill>
                  <a:srgbClr val="FFFFFF"/>
                </a:solidFill>
                <a:latin typeface="Arial"/>
                <a:cs typeface="Arial"/>
              </a:rPr>
              <a:t>open</a:t>
            </a:r>
            <a:r>
              <a:rPr sz="2600" b="1" spc="-30" dirty="0">
                <a:solidFill>
                  <a:srgbClr val="FFFFFF"/>
                </a:solidFill>
                <a:latin typeface="Arial"/>
                <a:cs typeface="Arial"/>
              </a:rPr>
              <a:t> </a:t>
            </a:r>
            <a:r>
              <a:rPr sz="2600" b="1" dirty="0">
                <a:solidFill>
                  <a:srgbClr val="FFFFFF"/>
                </a:solidFill>
                <a:latin typeface="Arial"/>
                <a:cs typeface="Arial"/>
              </a:rPr>
              <a:t>chest</a:t>
            </a:r>
            <a:r>
              <a:rPr sz="2600" b="1" spc="-25" dirty="0">
                <a:solidFill>
                  <a:srgbClr val="FFFFFF"/>
                </a:solidFill>
                <a:latin typeface="Arial"/>
                <a:cs typeface="Arial"/>
              </a:rPr>
              <a:t> </a:t>
            </a:r>
            <a:r>
              <a:rPr sz="2600" b="1" spc="5" dirty="0">
                <a:solidFill>
                  <a:srgbClr val="FFFFFF"/>
                </a:solidFill>
                <a:latin typeface="Arial"/>
                <a:cs typeface="Arial"/>
              </a:rPr>
              <a:t>wound?</a:t>
            </a:r>
            <a:endParaRPr sz="2600">
              <a:latin typeface="Arial"/>
              <a:cs typeface="Arial"/>
            </a:endParaRPr>
          </a:p>
          <a:p>
            <a:pPr>
              <a:lnSpc>
                <a:spcPct val="100000"/>
              </a:lnSpc>
              <a:spcBef>
                <a:spcPts val="10"/>
              </a:spcBef>
            </a:pPr>
            <a:endParaRPr sz="2600">
              <a:latin typeface="Arial"/>
              <a:cs typeface="Arial"/>
            </a:endParaRPr>
          </a:p>
          <a:p>
            <a:pPr marL="12700" marR="246379">
              <a:lnSpc>
                <a:spcPct val="100000"/>
              </a:lnSpc>
            </a:pPr>
            <a:r>
              <a:rPr sz="2600" b="1" dirty="0">
                <a:solidFill>
                  <a:srgbClr val="FFFFFF"/>
                </a:solidFill>
                <a:latin typeface="Arial"/>
                <a:cs typeface="Arial"/>
              </a:rPr>
              <a:t>Where</a:t>
            </a:r>
            <a:r>
              <a:rPr sz="2600" b="1" spc="-15" dirty="0">
                <a:solidFill>
                  <a:srgbClr val="FFFFFF"/>
                </a:solidFill>
                <a:latin typeface="Arial"/>
                <a:cs typeface="Arial"/>
              </a:rPr>
              <a:t> </a:t>
            </a:r>
            <a:r>
              <a:rPr sz="2600" b="1" dirty="0">
                <a:solidFill>
                  <a:srgbClr val="FFFFFF"/>
                </a:solidFill>
                <a:latin typeface="Arial"/>
                <a:cs typeface="Arial"/>
              </a:rPr>
              <a:t>is</a:t>
            </a:r>
            <a:r>
              <a:rPr sz="2600" b="1" spc="5" dirty="0">
                <a:solidFill>
                  <a:srgbClr val="FFFFFF"/>
                </a:solidFill>
                <a:latin typeface="Arial"/>
                <a:cs typeface="Arial"/>
              </a:rPr>
              <a:t> </a:t>
            </a:r>
            <a:r>
              <a:rPr sz="2600" b="1" dirty="0">
                <a:solidFill>
                  <a:srgbClr val="FFFFFF"/>
                </a:solidFill>
                <a:latin typeface="Arial"/>
                <a:cs typeface="Arial"/>
              </a:rPr>
              <a:t>the</a:t>
            </a:r>
            <a:r>
              <a:rPr sz="2600" b="1" spc="-10" dirty="0">
                <a:solidFill>
                  <a:srgbClr val="FFFFFF"/>
                </a:solidFill>
                <a:latin typeface="Arial"/>
                <a:cs typeface="Arial"/>
              </a:rPr>
              <a:t> </a:t>
            </a:r>
            <a:r>
              <a:rPr sz="2600" b="1" dirty="0">
                <a:solidFill>
                  <a:srgbClr val="FFFFFF"/>
                </a:solidFill>
                <a:latin typeface="Arial"/>
                <a:cs typeface="Arial"/>
              </a:rPr>
              <a:t>proper</a:t>
            </a:r>
            <a:r>
              <a:rPr sz="2600" b="1" spc="-15" dirty="0">
                <a:solidFill>
                  <a:srgbClr val="FFFFFF"/>
                </a:solidFill>
                <a:latin typeface="Arial"/>
                <a:cs typeface="Arial"/>
              </a:rPr>
              <a:t> </a:t>
            </a:r>
            <a:r>
              <a:rPr sz="2600" b="1" dirty="0">
                <a:solidFill>
                  <a:srgbClr val="FFFFFF"/>
                </a:solidFill>
                <a:latin typeface="Arial"/>
                <a:cs typeface="Arial"/>
              </a:rPr>
              <a:t>incision</a:t>
            </a:r>
            <a:r>
              <a:rPr sz="2600" b="1" spc="-5" dirty="0">
                <a:solidFill>
                  <a:srgbClr val="FFFFFF"/>
                </a:solidFill>
                <a:latin typeface="Arial"/>
                <a:cs typeface="Arial"/>
              </a:rPr>
              <a:t> </a:t>
            </a:r>
            <a:r>
              <a:rPr sz="2600" b="1" dirty="0">
                <a:solidFill>
                  <a:srgbClr val="FFFFFF"/>
                </a:solidFill>
                <a:latin typeface="Arial"/>
                <a:cs typeface="Arial"/>
              </a:rPr>
              <a:t>and</a:t>
            </a:r>
            <a:r>
              <a:rPr sz="2600" b="1" spc="-10" dirty="0">
                <a:solidFill>
                  <a:srgbClr val="FFFFFF"/>
                </a:solidFill>
                <a:latin typeface="Arial"/>
                <a:cs typeface="Arial"/>
              </a:rPr>
              <a:t> </a:t>
            </a:r>
            <a:r>
              <a:rPr sz="2600" b="1" dirty="0">
                <a:solidFill>
                  <a:srgbClr val="FFFFFF"/>
                </a:solidFill>
                <a:latin typeface="Arial"/>
                <a:cs typeface="Arial"/>
              </a:rPr>
              <a:t>placement</a:t>
            </a:r>
            <a:r>
              <a:rPr sz="2600" b="1" spc="-25" dirty="0">
                <a:solidFill>
                  <a:srgbClr val="FFFFFF"/>
                </a:solidFill>
                <a:latin typeface="Arial"/>
                <a:cs typeface="Arial"/>
              </a:rPr>
              <a:t> </a:t>
            </a:r>
            <a:r>
              <a:rPr sz="2600" b="1" dirty="0">
                <a:solidFill>
                  <a:srgbClr val="FFFFFF"/>
                </a:solidFill>
                <a:latin typeface="Arial"/>
                <a:cs typeface="Arial"/>
              </a:rPr>
              <a:t>for a </a:t>
            </a:r>
            <a:r>
              <a:rPr sz="2600" b="1" spc="-705" dirty="0">
                <a:solidFill>
                  <a:srgbClr val="FFFFFF"/>
                </a:solidFill>
                <a:latin typeface="Arial"/>
                <a:cs typeface="Arial"/>
              </a:rPr>
              <a:t> </a:t>
            </a:r>
            <a:r>
              <a:rPr sz="2600" b="1" dirty="0">
                <a:solidFill>
                  <a:srgbClr val="FFFFFF"/>
                </a:solidFill>
                <a:latin typeface="Arial"/>
                <a:cs typeface="Arial"/>
              </a:rPr>
              <a:t>finger</a:t>
            </a:r>
            <a:r>
              <a:rPr sz="2600" b="1" spc="-20" dirty="0">
                <a:solidFill>
                  <a:srgbClr val="FFFFFF"/>
                </a:solidFill>
                <a:latin typeface="Arial"/>
                <a:cs typeface="Arial"/>
              </a:rPr>
              <a:t> </a:t>
            </a:r>
            <a:r>
              <a:rPr sz="2600" b="1" dirty="0">
                <a:solidFill>
                  <a:srgbClr val="FFFFFF"/>
                </a:solidFill>
                <a:latin typeface="Arial"/>
                <a:cs typeface="Arial"/>
              </a:rPr>
              <a:t>thoracostomy?</a:t>
            </a:r>
            <a:endParaRPr sz="2600">
              <a:latin typeface="Arial"/>
              <a:cs typeface="Arial"/>
            </a:endParaRPr>
          </a:p>
          <a:p>
            <a:pPr>
              <a:lnSpc>
                <a:spcPct val="100000"/>
              </a:lnSpc>
              <a:spcBef>
                <a:spcPts val="15"/>
              </a:spcBef>
            </a:pPr>
            <a:endParaRPr sz="2600">
              <a:latin typeface="Arial"/>
              <a:cs typeface="Arial"/>
            </a:endParaRPr>
          </a:p>
          <a:p>
            <a:pPr marL="12700" marR="83820">
              <a:lnSpc>
                <a:spcPct val="100000"/>
              </a:lnSpc>
            </a:pPr>
            <a:r>
              <a:rPr sz="2600" b="1" dirty="0">
                <a:solidFill>
                  <a:srgbClr val="FFFFFF"/>
                </a:solidFill>
                <a:latin typeface="Arial"/>
                <a:cs typeface="Arial"/>
              </a:rPr>
              <a:t>What should </a:t>
            </a:r>
            <a:r>
              <a:rPr sz="2600" b="1" spc="-10" dirty="0">
                <a:solidFill>
                  <a:srgbClr val="FFFFFF"/>
                </a:solidFill>
                <a:latin typeface="Arial"/>
                <a:cs typeface="Arial"/>
              </a:rPr>
              <a:t>you </a:t>
            </a:r>
            <a:r>
              <a:rPr sz="2600" b="1" dirty="0">
                <a:solidFill>
                  <a:srgbClr val="FFFFFF"/>
                </a:solidFill>
                <a:latin typeface="Arial"/>
                <a:cs typeface="Arial"/>
              </a:rPr>
              <a:t>do if </a:t>
            </a:r>
            <a:r>
              <a:rPr sz="2600" b="1" spc="-5" dirty="0">
                <a:solidFill>
                  <a:srgbClr val="FFFFFF"/>
                </a:solidFill>
                <a:latin typeface="Arial"/>
                <a:cs typeface="Arial"/>
              </a:rPr>
              <a:t>you </a:t>
            </a:r>
            <a:r>
              <a:rPr sz="2600" b="1" dirty="0">
                <a:solidFill>
                  <a:srgbClr val="FFFFFF"/>
                </a:solidFill>
                <a:latin typeface="Arial"/>
                <a:cs typeface="Arial"/>
              </a:rPr>
              <a:t>suspect a casualty has </a:t>
            </a:r>
            <a:r>
              <a:rPr sz="2600" b="1" spc="-715" dirty="0">
                <a:solidFill>
                  <a:srgbClr val="FFFFFF"/>
                </a:solidFill>
                <a:latin typeface="Arial"/>
                <a:cs typeface="Arial"/>
              </a:rPr>
              <a:t> </a:t>
            </a:r>
            <a:r>
              <a:rPr sz="2600" b="1" dirty="0">
                <a:solidFill>
                  <a:srgbClr val="FFFFFF"/>
                </a:solidFill>
                <a:latin typeface="Arial"/>
                <a:cs typeface="Arial"/>
              </a:rPr>
              <a:t>a</a:t>
            </a:r>
            <a:r>
              <a:rPr sz="2600" b="1" spc="-5" dirty="0">
                <a:solidFill>
                  <a:srgbClr val="FFFFFF"/>
                </a:solidFill>
                <a:latin typeface="Arial"/>
                <a:cs typeface="Arial"/>
              </a:rPr>
              <a:t> </a:t>
            </a:r>
            <a:r>
              <a:rPr sz="2600" b="1" dirty="0">
                <a:solidFill>
                  <a:srgbClr val="FFFFFF"/>
                </a:solidFill>
                <a:latin typeface="Arial"/>
                <a:cs typeface="Arial"/>
              </a:rPr>
              <a:t>tension</a:t>
            </a:r>
            <a:r>
              <a:rPr sz="2600" b="1" spc="-20" dirty="0">
                <a:solidFill>
                  <a:srgbClr val="FFFFFF"/>
                </a:solidFill>
                <a:latin typeface="Arial"/>
                <a:cs typeface="Arial"/>
              </a:rPr>
              <a:t> </a:t>
            </a:r>
            <a:r>
              <a:rPr sz="2600" b="1" dirty="0">
                <a:solidFill>
                  <a:srgbClr val="FFFFFF"/>
                </a:solidFill>
                <a:latin typeface="Arial"/>
                <a:cs typeface="Arial"/>
              </a:rPr>
              <a:t>pneumothorax?</a:t>
            </a:r>
            <a:endParaRPr sz="2600">
              <a:latin typeface="Arial"/>
              <a:cs typeface="Arial"/>
            </a:endParaRPr>
          </a:p>
          <a:p>
            <a:pPr>
              <a:lnSpc>
                <a:spcPct val="100000"/>
              </a:lnSpc>
              <a:spcBef>
                <a:spcPts val="10"/>
              </a:spcBef>
            </a:pPr>
            <a:endParaRPr sz="2600">
              <a:latin typeface="Arial"/>
              <a:cs typeface="Arial"/>
            </a:endParaRPr>
          </a:p>
          <a:p>
            <a:pPr marL="12700" marR="5080">
              <a:lnSpc>
                <a:spcPct val="100000"/>
              </a:lnSpc>
            </a:pPr>
            <a:r>
              <a:rPr sz="2600" b="1" dirty="0">
                <a:solidFill>
                  <a:srgbClr val="FFFFFF"/>
                </a:solidFill>
                <a:latin typeface="Arial"/>
                <a:cs typeface="Arial"/>
              </a:rPr>
              <a:t>What are </a:t>
            </a:r>
            <a:r>
              <a:rPr sz="2600" b="1" spc="-5" dirty="0">
                <a:solidFill>
                  <a:srgbClr val="FFFFFF"/>
                </a:solidFill>
                <a:latin typeface="Arial"/>
                <a:cs typeface="Arial"/>
              </a:rPr>
              <a:t>the </a:t>
            </a:r>
            <a:r>
              <a:rPr sz="2600" b="1" dirty="0">
                <a:solidFill>
                  <a:srgbClr val="FFFFFF"/>
                </a:solidFill>
                <a:latin typeface="Arial"/>
                <a:cs typeface="Arial"/>
              </a:rPr>
              <a:t>three </a:t>
            </a:r>
            <a:r>
              <a:rPr sz="2600" b="1" spc="-5" dirty="0">
                <a:solidFill>
                  <a:srgbClr val="FFFFFF"/>
                </a:solidFill>
                <a:latin typeface="Arial"/>
                <a:cs typeface="Arial"/>
              </a:rPr>
              <a:t>types </a:t>
            </a:r>
            <a:r>
              <a:rPr sz="2600" b="1" spc="5" dirty="0">
                <a:solidFill>
                  <a:srgbClr val="FFFFFF"/>
                </a:solidFill>
                <a:latin typeface="Arial"/>
                <a:cs typeface="Arial"/>
              </a:rPr>
              <a:t>of </a:t>
            </a:r>
            <a:r>
              <a:rPr sz="2600" b="1" dirty="0">
                <a:solidFill>
                  <a:srgbClr val="FFFFFF"/>
                </a:solidFill>
                <a:latin typeface="Arial"/>
                <a:cs typeface="Arial"/>
              </a:rPr>
              <a:t>injuries that can cause </a:t>
            </a:r>
            <a:r>
              <a:rPr sz="2600" b="1" spc="-710" dirty="0">
                <a:solidFill>
                  <a:srgbClr val="FFFFFF"/>
                </a:solidFill>
                <a:latin typeface="Arial"/>
                <a:cs typeface="Arial"/>
              </a:rPr>
              <a:t> </a:t>
            </a:r>
            <a:r>
              <a:rPr sz="2600" b="1" dirty="0">
                <a:solidFill>
                  <a:srgbClr val="FFFFFF"/>
                </a:solidFill>
                <a:latin typeface="Arial"/>
                <a:cs typeface="Arial"/>
              </a:rPr>
              <a:t>a</a:t>
            </a:r>
            <a:r>
              <a:rPr sz="2600" b="1" spc="-5" dirty="0">
                <a:solidFill>
                  <a:srgbClr val="FFFFFF"/>
                </a:solidFill>
                <a:latin typeface="Arial"/>
                <a:cs typeface="Arial"/>
              </a:rPr>
              <a:t> </a:t>
            </a:r>
            <a:r>
              <a:rPr sz="2600" b="1" dirty="0">
                <a:solidFill>
                  <a:srgbClr val="FFFFFF"/>
                </a:solidFill>
                <a:latin typeface="Arial"/>
                <a:cs typeface="Arial"/>
              </a:rPr>
              <a:t>tension</a:t>
            </a:r>
            <a:r>
              <a:rPr sz="2600" b="1" spc="-20" dirty="0">
                <a:solidFill>
                  <a:srgbClr val="FFFFFF"/>
                </a:solidFill>
                <a:latin typeface="Arial"/>
                <a:cs typeface="Arial"/>
              </a:rPr>
              <a:t> </a:t>
            </a:r>
            <a:r>
              <a:rPr sz="2600" b="1" dirty="0">
                <a:solidFill>
                  <a:srgbClr val="FFFFFF"/>
                </a:solidFill>
                <a:latin typeface="Arial"/>
                <a:cs typeface="Arial"/>
              </a:rPr>
              <a:t>pneumothorax?</a:t>
            </a:r>
            <a:endParaRPr sz="2600">
              <a:latin typeface="Arial"/>
              <a:cs typeface="Arial"/>
            </a:endParaRPr>
          </a:p>
        </p:txBody>
      </p:sp>
      <p:pic>
        <p:nvPicPr>
          <p:cNvPr id="7" name="object 7"/>
          <p:cNvPicPr/>
          <p:nvPr/>
        </p:nvPicPr>
        <p:blipFill>
          <a:blip r:embed="rId4" cstate="print"/>
          <a:stretch>
            <a:fillRect/>
          </a:stretch>
        </p:blipFill>
        <p:spPr>
          <a:xfrm>
            <a:off x="2389632" y="1522475"/>
            <a:ext cx="640080" cy="640079"/>
          </a:xfrm>
          <a:prstGeom prst="rect">
            <a:avLst/>
          </a:prstGeom>
        </p:spPr>
      </p:pic>
      <p:pic>
        <p:nvPicPr>
          <p:cNvPr id="8" name="object 8"/>
          <p:cNvPicPr/>
          <p:nvPr/>
        </p:nvPicPr>
        <p:blipFill>
          <a:blip r:embed="rId4" cstate="print"/>
          <a:stretch>
            <a:fillRect/>
          </a:stretch>
        </p:blipFill>
        <p:spPr>
          <a:xfrm>
            <a:off x="2389632" y="2331720"/>
            <a:ext cx="640080" cy="640079"/>
          </a:xfrm>
          <a:prstGeom prst="rect">
            <a:avLst/>
          </a:prstGeom>
        </p:spPr>
      </p:pic>
      <p:pic>
        <p:nvPicPr>
          <p:cNvPr id="9" name="object 9"/>
          <p:cNvPicPr/>
          <p:nvPr/>
        </p:nvPicPr>
        <p:blipFill>
          <a:blip r:embed="rId4" cstate="print"/>
          <a:stretch>
            <a:fillRect/>
          </a:stretch>
        </p:blipFill>
        <p:spPr>
          <a:xfrm>
            <a:off x="2395727" y="3246120"/>
            <a:ext cx="640080" cy="640079"/>
          </a:xfrm>
          <a:prstGeom prst="rect">
            <a:avLst/>
          </a:prstGeom>
        </p:spPr>
      </p:pic>
      <p:pic>
        <p:nvPicPr>
          <p:cNvPr id="10" name="object 10"/>
          <p:cNvPicPr/>
          <p:nvPr/>
        </p:nvPicPr>
        <p:blipFill>
          <a:blip r:embed="rId4" cstate="print"/>
          <a:stretch>
            <a:fillRect/>
          </a:stretch>
        </p:blipFill>
        <p:spPr>
          <a:xfrm>
            <a:off x="2389632" y="4451603"/>
            <a:ext cx="640080" cy="640080"/>
          </a:xfrm>
          <a:prstGeom prst="rect">
            <a:avLst/>
          </a:prstGeom>
        </p:spPr>
      </p:pic>
      <p:pic>
        <p:nvPicPr>
          <p:cNvPr id="11" name="object 11"/>
          <p:cNvPicPr/>
          <p:nvPr/>
        </p:nvPicPr>
        <p:blipFill>
          <a:blip r:embed="rId4" cstate="print"/>
          <a:stretch>
            <a:fillRect/>
          </a:stretch>
        </p:blipFill>
        <p:spPr>
          <a:xfrm>
            <a:off x="2389632" y="5658611"/>
            <a:ext cx="640080" cy="640080"/>
          </a:xfrm>
          <a:prstGeom prst="rect">
            <a:avLst/>
          </a:prstGeom>
        </p:spPr>
      </p:pic>
      <p:sp>
        <p:nvSpPr>
          <p:cNvPr id="12" name="object 12"/>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t>#TCCC-CPP-PPT-08</a:t>
            </a:r>
            <a:r>
              <a:rPr spc="220" dirty="0"/>
              <a:t> </a:t>
            </a:r>
            <a:r>
              <a:rPr dirty="0"/>
              <a:t>08</a:t>
            </a:r>
            <a:r>
              <a:rPr spc="-15" dirty="0"/>
              <a:t> </a:t>
            </a:r>
            <a:r>
              <a:rPr dirty="0"/>
              <a:t>AUG</a:t>
            </a:r>
            <a:r>
              <a:rPr spc="-50" dirty="0"/>
              <a:t> </a:t>
            </a:r>
            <a:r>
              <a:rPr dirty="0"/>
              <a:t>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35</a:t>
            </a:fld>
            <a:endParaRPr spc="-5"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606667"/>
                </a:solidFill>
                <a:latin typeface="Arial"/>
                <a:cs typeface="Arial"/>
              </a:rPr>
              <a:t>Module</a:t>
            </a:r>
            <a:r>
              <a:rPr sz="2000" b="1" spc="-20" dirty="0">
                <a:solidFill>
                  <a:srgbClr val="606667"/>
                </a:solidFill>
                <a:latin typeface="Arial"/>
                <a:cs typeface="Arial"/>
              </a:rPr>
              <a:t> </a:t>
            </a:r>
            <a:r>
              <a:rPr sz="2000" b="1" dirty="0">
                <a:solidFill>
                  <a:srgbClr val="606667"/>
                </a:solidFill>
                <a:latin typeface="Arial"/>
                <a:cs typeface="Arial"/>
              </a:rPr>
              <a:t>8:</a:t>
            </a:r>
            <a:r>
              <a:rPr sz="2000" b="1" spc="-15" dirty="0">
                <a:solidFill>
                  <a:srgbClr val="606667"/>
                </a:solidFill>
                <a:latin typeface="Arial"/>
                <a:cs typeface="Arial"/>
              </a:rPr>
              <a:t> </a:t>
            </a:r>
            <a:r>
              <a:rPr sz="2000" b="1" dirty="0">
                <a:solidFill>
                  <a:srgbClr val="606667"/>
                </a:solidFill>
                <a:latin typeface="Arial"/>
                <a:cs typeface="Arial"/>
              </a:rPr>
              <a:t>Respiration</a:t>
            </a:r>
            <a:r>
              <a:rPr sz="2000" b="1" spc="-45" dirty="0">
                <a:solidFill>
                  <a:srgbClr val="606667"/>
                </a:solidFill>
                <a:latin typeface="Arial"/>
                <a:cs typeface="Arial"/>
              </a:rPr>
              <a:t> </a:t>
            </a:r>
            <a:r>
              <a:rPr sz="2000" b="1" dirty="0">
                <a:solidFill>
                  <a:srgbClr val="606667"/>
                </a:solidFill>
                <a:latin typeface="Arial"/>
                <a:cs typeface="Arial"/>
              </a:rPr>
              <a:t>Assessment</a:t>
            </a:r>
            <a:r>
              <a:rPr sz="2000" b="1" spc="-30" dirty="0">
                <a:solidFill>
                  <a:srgbClr val="606667"/>
                </a:solidFill>
                <a:latin typeface="Arial"/>
                <a:cs typeface="Arial"/>
              </a:rPr>
              <a:t> </a:t>
            </a:r>
            <a:r>
              <a:rPr sz="2000" b="1" dirty="0">
                <a:solidFill>
                  <a:srgbClr val="606667"/>
                </a:solidFill>
                <a:latin typeface="Arial"/>
                <a:cs typeface="Arial"/>
              </a:rPr>
              <a:t>&amp;</a:t>
            </a:r>
            <a:r>
              <a:rPr sz="2000" b="1" spc="-15" dirty="0">
                <a:solidFill>
                  <a:srgbClr val="606667"/>
                </a:solidFill>
                <a:latin typeface="Arial"/>
                <a:cs typeface="Arial"/>
              </a:rPr>
              <a:t> </a:t>
            </a:r>
            <a:r>
              <a:rPr sz="2000" b="1" dirty="0">
                <a:solidFill>
                  <a:srgbClr val="606667"/>
                </a:solidFill>
                <a:latin typeface="Arial"/>
                <a:cs typeface="Arial"/>
              </a:rPr>
              <a:t>Management</a:t>
            </a:r>
            <a:r>
              <a:rPr sz="2000" b="1" spc="-25" dirty="0">
                <a:solidFill>
                  <a:srgbClr val="606667"/>
                </a:solidFill>
                <a:latin typeface="Arial"/>
                <a:cs typeface="Arial"/>
              </a:rPr>
              <a:t> </a:t>
            </a:r>
            <a:r>
              <a:rPr sz="2000" b="1" dirty="0">
                <a:solidFill>
                  <a:srgbClr val="606667"/>
                </a:solidFill>
                <a:latin typeface="Arial"/>
                <a:cs typeface="Arial"/>
              </a:rPr>
              <a:t>in</a:t>
            </a:r>
            <a:r>
              <a:rPr sz="2000" b="1" spc="-10" dirty="0">
                <a:solidFill>
                  <a:srgbClr val="606667"/>
                </a:solidFill>
                <a:latin typeface="Arial"/>
                <a:cs typeface="Arial"/>
              </a:rPr>
              <a:t> </a:t>
            </a:r>
            <a:r>
              <a:rPr sz="2000" b="1" dirty="0">
                <a:solidFill>
                  <a:srgbClr val="606667"/>
                </a:solidFill>
                <a:latin typeface="Arial"/>
                <a:cs typeface="Arial"/>
              </a:rPr>
              <a:t>TFC</a:t>
            </a:r>
            <a:endParaRPr sz="2000">
              <a:latin typeface="Arial"/>
              <a:cs typeface="Arial"/>
            </a:endParaRPr>
          </a:p>
        </p:txBody>
      </p:sp>
      <p:sp>
        <p:nvSpPr>
          <p:cNvPr id="3" name="object 3"/>
          <p:cNvSpPr txBox="1"/>
          <p:nvPr/>
        </p:nvSpPr>
        <p:spPr>
          <a:xfrm>
            <a:off x="2698242" y="2916682"/>
            <a:ext cx="6799580" cy="939800"/>
          </a:xfrm>
          <a:prstGeom prst="rect">
            <a:avLst/>
          </a:prstGeom>
        </p:spPr>
        <p:txBody>
          <a:bodyPr vert="horz" wrap="square" lIns="0" tIns="12700" rIns="0" bIns="0" rtlCol="0">
            <a:spAutoFit/>
          </a:bodyPr>
          <a:lstStyle/>
          <a:p>
            <a:pPr marL="12700">
              <a:lnSpc>
                <a:spcPct val="100000"/>
              </a:lnSpc>
              <a:spcBef>
                <a:spcPts val="100"/>
              </a:spcBef>
            </a:pPr>
            <a:r>
              <a:rPr sz="6000" b="1" spc="-5" dirty="0">
                <a:solidFill>
                  <a:srgbClr val="FFFFFF"/>
                </a:solidFill>
                <a:latin typeface="Arial"/>
                <a:cs typeface="Arial"/>
              </a:rPr>
              <a:t>ANY</a:t>
            </a:r>
            <a:r>
              <a:rPr sz="6000" b="1" spc="-85" dirty="0">
                <a:solidFill>
                  <a:srgbClr val="FFFFFF"/>
                </a:solidFill>
                <a:latin typeface="Arial"/>
                <a:cs typeface="Arial"/>
              </a:rPr>
              <a:t> </a:t>
            </a:r>
            <a:r>
              <a:rPr sz="6000" b="1" dirty="0">
                <a:solidFill>
                  <a:srgbClr val="FFFFFF"/>
                </a:solidFill>
                <a:latin typeface="Arial"/>
                <a:cs typeface="Arial"/>
              </a:rPr>
              <a:t>QUESTIONS?</a:t>
            </a:r>
            <a:endParaRPr sz="6000">
              <a:latin typeface="Arial"/>
              <a:cs typeface="Arial"/>
            </a:endParaRPr>
          </a:p>
        </p:txBody>
      </p:sp>
      <p:pic>
        <p:nvPicPr>
          <p:cNvPr id="4" name="object 4"/>
          <p:cNvPicPr/>
          <p:nvPr/>
        </p:nvPicPr>
        <p:blipFill>
          <a:blip r:embed="rId2" cstate="print"/>
          <a:stretch>
            <a:fillRect/>
          </a:stretch>
        </p:blipFill>
        <p:spPr>
          <a:xfrm>
            <a:off x="8596883" y="1441703"/>
            <a:ext cx="1524000" cy="1435608"/>
          </a:xfrm>
          <a:prstGeom prst="rect">
            <a:avLst/>
          </a:prstGeom>
        </p:spPr>
      </p:pic>
      <p:pic>
        <p:nvPicPr>
          <p:cNvPr id="5" name="object 5"/>
          <p:cNvPicPr/>
          <p:nvPr/>
        </p:nvPicPr>
        <p:blipFill>
          <a:blip r:embed="rId3" cstate="print"/>
          <a:stretch>
            <a:fillRect/>
          </a:stretch>
        </p:blipFill>
        <p:spPr>
          <a:xfrm>
            <a:off x="7223759" y="4335779"/>
            <a:ext cx="2514600" cy="1828800"/>
          </a:xfrm>
          <a:prstGeom prst="rect">
            <a:avLst/>
          </a:prstGeom>
        </p:spPr>
      </p:pic>
      <p:grpSp>
        <p:nvGrpSpPr>
          <p:cNvPr id="6" name="object 6"/>
          <p:cNvGrpSpPr/>
          <p:nvPr/>
        </p:nvGrpSpPr>
        <p:grpSpPr>
          <a:xfrm>
            <a:off x="198742" y="1300162"/>
            <a:ext cx="3277870" cy="3007360"/>
            <a:chOff x="198742" y="1300162"/>
            <a:chExt cx="3277870" cy="3007360"/>
          </a:xfrm>
        </p:grpSpPr>
        <p:pic>
          <p:nvPicPr>
            <p:cNvPr id="7" name="object 7"/>
            <p:cNvPicPr/>
            <p:nvPr/>
          </p:nvPicPr>
          <p:blipFill>
            <a:blip r:embed="rId4" cstate="print"/>
            <a:stretch>
              <a:fillRect/>
            </a:stretch>
          </p:blipFill>
          <p:spPr>
            <a:xfrm>
              <a:off x="1329816" y="1300162"/>
              <a:ext cx="2146172" cy="2128837"/>
            </a:xfrm>
            <a:prstGeom prst="rect">
              <a:avLst/>
            </a:prstGeom>
          </p:spPr>
        </p:pic>
        <p:pic>
          <p:nvPicPr>
            <p:cNvPr id="8" name="object 8"/>
            <p:cNvPicPr/>
            <p:nvPr/>
          </p:nvPicPr>
          <p:blipFill>
            <a:blip r:embed="rId5" cstate="print"/>
            <a:stretch>
              <a:fillRect/>
            </a:stretch>
          </p:blipFill>
          <p:spPr>
            <a:xfrm>
              <a:off x="198742" y="2094864"/>
              <a:ext cx="2204211" cy="2212593"/>
            </a:xfrm>
            <a:prstGeom prst="rect">
              <a:avLst/>
            </a:prstGeom>
          </p:spPr>
        </p:pic>
      </p:grpSp>
      <p:sp>
        <p:nvSpPr>
          <p:cNvPr id="9" name="object 9"/>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t>#TCCC-CPP-PPT-08</a:t>
            </a:r>
            <a:r>
              <a:rPr spc="220" dirty="0"/>
              <a:t> </a:t>
            </a:r>
            <a:r>
              <a:rPr dirty="0"/>
              <a:t>08</a:t>
            </a:r>
            <a:r>
              <a:rPr spc="-15" dirty="0"/>
              <a:t> </a:t>
            </a:r>
            <a:r>
              <a:rPr dirty="0"/>
              <a:t>AUG</a:t>
            </a:r>
            <a:r>
              <a:rPr spc="-50" dirty="0"/>
              <a:t> </a:t>
            </a:r>
            <a:r>
              <a:rPr dirty="0"/>
              <a:t>23</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36</a:t>
            </a:fld>
            <a:endParaRPr spc="-5"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grpSp>
        <p:nvGrpSpPr>
          <p:cNvPr id="4" name="object 4"/>
          <p:cNvGrpSpPr/>
          <p:nvPr/>
        </p:nvGrpSpPr>
        <p:grpSpPr>
          <a:xfrm>
            <a:off x="647700" y="1774188"/>
            <a:ext cx="5946775" cy="4459605"/>
            <a:chOff x="647700" y="1774188"/>
            <a:chExt cx="5946775" cy="4459605"/>
          </a:xfrm>
        </p:grpSpPr>
        <p:pic>
          <p:nvPicPr>
            <p:cNvPr id="5" name="object 5"/>
            <p:cNvPicPr/>
            <p:nvPr/>
          </p:nvPicPr>
          <p:blipFill>
            <a:blip r:embed="rId4" cstate="print"/>
            <a:stretch>
              <a:fillRect/>
            </a:stretch>
          </p:blipFill>
          <p:spPr>
            <a:xfrm>
              <a:off x="647700" y="1774188"/>
              <a:ext cx="5946648" cy="4459126"/>
            </a:xfrm>
            <a:prstGeom prst="rect">
              <a:avLst/>
            </a:prstGeom>
          </p:spPr>
        </p:pic>
        <p:sp>
          <p:nvSpPr>
            <p:cNvPr id="6" name="object 6"/>
            <p:cNvSpPr/>
            <p:nvPr/>
          </p:nvSpPr>
          <p:spPr>
            <a:xfrm>
              <a:off x="3786377" y="4936870"/>
              <a:ext cx="1543050" cy="485140"/>
            </a:xfrm>
            <a:custGeom>
              <a:avLst/>
              <a:gdLst/>
              <a:ahLst/>
              <a:cxnLst/>
              <a:rect l="l" t="t" r="r" b="b"/>
              <a:pathLst>
                <a:path w="1543050" h="485139">
                  <a:moveTo>
                    <a:pt x="38862" y="0"/>
                  </a:moveTo>
                  <a:lnTo>
                    <a:pt x="0" y="258698"/>
                  </a:lnTo>
                  <a:lnTo>
                    <a:pt x="1503807" y="484885"/>
                  </a:lnTo>
                  <a:lnTo>
                    <a:pt x="1542669" y="226186"/>
                  </a:lnTo>
                  <a:lnTo>
                    <a:pt x="38862" y="0"/>
                  </a:lnTo>
                  <a:close/>
                </a:path>
              </a:pathLst>
            </a:custGeom>
            <a:solidFill>
              <a:srgbClr val="000000"/>
            </a:solidFill>
          </p:spPr>
          <p:txBody>
            <a:bodyPr wrap="square" lIns="0" tIns="0" rIns="0" bIns="0" rtlCol="0"/>
            <a:lstStyle/>
            <a:p>
              <a:endParaRPr/>
            </a:p>
          </p:txBody>
        </p:sp>
        <p:sp>
          <p:nvSpPr>
            <p:cNvPr id="7" name="object 7"/>
            <p:cNvSpPr/>
            <p:nvPr/>
          </p:nvSpPr>
          <p:spPr>
            <a:xfrm>
              <a:off x="3923393" y="5039453"/>
              <a:ext cx="1270000" cy="284480"/>
            </a:xfrm>
            <a:custGeom>
              <a:avLst/>
              <a:gdLst/>
              <a:ahLst/>
              <a:cxnLst/>
              <a:rect l="l" t="t" r="r" b="b"/>
              <a:pathLst>
                <a:path w="1270000" h="284479">
                  <a:moveTo>
                    <a:pt x="45112" y="0"/>
                  </a:moveTo>
                  <a:lnTo>
                    <a:pt x="7415" y="24354"/>
                  </a:lnTo>
                  <a:lnTo>
                    <a:pt x="0" y="57096"/>
                  </a:lnTo>
                  <a:lnTo>
                    <a:pt x="890" y="67311"/>
                  </a:lnTo>
                  <a:lnTo>
                    <a:pt x="29235" y="100816"/>
                  </a:lnTo>
                  <a:lnTo>
                    <a:pt x="46233" y="103721"/>
                  </a:lnTo>
                  <a:lnTo>
                    <a:pt x="53421" y="103316"/>
                  </a:lnTo>
                  <a:lnTo>
                    <a:pt x="79208" y="86774"/>
                  </a:lnTo>
                  <a:lnTo>
                    <a:pt x="46245" y="86774"/>
                  </a:lnTo>
                  <a:lnTo>
                    <a:pt x="40911" y="85885"/>
                  </a:lnTo>
                  <a:lnTo>
                    <a:pt x="20849" y="56217"/>
                  </a:lnTo>
                  <a:lnTo>
                    <a:pt x="21734" y="47404"/>
                  </a:lnTo>
                  <a:lnTo>
                    <a:pt x="44213" y="16543"/>
                  </a:lnTo>
                  <a:lnTo>
                    <a:pt x="83704" y="16543"/>
                  </a:lnTo>
                  <a:lnTo>
                    <a:pt x="83202" y="15908"/>
                  </a:lnTo>
                  <a:lnTo>
                    <a:pt x="77745" y="10241"/>
                  </a:lnTo>
                  <a:lnTo>
                    <a:pt x="71264" y="5812"/>
                  </a:lnTo>
                  <a:lnTo>
                    <a:pt x="63736" y="2621"/>
                  </a:lnTo>
                  <a:lnTo>
                    <a:pt x="55135" y="668"/>
                  </a:lnTo>
                  <a:lnTo>
                    <a:pt x="45112" y="0"/>
                  </a:lnTo>
                  <a:close/>
                </a:path>
                <a:path w="1270000" h="284479">
                  <a:moveTo>
                    <a:pt x="66057" y="68232"/>
                  </a:moveTo>
                  <a:lnTo>
                    <a:pt x="63263" y="75217"/>
                  </a:lnTo>
                  <a:lnTo>
                    <a:pt x="59707" y="80170"/>
                  </a:lnTo>
                  <a:lnTo>
                    <a:pt x="51071" y="85758"/>
                  </a:lnTo>
                  <a:lnTo>
                    <a:pt x="46245" y="86774"/>
                  </a:lnTo>
                  <a:lnTo>
                    <a:pt x="79208" y="86774"/>
                  </a:lnTo>
                  <a:lnTo>
                    <a:pt x="80863" y="84468"/>
                  </a:lnTo>
                  <a:lnTo>
                    <a:pt x="84599" y="77249"/>
                  </a:lnTo>
                  <a:lnTo>
                    <a:pt x="66057" y="68232"/>
                  </a:lnTo>
                  <a:close/>
                </a:path>
                <a:path w="1270000" h="284479">
                  <a:moveTo>
                    <a:pt x="83704" y="16543"/>
                  </a:moveTo>
                  <a:lnTo>
                    <a:pt x="44213" y="16543"/>
                  </a:lnTo>
                  <a:lnTo>
                    <a:pt x="51579" y="17559"/>
                  </a:lnTo>
                  <a:lnTo>
                    <a:pt x="56913" y="18448"/>
                  </a:lnTo>
                  <a:lnTo>
                    <a:pt x="61231" y="20607"/>
                  </a:lnTo>
                  <a:lnTo>
                    <a:pt x="67835" y="27719"/>
                  </a:lnTo>
                  <a:lnTo>
                    <a:pt x="69613" y="32037"/>
                  </a:lnTo>
                  <a:lnTo>
                    <a:pt x="69994" y="37371"/>
                  </a:lnTo>
                  <a:lnTo>
                    <a:pt x="90568" y="35720"/>
                  </a:lnTo>
                  <a:lnTo>
                    <a:pt x="89552" y="27338"/>
                  </a:lnTo>
                  <a:lnTo>
                    <a:pt x="87012" y="20734"/>
                  </a:lnTo>
                  <a:lnTo>
                    <a:pt x="83704" y="16543"/>
                  </a:lnTo>
                  <a:close/>
                </a:path>
                <a:path w="1270000" h="284479">
                  <a:moveTo>
                    <a:pt x="111396" y="10828"/>
                  </a:moveTo>
                  <a:lnTo>
                    <a:pt x="103395" y="63787"/>
                  </a:lnTo>
                  <a:lnTo>
                    <a:pt x="102350" y="71596"/>
                  </a:lnTo>
                  <a:lnTo>
                    <a:pt x="101697" y="78440"/>
                  </a:lnTo>
                  <a:lnTo>
                    <a:pt x="101449" y="84308"/>
                  </a:lnTo>
                  <a:lnTo>
                    <a:pt x="101578" y="88044"/>
                  </a:lnTo>
                  <a:lnTo>
                    <a:pt x="127398" y="116492"/>
                  </a:lnTo>
                  <a:lnTo>
                    <a:pt x="144797" y="119032"/>
                  </a:lnTo>
                  <a:lnTo>
                    <a:pt x="151274" y="119032"/>
                  </a:lnTo>
                  <a:lnTo>
                    <a:pt x="176558" y="101506"/>
                  </a:lnTo>
                  <a:lnTo>
                    <a:pt x="144543" y="101506"/>
                  </a:lnTo>
                  <a:lnTo>
                    <a:pt x="138828" y="100617"/>
                  </a:lnTo>
                  <a:lnTo>
                    <a:pt x="121429" y="81694"/>
                  </a:lnTo>
                  <a:lnTo>
                    <a:pt x="122064" y="76106"/>
                  </a:lnTo>
                  <a:lnTo>
                    <a:pt x="131335" y="13876"/>
                  </a:lnTo>
                  <a:lnTo>
                    <a:pt x="111396" y="10828"/>
                  </a:lnTo>
                  <a:close/>
                </a:path>
                <a:path w="1270000" h="284479">
                  <a:moveTo>
                    <a:pt x="170451" y="19718"/>
                  </a:moveTo>
                  <a:lnTo>
                    <a:pt x="162159" y="74836"/>
                  </a:lnTo>
                  <a:lnTo>
                    <a:pt x="161053" y="82456"/>
                  </a:lnTo>
                  <a:lnTo>
                    <a:pt x="159910" y="88044"/>
                  </a:lnTo>
                  <a:lnTo>
                    <a:pt x="144543" y="101506"/>
                  </a:lnTo>
                  <a:lnTo>
                    <a:pt x="176558" y="101506"/>
                  </a:lnTo>
                  <a:lnTo>
                    <a:pt x="190517" y="22766"/>
                  </a:lnTo>
                  <a:lnTo>
                    <a:pt x="170451" y="19718"/>
                  </a:lnTo>
                  <a:close/>
                </a:path>
                <a:path w="1270000" h="284479">
                  <a:moveTo>
                    <a:pt x="274653" y="86647"/>
                  </a:moveTo>
                  <a:lnTo>
                    <a:pt x="222394" y="86647"/>
                  </a:lnTo>
                  <a:lnTo>
                    <a:pt x="226458" y="87282"/>
                  </a:lnTo>
                  <a:lnTo>
                    <a:pt x="231030" y="87917"/>
                  </a:lnTo>
                  <a:lnTo>
                    <a:pt x="234332" y="88806"/>
                  </a:lnTo>
                  <a:lnTo>
                    <a:pt x="236364" y="89822"/>
                  </a:lnTo>
                  <a:lnTo>
                    <a:pt x="238396" y="90965"/>
                  </a:lnTo>
                  <a:lnTo>
                    <a:pt x="240174" y="92616"/>
                  </a:lnTo>
                  <a:lnTo>
                    <a:pt x="241698" y="94902"/>
                  </a:lnTo>
                  <a:lnTo>
                    <a:pt x="243349" y="97188"/>
                  </a:lnTo>
                  <a:lnTo>
                    <a:pt x="246261" y="102903"/>
                  </a:lnTo>
                  <a:lnTo>
                    <a:pt x="250080" y="111158"/>
                  </a:lnTo>
                  <a:lnTo>
                    <a:pt x="261383" y="134907"/>
                  </a:lnTo>
                  <a:lnTo>
                    <a:pt x="285259" y="138463"/>
                  </a:lnTo>
                  <a:lnTo>
                    <a:pt x="276115" y="117254"/>
                  </a:lnTo>
                  <a:lnTo>
                    <a:pt x="272432" y="108872"/>
                  </a:lnTo>
                  <a:lnTo>
                    <a:pt x="269511" y="102903"/>
                  </a:lnTo>
                  <a:lnTo>
                    <a:pt x="267098" y="99474"/>
                  </a:lnTo>
                  <a:lnTo>
                    <a:pt x="264812" y="96045"/>
                  </a:lnTo>
                  <a:lnTo>
                    <a:pt x="261637" y="92743"/>
                  </a:lnTo>
                  <a:lnTo>
                    <a:pt x="257700" y="89568"/>
                  </a:lnTo>
                  <a:lnTo>
                    <a:pt x="266590" y="89568"/>
                  </a:lnTo>
                  <a:lnTo>
                    <a:pt x="273575" y="87536"/>
                  </a:lnTo>
                  <a:lnTo>
                    <a:pt x="274653" y="86647"/>
                  </a:lnTo>
                  <a:close/>
                </a:path>
                <a:path w="1270000" h="284479">
                  <a:moveTo>
                    <a:pt x="210964" y="25814"/>
                  </a:moveTo>
                  <a:lnTo>
                    <a:pt x="196105" y="125001"/>
                  </a:lnTo>
                  <a:lnTo>
                    <a:pt x="216171" y="128049"/>
                  </a:lnTo>
                  <a:lnTo>
                    <a:pt x="222394" y="86647"/>
                  </a:lnTo>
                  <a:lnTo>
                    <a:pt x="274653" y="86647"/>
                  </a:lnTo>
                  <a:lnTo>
                    <a:pt x="283735" y="79154"/>
                  </a:lnTo>
                  <a:lnTo>
                    <a:pt x="286013" y="74963"/>
                  </a:lnTo>
                  <a:lnTo>
                    <a:pt x="255287" y="74963"/>
                  </a:lnTo>
                  <a:lnTo>
                    <a:pt x="249191" y="74455"/>
                  </a:lnTo>
                  <a:lnTo>
                    <a:pt x="239539" y="73058"/>
                  </a:lnTo>
                  <a:lnTo>
                    <a:pt x="224807" y="70772"/>
                  </a:lnTo>
                  <a:lnTo>
                    <a:pt x="228490" y="45626"/>
                  </a:lnTo>
                  <a:lnTo>
                    <a:pt x="284305" y="45626"/>
                  </a:lnTo>
                  <a:lnTo>
                    <a:pt x="283862" y="44610"/>
                  </a:lnTo>
                  <a:lnTo>
                    <a:pt x="280433" y="40800"/>
                  </a:lnTo>
                  <a:lnTo>
                    <a:pt x="275861" y="38260"/>
                  </a:lnTo>
                  <a:lnTo>
                    <a:pt x="271416" y="35847"/>
                  </a:lnTo>
                  <a:lnTo>
                    <a:pt x="263796" y="33688"/>
                  </a:lnTo>
                  <a:lnTo>
                    <a:pt x="210964" y="25814"/>
                  </a:lnTo>
                  <a:close/>
                </a:path>
                <a:path w="1270000" h="284479">
                  <a:moveTo>
                    <a:pt x="284305" y="45626"/>
                  </a:moveTo>
                  <a:lnTo>
                    <a:pt x="228490" y="45626"/>
                  </a:lnTo>
                  <a:lnTo>
                    <a:pt x="252239" y="49182"/>
                  </a:lnTo>
                  <a:lnTo>
                    <a:pt x="257192" y="50071"/>
                  </a:lnTo>
                  <a:lnTo>
                    <a:pt x="267606" y="60739"/>
                  </a:lnTo>
                  <a:lnTo>
                    <a:pt x="267225" y="64041"/>
                  </a:lnTo>
                  <a:lnTo>
                    <a:pt x="257700" y="74455"/>
                  </a:lnTo>
                  <a:lnTo>
                    <a:pt x="255287" y="74963"/>
                  </a:lnTo>
                  <a:lnTo>
                    <a:pt x="286013" y="74963"/>
                  </a:lnTo>
                  <a:lnTo>
                    <a:pt x="286910" y="73312"/>
                  </a:lnTo>
                  <a:lnTo>
                    <a:pt x="288942" y="59977"/>
                  </a:lnTo>
                  <a:lnTo>
                    <a:pt x="288180" y="54516"/>
                  </a:lnTo>
                  <a:lnTo>
                    <a:pt x="284305" y="45626"/>
                  </a:lnTo>
                  <a:close/>
                </a:path>
                <a:path w="1270000" h="284479">
                  <a:moveTo>
                    <a:pt x="373940" y="101633"/>
                  </a:moveTo>
                  <a:lnTo>
                    <a:pt x="321835" y="101633"/>
                  </a:lnTo>
                  <a:lnTo>
                    <a:pt x="325899" y="102268"/>
                  </a:lnTo>
                  <a:lnTo>
                    <a:pt x="330471" y="102903"/>
                  </a:lnTo>
                  <a:lnTo>
                    <a:pt x="333773" y="103792"/>
                  </a:lnTo>
                  <a:lnTo>
                    <a:pt x="349521" y="126017"/>
                  </a:lnTo>
                  <a:lnTo>
                    <a:pt x="360824" y="149893"/>
                  </a:lnTo>
                  <a:lnTo>
                    <a:pt x="384827" y="153449"/>
                  </a:lnTo>
                  <a:lnTo>
                    <a:pt x="375556" y="132240"/>
                  </a:lnTo>
                  <a:lnTo>
                    <a:pt x="372000" y="123858"/>
                  </a:lnTo>
                  <a:lnTo>
                    <a:pt x="368952" y="117889"/>
                  </a:lnTo>
                  <a:lnTo>
                    <a:pt x="366539" y="114460"/>
                  </a:lnTo>
                  <a:lnTo>
                    <a:pt x="364253" y="111031"/>
                  </a:lnTo>
                  <a:lnTo>
                    <a:pt x="361078" y="107602"/>
                  </a:lnTo>
                  <a:lnTo>
                    <a:pt x="357141" y="104427"/>
                  </a:lnTo>
                  <a:lnTo>
                    <a:pt x="366442" y="104427"/>
                  </a:lnTo>
                  <a:lnTo>
                    <a:pt x="373016" y="102395"/>
                  </a:lnTo>
                  <a:lnTo>
                    <a:pt x="373940" y="101633"/>
                  </a:lnTo>
                  <a:close/>
                </a:path>
                <a:path w="1270000" h="284479">
                  <a:moveTo>
                    <a:pt x="310532" y="40800"/>
                  </a:moveTo>
                  <a:lnTo>
                    <a:pt x="295546" y="139987"/>
                  </a:lnTo>
                  <a:lnTo>
                    <a:pt x="315612" y="143035"/>
                  </a:lnTo>
                  <a:lnTo>
                    <a:pt x="321835" y="101633"/>
                  </a:lnTo>
                  <a:lnTo>
                    <a:pt x="373940" y="101633"/>
                  </a:lnTo>
                  <a:lnTo>
                    <a:pt x="383176" y="94013"/>
                  </a:lnTo>
                  <a:lnTo>
                    <a:pt x="385434" y="89949"/>
                  </a:lnTo>
                  <a:lnTo>
                    <a:pt x="354728" y="89949"/>
                  </a:lnTo>
                  <a:lnTo>
                    <a:pt x="348632" y="89441"/>
                  </a:lnTo>
                  <a:lnTo>
                    <a:pt x="338980" y="88044"/>
                  </a:lnTo>
                  <a:lnTo>
                    <a:pt x="324248" y="85758"/>
                  </a:lnTo>
                  <a:lnTo>
                    <a:pt x="328058" y="60612"/>
                  </a:lnTo>
                  <a:lnTo>
                    <a:pt x="383789" y="60612"/>
                  </a:lnTo>
                  <a:lnTo>
                    <a:pt x="383303" y="59469"/>
                  </a:lnTo>
                  <a:lnTo>
                    <a:pt x="379874" y="55786"/>
                  </a:lnTo>
                  <a:lnTo>
                    <a:pt x="375429" y="53246"/>
                  </a:lnTo>
                  <a:lnTo>
                    <a:pt x="370857" y="50706"/>
                  </a:lnTo>
                  <a:lnTo>
                    <a:pt x="363237" y="48674"/>
                  </a:lnTo>
                  <a:lnTo>
                    <a:pt x="310532" y="40800"/>
                  </a:lnTo>
                  <a:close/>
                </a:path>
                <a:path w="1270000" h="284479">
                  <a:moveTo>
                    <a:pt x="366442" y="104427"/>
                  </a:moveTo>
                  <a:lnTo>
                    <a:pt x="357141" y="104427"/>
                  </a:lnTo>
                  <a:lnTo>
                    <a:pt x="366031" y="104554"/>
                  </a:lnTo>
                  <a:lnTo>
                    <a:pt x="366442" y="104427"/>
                  </a:lnTo>
                  <a:close/>
                </a:path>
                <a:path w="1270000" h="284479">
                  <a:moveTo>
                    <a:pt x="383789" y="60612"/>
                  </a:moveTo>
                  <a:lnTo>
                    <a:pt x="328058" y="60612"/>
                  </a:lnTo>
                  <a:lnTo>
                    <a:pt x="343679" y="62898"/>
                  </a:lnTo>
                  <a:lnTo>
                    <a:pt x="356633" y="64930"/>
                  </a:lnTo>
                  <a:lnTo>
                    <a:pt x="358157" y="65438"/>
                  </a:lnTo>
                  <a:lnTo>
                    <a:pt x="361332" y="66454"/>
                  </a:lnTo>
                  <a:lnTo>
                    <a:pt x="363745" y="68232"/>
                  </a:lnTo>
                  <a:lnTo>
                    <a:pt x="365142" y="70518"/>
                  </a:lnTo>
                  <a:lnTo>
                    <a:pt x="366666" y="72804"/>
                  </a:lnTo>
                  <a:lnTo>
                    <a:pt x="367174" y="75598"/>
                  </a:lnTo>
                  <a:lnTo>
                    <a:pt x="357268" y="89441"/>
                  </a:lnTo>
                  <a:lnTo>
                    <a:pt x="354728" y="89949"/>
                  </a:lnTo>
                  <a:lnTo>
                    <a:pt x="385434" y="89949"/>
                  </a:lnTo>
                  <a:lnTo>
                    <a:pt x="386351" y="88298"/>
                  </a:lnTo>
                  <a:lnTo>
                    <a:pt x="388383" y="74963"/>
                  </a:lnTo>
                  <a:lnTo>
                    <a:pt x="387748" y="69502"/>
                  </a:lnTo>
                  <a:lnTo>
                    <a:pt x="385462" y="64549"/>
                  </a:lnTo>
                  <a:lnTo>
                    <a:pt x="383789" y="60612"/>
                  </a:lnTo>
                  <a:close/>
                </a:path>
                <a:path w="1270000" h="284479">
                  <a:moveTo>
                    <a:pt x="409846" y="55659"/>
                  </a:moveTo>
                  <a:lnTo>
                    <a:pt x="394987" y="154973"/>
                  </a:lnTo>
                  <a:lnTo>
                    <a:pt x="470425" y="166276"/>
                  </a:lnTo>
                  <a:lnTo>
                    <a:pt x="472965" y="149639"/>
                  </a:lnTo>
                  <a:lnTo>
                    <a:pt x="417466" y="141257"/>
                  </a:lnTo>
                  <a:lnTo>
                    <a:pt x="421530" y="114206"/>
                  </a:lnTo>
                  <a:lnTo>
                    <a:pt x="472528" y="114206"/>
                  </a:lnTo>
                  <a:lnTo>
                    <a:pt x="473854" y="105062"/>
                  </a:lnTo>
                  <a:lnTo>
                    <a:pt x="424070" y="97569"/>
                  </a:lnTo>
                  <a:lnTo>
                    <a:pt x="427372" y="75471"/>
                  </a:lnTo>
                  <a:lnTo>
                    <a:pt x="482198" y="75471"/>
                  </a:lnTo>
                  <a:lnTo>
                    <a:pt x="483506" y="66835"/>
                  </a:lnTo>
                  <a:lnTo>
                    <a:pt x="409846" y="55659"/>
                  </a:lnTo>
                  <a:close/>
                </a:path>
                <a:path w="1270000" h="284479">
                  <a:moveTo>
                    <a:pt x="472528" y="114206"/>
                  </a:moveTo>
                  <a:lnTo>
                    <a:pt x="421530" y="114206"/>
                  </a:lnTo>
                  <a:lnTo>
                    <a:pt x="471441" y="121699"/>
                  </a:lnTo>
                  <a:lnTo>
                    <a:pt x="472528" y="114206"/>
                  </a:lnTo>
                  <a:close/>
                </a:path>
                <a:path w="1270000" h="284479">
                  <a:moveTo>
                    <a:pt x="482198" y="75471"/>
                  </a:moveTo>
                  <a:lnTo>
                    <a:pt x="427372" y="75471"/>
                  </a:lnTo>
                  <a:lnTo>
                    <a:pt x="480966" y="83599"/>
                  </a:lnTo>
                  <a:lnTo>
                    <a:pt x="482198" y="75471"/>
                  </a:lnTo>
                  <a:close/>
                </a:path>
                <a:path w="1270000" h="284479">
                  <a:moveTo>
                    <a:pt x="536091" y="106967"/>
                  </a:moveTo>
                  <a:lnTo>
                    <a:pt x="515383" y="106967"/>
                  </a:lnTo>
                  <a:lnTo>
                    <a:pt x="545736" y="177706"/>
                  </a:lnTo>
                  <a:lnTo>
                    <a:pt x="565802" y="180627"/>
                  </a:lnTo>
                  <a:lnTo>
                    <a:pt x="571194" y="144940"/>
                  </a:lnTo>
                  <a:lnTo>
                    <a:pt x="552213" y="144940"/>
                  </a:lnTo>
                  <a:lnTo>
                    <a:pt x="536091" y="106967"/>
                  </a:lnTo>
                  <a:close/>
                </a:path>
                <a:path w="1270000" h="284479">
                  <a:moveTo>
                    <a:pt x="502048" y="69629"/>
                  </a:moveTo>
                  <a:lnTo>
                    <a:pt x="487062" y="168816"/>
                  </a:lnTo>
                  <a:lnTo>
                    <a:pt x="505731" y="171610"/>
                  </a:lnTo>
                  <a:lnTo>
                    <a:pt x="515383" y="106967"/>
                  </a:lnTo>
                  <a:lnTo>
                    <a:pt x="536091" y="106967"/>
                  </a:lnTo>
                  <a:lnTo>
                    <a:pt x="521479" y="72550"/>
                  </a:lnTo>
                  <a:lnTo>
                    <a:pt x="502048" y="69629"/>
                  </a:lnTo>
                  <a:close/>
                </a:path>
                <a:path w="1270000" h="284479">
                  <a:moveTo>
                    <a:pt x="562119" y="78646"/>
                  </a:moveTo>
                  <a:lnTo>
                    <a:pt x="552213" y="144940"/>
                  </a:lnTo>
                  <a:lnTo>
                    <a:pt x="571194" y="144940"/>
                  </a:lnTo>
                  <a:lnTo>
                    <a:pt x="580788" y="81440"/>
                  </a:lnTo>
                  <a:lnTo>
                    <a:pt x="562119" y="78646"/>
                  </a:lnTo>
                  <a:close/>
                </a:path>
                <a:path w="1270000" h="284479">
                  <a:moveTo>
                    <a:pt x="594123" y="83472"/>
                  </a:moveTo>
                  <a:lnTo>
                    <a:pt x="591583" y="100236"/>
                  </a:lnTo>
                  <a:lnTo>
                    <a:pt x="621047" y="104681"/>
                  </a:lnTo>
                  <a:lnTo>
                    <a:pt x="608728" y="187104"/>
                  </a:lnTo>
                  <a:lnTo>
                    <a:pt x="628667" y="190152"/>
                  </a:lnTo>
                  <a:lnTo>
                    <a:pt x="641113" y="107729"/>
                  </a:lnTo>
                  <a:lnTo>
                    <a:pt x="671105" y="107729"/>
                  </a:lnTo>
                  <a:lnTo>
                    <a:pt x="672990" y="95283"/>
                  </a:lnTo>
                  <a:lnTo>
                    <a:pt x="594123" y="83472"/>
                  </a:lnTo>
                  <a:close/>
                </a:path>
                <a:path w="1270000" h="284479">
                  <a:moveTo>
                    <a:pt x="671105" y="107729"/>
                  </a:moveTo>
                  <a:lnTo>
                    <a:pt x="641113" y="107729"/>
                  </a:lnTo>
                  <a:lnTo>
                    <a:pt x="670450" y="112047"/>
                  </a:lnTo>
                  <a:lnTo>
                    <a:pt x="671105" y="107729"/>
                  </a:lnTo>
                  <a:close/>
                </a:path>
                <a:path w="1270000" h="284479">
                  <a:moveTo>
                    <a:pt x="729378" y="103792"/>
                  </a:moveTo>
                  <a:lnTo>
                    <a:pt x="714392" y="202979"/>
                  </a:lnTo>
                  <a:lnTo>
                    <a:pt x="789957" y="214409"/>
                  </a:lnTo>
                  <a:lnTo>
                    <a:pt x="792497" y="197645"/>
                  </a:lnTo>
                  <a:lnTo>
                    <a:pt x="736998" y="189263"/>
                  </a:lnTo>
                  <a:lnTo>
                    <a:pt x="741062" y="162339"/>
                  </a:lnTo>
                  <a:lnTo>
                    <a:pt x="791982" y="162339"/>
                  </a:lnTo>
                  <a:lnTo>
                    <a:pt x="793386" y="153068"/>
                  </a:lnTo>
                  <a:lnTo>
                    <a:pt x="743602" y="145575"/>
                  </a:lnTo>
                  <a:lnTo>
                    <a:pt x="746904" y="123604"/>
                  </a:lnTo>
                  <a:lnTo>
                    <a:pt x="801650" y="123604"/>
                  </a:lnTo>
                  <a:lnTo>
                    <a:pt x="802911" y="114841"/>
                  </a:lnTo>
                  <a:lnTo>
                    <a:pt x="729378" y="103792"/>
                  </a:lnTo>
                  <a:close/>
                </a:path>
                <a:path w="1270000" h="284479">
                  <a:moveTo>
                    <a:pt x="791982" y="162339"/>
                  </a:moveTo>
                  <a:lnTo>
                    <a:pt x="741062" y="162339"/>
                  </a:lnTo>
                  <a:lnTo>
                    <a:pt x="790846" y="169832"/>
                  </a:lnTo>
                  <a:lnTo>
                    <a:pt x="791982" y="162339"/>
                  </a:lnTo>
                  <a:close/>
                </a:path>
                <a:path w="1270000" h="284479">
                  <a:moveTo>
                    <a:pt x="801650" y="123604"/>
                  </a:moveTo>
                  <a:lnTo>
                    <a:pt x="746904" y="123604"/>
                  </a:lnTo>
                  <a:lnTo>
                    <a:pt x="800498" y="131605"/>
                  </a:lnTo>
                  <a:lnTo>
                    <a:pt x="801650" y="123604"/>
                  </a:lnTo>
                  <a:close/>
                </a:path>
                <a:path w="1270000" h="284479">
                  <a:moveTo>
                    <a:pt x="821199" y="117635"/>
                  </a:moveTo>
                  <a:lnTo>
                    <a:pt x="806340" y="216822"/>
                  </a:lnTo>
                  <a:lnTo>
                    <a:pt x="851425" y="223680"/>
                  </a:lnTo>
                  <a:lnTo>
                    <a:pt x="857394" y="223807"/>
                  </a:lnTo>
                  <a:lnTo>
                    <a:pt x="868316" y="222029"/>
                  </a:lnTo>
                  <a:lnTo>
                    <a:pt x="873396" y="220124"/>
                  </a:lnTo>
                  <a:lnTo>
                    <a:pt x="882667" y="213520"/>
                  </a:lnTo>
                  <a:lnTo>
                    <a:pt x="886985" y="208186"/>
                  </a:lnTo>
                  <a:lnTo>
                    <a:pt x="887872" y="206535"/>
                  </a:lnTo>
                  <a:lnTo>
                    <a:pt x="853457" y="206535"/>
                  </a:lnTo>
                  <a:lnTo>
                    <a:pt x="849393" y="206281"/>
                  </a:lnTo>
                  <a:lnTo>
                    <a:pt x="828819" y="203106"/>
                  </a:lnTo>
                  <a:lnTo>
                    <a:pt x="838725" y="137447"/>
                  </a:lnTo>
                  <a:lnTo>
                    <a:pt x="888802" y="137447"/>
                  </a:lnTo>
                  <a:lnTo>
                    <a:pt x="886604" y="134272"/>
                  </a:lnTo>
                  <a:lnTo>
                    <a:pt x="882032" y="130462"/>
                  </a:lnTo>
                  <a:lnTo>
                    <a:pt x="872380" y="125890"/>
                  </a:lnTo>
                  <a:lnTo>
                    <a:pt x="866157" y="124366"/>
                  </a:lnTo>
                  <a:lnTo>
                    <a:pt x="821199" y="117635"/>
                  </a:lnTo>
                  <a:close/>
                </a:path>
                <a:path w="1270000" h="284479">
                  <a:moveTo>
                    <a:pt x="888802" y="137447"/>
                  </a:moveTo>
                  <a:lnTo>
                    <a:pt x="838725" y="137447"/>
                  </a:lnTo>
                  <a:lnTo>
                    <a:pt x="847742" y="138717"/>
                  </a:lnTo>
                  <a:lnTo>
                    <a:pt x="855870" y="139987"/>
                  </a:lnTo>
                  <a:lnTo>
                    <a:pt x="876825" y="158656"/>
                  </a:lnTo>
                  <a:lnTo>
                    <a:pt x="877587" y="162974"/>
                  </a:lnTo>
                  <a:lnTo>
                    <a:pt x="877460" y="169070"/>
                  </a:lnTo>
                  <a:lnTo>
                    <a:pt x="876190" y="176690"/>
                  </a:lnTo>
                  <a:lnTo>
                    <a:pt x="875047" y="184310"/>
                  </a:lnTo>
                  <a:lnTo>
                    <a:pt x="853457" y="206535"/>
                  </a:lnTo>
                  <a:lnTo>
                    <a:pt x="887872" y="206535"/>
                  </a:lnTo>
                  <a:lnTo>
                    <a:pt x="898288" y="171356"/>
                  </a:lnTo>
                  <a:lnTo>
                    <a:pt x="898222" y="162974"/>
                  </a:lnTo>
                  <a:lnTo>
                    <a:pt x="897145" y="156751"/>
                  </a:lnTo>
                  <a:lnTo>
                    <a:pt x="895875" y="150020"/>
                  </a:lnTo>
                  <a:lnTo>
                    <a:pt x="893589" y="144178"/>
                  </a:lnTo>
                  <a:lnTo>
                    <a:pt x="890033" y="139225"/>
                  </a:lnTo>
                  <a:lnTo>
                    <a:pt x="888802" y="137447"/>
                  </a:lnTo>
                  <a:close/>
                </a:path>
                <a:path w="1270000" h="284479">
                  <a:moveTo>
                    <a:pt x="920132" y="132494"/>
                  </a:moveTo>
                  <a:lnTo>
                    <a:pt x="905273" y="231681"/>
                  </a:lnTo>
                  <a:lnTo>
                    <a:pt x="925212" y="234729"/>
                  </a:lnTo>
                  <a:lnTo>
                    <a:pt x="940198" y="135542"/>
                  </a:lnTo>
                  <a:lnTo>
                    <a:pt x="920132" y="132494"/>
                  </a:lnTo>
                  <a:close/>
                </a:path>
                <a:path w="1270000" h="284479">
                  <a:moveTo>
                    <a:pt x="1042179" y="150782"/>
                  </a:moveTo>
                  <a:lnTo>
                    <a:pt x="1027320" y="250096"/>
                  </a:lnTo>
                  <a:lnTo>
                    <a:pt x="1047386" y="253144"/>
                  </a:lnTo>
                  <a:lnTo>
                    <a:pt x="1062245" y="153830"/>
                  </a:lnTo>
                  <a:lnTo>
                    <a:pt x="1042179" y="150782"/>
                  </a:lnTo>
                  <a:close/>
                </a:path>
                <a:path w="1270000" h="284479">
                  <a:moveTo>
                    <a:pt x="952898" y="137447"/>
                  </a:moveTo>
                  <a:lnTo>
                    <a:pt x="950358" y="154211"/>
                  </a:lnTo>
                  <a:lnTo>
                    <a:pt x="979822" y="158656"/>
                  </a:lnTo>
                  <a:lnTo>
                    <a:pt x="967376" y="241079"/>
                  </a:lnTo>
                  <a:lnTo>
                    <a:pt x="987442" y="244127"/>
                  </a:lnTo>
                  <a:lnTo>
                    <a:pt x="999761" y="161577"/>
                  </a:lnTo>
                  <a:lnTo>
                    <a:pt x="1029899" y="161577"/>
                  </a:lnTo>
                  <a:lnTo>
                    <a:pt x="1031765" y="149258"/>
                  </a:lnTo>
                  <a:lnTo>
                    <a:pt x="952898" y="137447"/>
                  </a:lnTo>
                  <a:close/>
                </a:path>
                <a:path w="1270000" h="284479">
                  <a:moveTo>
                    <a:pt x="1029899" y="161577"/>
                  </a:moveTo>
                  <a:lnTo>
                    <a:pt x="999761" y="161577"/>
                  </a:lnTo>
                  <a:lnTo>
                    <a:pt x="1029225" y="166022"/>
                  </a:lnTo>
                  <a:lnTo>
                    <a:pt x="1029899" y="161577"/>
                  </a:lnTo>
                  <a:close/>
                </a:path>
                <a:path w="1270000" h="284479">
                  <a:moveTo>
                    <a:pt x="1118125" y="160561"/>
                  </a:moveTo>
                  <a:lnTo>
                    <a:pt x="1081803" y="176944"/>
                  </a:lnTo>
                  <a:lnTo>
                    <a:pt x="1069544" y="217773"/>
                  </a:lnTo>
                  <a:lnTo>
                    <a:pt x="1070500" y="228078"/>
                  </a:lnTo>
                  <a:lnTo>
                    <a:pt x="1100655" y="261993"/>
                  </a:lnTo>
                  <a:lnTo>
                    <a:pt x="1121538" y="265138"/>
                  </a:lnTo>
                  <a:lnTo>
                    <a:pt x="1131206" y="263971"/>
                  </a:lnTo>
                  <a:lnTo>
                    <a:pt x="1140017" y="260947"/>
                  </a:lnTo>
                  <a:lnTo>
                    <a:pt x="1147970" y="256065"/>
                  </a:lnTo>
                  <a:lnTo>
                    <a:pt x="1154854" y="249491"/>
                  </a:lnTo>
                  <a:lnTo>
                    <a:pt x="1155553" y="248445"/>
                  </a:lnTo>
                  <a:lnTo>
                    <a:pt x="1121554" y="248445"/>
                  </a:lnTo>
                  <a:lnTo>
                    <a:pt x="1113553" y="247302"/>
                  </a:lnTo>
                  <a:lnTo>
                    <a:pt x="1090462" y="216822"/>
                  </a:lnTo>
                  <a:lnTo>
                    <a:pt x="1091206" y="208799"/>
                  </a:lnTo>
                  <a:lnTo>
                    <a:pt x="1115585" y="177706"/>
                  </a:lnTo>
                  <a:lnTo>
                    <a:pt x="1156691" y="177706"/>
                  </a:lnTo>
                  <a:lnTo>
                    <a:pt x="1153060" y="173599"/>
                  </a:lnTo>
                  <a:lnTo>
                    <a:pt x="1145478" y="168118"/>
                  </a:lnTo>
                  <a:lnTo>
                    <a:pt x="1136538" y="164161"/>
                  </a:lnTo>
                  <a:lnTo>
                    <a:pt x="1126253" y="161704"/>
                  </a:lnTo>
                  <a:lnTo>
                    <a:pt x="1118125" y="160561"/>
                  </a:lnTo>
                  <a:close/>
                </a:path>
                <a:path w="1270000" h="284479">
                  <a:moveTo>
                    <a:pt x="1156691" y="177706"/>
                  </a:moveTo>
                  <a:lnTo>
                    <a:pt x="1115585" y="177706"/>
                  </a:lnTo>
                  <a:lnTo>
                    <a:pt x="1123840" y="178849"/>
                  </a:lnTo>
                  <a:lnTo>
                    <a:pt x="1132095" y="180119"/>
                  </a:lnTo>
                  <a:lnTo>
                    <a:pt x="1146824" y="208881"/>
                  </a:lnTo>
                  <a:lnTo>
                    <a:pt x="1146060" y="216848"/>
                  </a:lnTo>
                  <a:lnTo>
                    <a:pt x="1121554" y="248445"/>
                  </a:lnTo>
                  <a:lnTo>
                    <a:pt x="1155553" y="248445"/>
                  </a:lnTo>
                  <a:lnTo>
                    <a:pt x="1160273" y="241381"/>
                  </a:lnTo>
                  <a:lnTo>
                    <a:pt x="1164250" y="231681"/>
                  </a:lnTo>
                  <a:lnTo>
                    <a:pt x="1166766" y="220505"/>
                  </a:lnTo>
                  <a:lnTo>
                    <a:pt x="1167649" y="208881"/>
                  </a:lnTo>
                  <a:lnTo>
                    <a:pt x="1166687" y="198375"/>
                  </a:lnTo>
                  <a:lnTo>
                    <a:pt x="1163891" y="188966"/>
                  </a:lnTo>
                  <a:lnTo>
                    <a:pt x="1159273" y="180627"/>
                  </a:lnTo>
                  <a:lnTo>
                    <a:pt x="1156691" y="177706"/>
                  </a:lnTo>
                  <a:close/>
                </a:path>
                <a:path w="1270000" h="284479">
                  <a:moveTo>
                    <a:pt x="1224812" y="210472"/>
                  </a:moveTo>
                  <a:lnTo>
                    <a:pt x="1204104" y="210472"/>
                  </a:lnTo>
                  <a:lnTo>
                    <a:pt x="1234457" y="281211"/>
                  </a:lnTo>
                  <a:lnTo>
                    <a:pt x="1254523" y="284259"/>
                  </a:lnTo>
                  <a:lnTo>
                    <a:pt x="1259934" y="248445"/>
                  </a:lnTo>
                  <a:lnTo>
                    <a:pt x="1240934" y="248445"/>
                  </a:lnTo>
                  <a:lnTo>
                    <a:pt x="1224812" y="210472"/>
                  </a:lnTo>
                  <a:close/>
                </a:path>
                <a:path w="1270000" h="284479">
                  <a:moveTo>
                    <a:pt x="1190769" y="173134"/>
                  </a:moveTo>
                  <a:lnTo>
                    <a:pt x="1175783" y="272448"/>
                  </a:lnTo>
                  <a:lnTo>
                    <a:pt x="1194452" y="275242"/>
                  </a:lnTo>
                  <a:lnTo>
                    <a:pt x="1204104" y="210472"/>
                  </a:lnTo>
                  <a:lnTo>
                    <a:pt x="1224812" y="210472"/>
                  </a:lnTo>
                  <a:lnTo>
                    <a:pt x="1210200" y="176055"/>
                  </a:lnTo>
                  <a:lnTo>
                    <a:pt x="1190769" y="173134"/>
                  </a:lnTo>
                  <a:close/>
                </a:path>
                <a:path w="1270000" h="284479">
                  <a:moveTo>
                    <a:pt x="1250840" y="182278"/>
                  </a:moveTo>
                  <a:lnTo>
                    <a:pt x="1240934" y="248445"/>
                  </a:lnTo>
                  <a:lnTo>
                    <a:pt x="1259934" y="248445"/>
                  </a:lnTo>
                  <a:lnTo>
                    <a:pt x="1269509" y="185072"/>
                  </a:lnTo>
                  <a:lnTo>
                    <a:pt x="1250840" y="182278"/>
                  </a:lnTo>
                  <a:close/>
                </a:path>
              </a:pathLst>
            </a:custGeom>
            <a:solidFill>
              <a:srgbClr val="FFFFFF"/>
            </a:solidFill>
          </p:spPr>
          <p:txBody>
            <a:bodyPr wrap="square" lIns="0" tIns="0" rIns="0" bIns="0" rtlCol="0"/>
            <a:lstStyle/>
            <a:p>
              <a:endParaRPr/>
            </a:p>
          </p:txBody>
        </p:sp>
      </p:grpSp>
      <p:sp>
        <p:nvSpPr>
          <p:cNvPr id="8" name="object 8"/>
          <p:cNvSpPr txBox="1"/>
          <p:nvPr/>
        </p:nvSpPr>
        <p:spPr>
          <a:xfrm>
            <a:off x="6272021" y="1886458"/>
            <a:ext cx="5179060" cy="4300220"/>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TCCC:</a:t>
            </a:r>
            <a:r>
              <a:rPr sz="2400" b="1" spc="-30" dirty="0">
                <a:latin typeface="Arial"/>
                <a:cs typeface="Arial"/>
              </a:rPr>
              <a:t> </a:t>
            </a:r>
            <a:r>
              <a:rPr sz="2400" b="1" dirty="0">
                <a:latin typeface="Arial"/>
                <a:cs typeface="Arial"/>
              </a:rPr>
              <a:t>Guidelines</a:t>
            </a:r>
            <a:endParaRPr sz="2400">
              <a:latin typeface="Arial"/>
              <a:cs typeface="Arial"/>
            </a:endParaRPr>
          </a:p>
          <a:p>
            <a:pPr marL="12700">
              <a:lnSpc>
                <a:spcPct val="100000"/>
              </a:lnSpc>
              <a:spcBef>
                <a:spcPts val="10"/>
              </a:spcBef>
            </a:pPr>
            <a:r>
              <a:rPr sz="1800" spc="-5" dirty="0">
                <a:latin typeface="Arial MT"/>
                <a:cs typeface="Arial MT"/>
              </a:rPr>
              <a:t>by</a:t>
            </a:r>
            <a:r>
              <a:rPr sz="1800" spc="-25" dirty="0">
                <a:latin typeface="Arial MT"/>
                <a:cs typeface="Arial MT"/>
              </a:rPr>
              <a:t> </a:t>
            </a:r>
            <a:r>
              <a:rPr sz="1800" spc="-5" dirty="0">
                <a:latin typeface="Arial MT"/>
                <a:cs typeface="Arial MT"/>
              </a:rPr>
              <a:t>JTS/CoTCCC</a:t>
            </a:r>
            <a:endParaRPr sz="1800">
              <a:latin typeface="Arial MT"/>
              <a:cs typeface="Arial MT"/>
            </a:endParaRPr>
          </a:p>
          <a:p>
            <a:pPr marL="12700" marR="205104">
              <a:lnSpc>
                <a:spcPct val="100000"/>
              </a:lnSpc>
              <a:spcBef>
                <a:spcPts val="1070"/>
              </a:spcBef>
            </a:pPr>
            <a:r>
              <a:rPr sz="2000" dirty="0">
                <a:latin typeface="Arial MT"/>
                <a:cs typeface="Arial MT"/>
              </a:rPr>
              <a:t>These</a:t>
            </a:r>
            <a:r>
              <a:rPr sz="2000" spc="-35" dirty="0">
                <a:latin typeface="Arial MT"/>
                <a:cs typeface="Arial MT"/>
              </a:rPr>
              <a:t> </a:t>
            </a:r>
            <a:r>
              <a:rPr sz="2000" dirty="0">
                <a:latin typeface="Arial MT"/>
                <a:cs typeface="Arial MT"/>
              </a:rPr>
              <a:t>guidelines,</a:t>
            </a:r>
            <a:r>
              <a:rPr sz="2000" spc="-30" dirty="0">
                <a:latin typeface="Arial MT"/>
                <a:cs typeface="Arial MT"/>
              </a:rPr>
              <a:t> </a:t>
            </a:r>
            <a:r>
              <a:rPr sz="2000" dirty="0">
                <a:latin typeface="Arial MT"/>
                <a:cs typeface="Arial MT"/>
              </a:rPr>
              <a:t>updated</a:t>
            </a:r>
            <a:r>
              <a:rPr sz="2000" spc="-35" dirty="0">
                <a:latin typeface="Arial MT"/>
                <a:cs typeface="Arial MT"/>
              </a:rPr>
              <a:t> </a:t>
            </a:r>
            <a:r>
              <a:rPr sz="2000" dirty="0">
                <a:latin typeface="Arial MT"/>
                <a:cs typeface="Arial MT"/>
              </a:rPr>
              <a:t>regularly,</a:t>
            </a:r>
            <a:r>
              <a:rPr sz="2000" spc="-40" dirty="0">
                <a:latin typeface="Arial MT"/>
                <a:cs typeface="Arial MT"/>
              </a:rPr>
              <a:t> </a:t>
            </a:r>
            <a:r>
              <a:rPr sz="2000" dirty="0">
                <a:latin typeface="Arial MT"/>
                <a:cs typeface="Arial MT"/>
              </a:rPr>
              <a:t>are</a:t>
            </a:r>
            <a:r>
              <a:rPr sz="2000" spc="-20" dirty="0">
                <a:latin typeface="Arial MT"/>
                <a:cs typeface="Arial MT"/>
              </a:rPr>
              <a:t> </a:t>
            </a:r>
            <a:r>
              <a:rPr sz="2000" dirty="0">
                <a:latin typeface="Arial MT"/>
                <a:cs typeface="Arial MT"/>
              </a:rPr>
              <a:t>the </a:t>
            </a:r>
            <a:r>
              <a:rPr sz="2000" spc="-540" dirty="0">
                <a:latin typeface="Arial MT"/>
                <a:cs typeface="Arial MT"/>
              </a:rPr>
              <a:t> </a:t>
            </a:r>
            <a:r>
              <a:rPr sz="2000" dirty="0">
                <a:latin typeface="Arial MT"/>
                <a:cs typeface="Arial MT"/>
              </a:rPr>
              <a:t>result of decisions made by CoTCCC in </a:t>
            </a:r>
            <a:r>
              <a:rPr sz="2000" spc="5" dirty="0">
                <a:latin typeface="Arial MT"/>
                <a:cs typeface="Arial MT"/>
              </a:rPr>
              <a:t> </a:t>
            </a:r>
            <a:r>
              <a:rPr sz="2000" dirty="0">
                <a:latin typeface="Arial MT"/>
                <a:cs typeface="Arial MT"/>
              </a:rPr>
              <a:t>exploring evidence-based research on best </a:t>
            </a:r>
            <a:r>
              <a:rPr sz="2000" spc="5" dirty="0">
                <a:latin typeface="Arial MT"/>
                <a:cs typeface="Arial MT"/>
              </a:rPr>
              <a:t> </a:t>
            </a:r>
            <a:r>
              <a:rPr sz="2000" dirty="0">
                <a:latin typeface="Arial MT"/>
                <a:cs typeface="Arial MT"/>
              </a:rPr>
              <a:t>practices.</a:t>
            </a:r>
            <a:endParaRPr sz="2000">
              <a:latin typeface="Arial MT"/>
              <a:cs typeface="Arial MT"/>
            </a:endParaRPr>
          </a:p>
          <a:p>
            <a:pPr>
              <a:lnSpc>
                <a:spcPct val="100000"/>
              </a:lnSpc>
            </a:pPr>
            <a:endParaRPr sz="2750">
              <a:latin typeface="Arial MT"/>
              <a:cs typeface="Arial MT"/>
            </a:endParaRPr>
          </a:p>
          <a:p>
            <a:pPr marL="12700">
              <a:lnSpc>
                <a:spcPct val="100000"/>
              </a:lnSpc>
            </a:pPr>
            <a:r>
              <a:rPr sz="2400" b="1" spc="-5" dirty="0">
                <a:latin typeface="Arial"/>
                <a:cs typeface="Arial"/>
              </a:rPr>
              <a:t>PHTLS:</a:t>
            </a:r>
            <a:r>
              <a:rPr sz="2400" b="1" spc="-10" dirty="0">
                <a:latin typeface="Arial"/>
                <a:cs typeface="Arial"/>
              </a:rPr>
              <a:t> </a:t>
            </a:r>
            <a:r>
              <a:rPr sz="2400" b="1" dirty="0">
                <a:latin typeface="Arial"/>
                <a:cs typeface="Arial"/>
              </a:rPr>
              <a:t>Military</a:t>
            </a:r>
            <a:r>
              <a:rPr sz="2400" b="1" spc="-45" dirty="0">
                <a:latin typeface="Arial"/>
                <a:cs typeface="Arial"/>
              </a:rPr>
              <a:t> </a:t>
            </a:r>
            <a:r>
              <a:rPr sz="2400" b="1" dirty="0">
                <a:latin typeface="Arial"/>
                <a:cs typeface="Arial"/>
              </a:rPr>
              <a:t>Edition,</a:t>
            </a:r>
            <a:r>
              <a:rPr sz="2400" b="1" spc="-45" dirty="0">
                <a:latin typeface="Arial"/>
                <a:cs typeface="Arial"/>
              </a:rPr>
              <a:t> </a:t>
            </a:r>
            <a:r>
              <a:rPr sz="2400" b="1" spc="-5" dirty="0">
                <a:latin typeface="Arial"/>
                <a:cs typeface="Arial"/>
              </a:rPr>
              <a:t>Chapter</a:t>
            </a:r>
            <a:r>
              <a:rPr sz="2400" b="1" spc="-10" dirty="0">
                <a:latin typeface="Arial"/>
                <a:cs typeface="Arial"/>
              </a:rPr>
              <a:t> </a:t>
            </a:r>
            <a:r>
              <a:rPr sz="2400" b="1" dirty="0">
                <a:latin typeface="Arial"/>
                <a:cs typeface="Arial"/>
              </a:rPr>
              <a:t>25</a:t>
            </a:r>
            <a:endParaRPr sz="2400">
              <a:latin typeface="Arial"/>
              <a:cs typeface="Arial"/>
            </a:endParaRPr>
          </a:p>
          <a:p>
            <a:pPr marL="12700">
              <a:lnSpc>
                <a:spcPct val="100000"/>
              </a:lnSpc>
              <a:spcBef>
                <a:spcPts val="15"/>
              </a:spcBef>
            </a:pPr>
            <a:r>
              <a:rPr sz="1800" spc="-5" dirty="0">
                <a:latin typeface="Arial MT"/>
                <a:cs typeface="Arial MT"/>
              </a:rPr>
              <a:t>by</a:t>
            </a:r>
            <a:r>
              <a:rPr sz="1800" spc="-50" dirty="0">
                <a:latin typeface="Arial MT"/>
                <a:cs typeface="Arial MT"/>
              </a:rPr>
              <a:t> </a:t>
            </a:r>
            <a:r>
              <a:rPr sz="1800" dirty="0">
                <a:latin typeface="Arial MT"/>
                <a:cs typeface="Arial MT"/>
              </a:rPr>
              <a:t>NAEMT</a:t>
            </a:r>
            <a:endParaRPr sz="1800">
              <a:latin typeface="Arial MT"/>
              <a:cs typeface="Arial MT"/>
            </a:endParaRPr>
          </a:p>
          <a:p>
            <a:pPr marL="12700" marR="5080">
              <a:lnSpc>
                <a:spcPct val="100000"/>
              </a:lnSpc>
              <a:spcBef>
                <a:spcPts val="1080"/>
              </a:spcBef>
            </a:pPr>
            <a:r>
              <a:rPr sz="1800" spc="-5" dirty="0">
                <a:latin typeface="Arial MT"/>
                <a:cs typeface="Arial MT"/>
              </a:rPr>
              <a:t>Prehospital</a:t>
            </a:r>
            <a:r>
              <a:rPr sz="1800" spc="15" dirty="0">
                <a:latin typeface="Arial MT"/>
                <a:cs typeface="Arial MT"/>
              </a:rPr>
              <a:t> </a:t>
            </a:r>
            <a:r>
              <a:rPr sz="1800" spc="-5" dirty="0">
                <a:latin typeface="Arial MT"/>
                <a:cs typeface="Arial MT"/>
              </a:rPr>
              <a:t>Trauma</a:t>
            </a:r>
            <a:r>
              <a:rPr sz="1800" spc="-15" dirty="0">
                <a:latin typeface="Arial MT"/>
                <a:cs typeface="Arial MT"/>
              </a:rPr>
              <a:t> </a:t>
            </a:r>
            <a:r>
              <a:rPr sz="1800" spc="-5" dirty="0">
                <a:latin typeface="Arial MT"/>
                <a:cs typeface="Arial MT"/>
              </a:rPr>
              <a:t>Life</a:t>
            </a:r>
            <a:r>
              <a:rPr sz="1800" dirty="0">
                <a:latin typeface="Arial MT"/>
                <a:cs typeface="Arial MT"/>
              </a:rPr>
              <a:t> </a:t>
            </a:r>
            <a:r>
              <a:rPr sz="1800" spc="-5" dirty="0">
                <a:latin typeface="Arial MT"/>
                <a:cs typeface="Arial MT"/>
              </a:rPr>
              <a:t>Support</a:t>
            </a:r>
            <a:r>
              <a:rPr sz="1800" spc="15" dirty="0">
                <a:latin typeface="Arial MT"/>
                <a:cs typeface="Arial MT"/>
              </a:rPr>
              <a:t> </a:t>
            </a:r>
            <a:r>
              <a:rPr sz="1800" dirty="0">
                <a:latin typeface="Arial MT"/>
                <a:cs typeface="Arial MT"/>
              </a:rPr>
              <a:t>(PHTLS), </a:t>
            </a:r>
            <a:r>
              <a:rPr sz="1800" spc="-5" dirty="0">
                <a:latin typeface="Arial MT"/>
                <a:cs typeface="Arial MT"/>
              </a:rPr>
              <a:t>Military </a:t>
            </a:r>
            <a:r>
              <a:rPr sz="1800" dirty="0">
                <a:latin typeface="Arial MT"/>
                <a:cs typeface="Arial MT"/>
              </a:rPr>
              <a:t> </a:t>
            </a:r>
            <a:r>
              <a:rPr sz="1800" spc="-5" dirty="0">
                <a:latin typeface="Arial MT"/>
                <a:cs typeface="Arial MT"/>
              </a:rPr>
              <a:t>Edition,</a:t>
            </a:r>
            <a:r>
              <a:rPr sz="1800" spc="5" dirty="0">
                <a:latin typeface="Arial MT"/>
                <a:cs typeface="Arial MT"/>
              </a:rPr>
              <a:t> </a:t>
            </a:r>
            <a:r>
              <a:rPr sz="1800" spc="-5" dirty="0">
                <a:latin typeface="Arial MT"/>
                <a:cs typeface="Arial MT"/>
              </a:rPr>
              <a:t>teaches</a:t>
            </a:r>
            <a:r>
              <a:rPr sz="1800" dirty="0">
                <a:latin typeface="Arial MT"/>
                <a:cs typeface="Arial MT"/>
              </a:rPr>
              <a:t> </a:t>
            </a:r>
            <a:r>
              <a:rPr sz="1800" spc="-5" dirty="0">
                <a:latin typeface="Arial MT"/>
                <a:cs typeface="Arial MT"/>
              </a:rPr>
              <a:t>and</a:t>
            </a:r>
            <a:r>
              <a:rPr sz="1800" spc="5" dirty="0">
                <a:latin typeface="Arial MT"/>
                <a:cs typeface="Arial MT"/>
              </a:rPr>
              <a:t> </a:t>
            </a:r>
            <a:r>
              <a:rPr sz="1800" spc="-5" dirty="0">
                <a:latin typeface="Arial MT"/>
                <a:cs typeface="Arial MT"/>
              </a:rPr>
              <a:t>reinforces</a:t>
            </a:r>
            <a:r>
              <a:rPr sz="1800" dirty="0">
                <a:latin typeface="Arial MT"/>
                <a:cs typeface="Arial MT"/>
              </a:rPr>
              <a:t> the</a:t>
            </a:r>
            <a:r>
              <a:rPr sz="1800" spc="-10" dirty="0">
                <a:latin typeface="Arial MT"/>
                <a:cs typeface="Arial MT"/>
              </a:rPr>
              <a:t> </a:t>
            </a:r>
            <a:r>
              <a:rPr sz="1800" spc="-5" dirty="0">
                <a:latin typeface="Arial MT"/>
                <a:cs typeface="Arial MT"/>
              </a:rPr>
              <a:t>principles</a:t>
            </a:r>
            <a:r>
              <a:rPr sz="1800" spc="25" dirty="0">
                <a:latin typeface="Arial MT"/>
                <a:cs typeface="Arial MT"/>
              </a:rPr>
              <a:t> </a:t>
            </a:r>
            <a:r>
              <a:rPr sz="1800" dirty="0">
                <a:latin typeface="Arial MT"/>
                <a:cs typeface="Arial MT"/>
              </a:rPr>
              <a:t>of </a:t>
            </a:r>
            <a:r>
              <a:rPr sz="1800" spc="5" dirty="0">
                <a:latin typeface="Arial MT"/>
                <a:cs typeface="Arial MT"/>
              </a:rPr>
              <a:t> </a:t>
            </a:r>
            <a:r>
              <a:rPr sz="1800" spc="-5" dirty="0">
                <a:latin typeface="Arial MT"/>
                <a:cs typeface="Arial MT"/>
              </a:rPr>
              <a:t>rapidly</a:t>
            </a:r>
            <a:r>
              <a:rPr sz="1800" spc="10" dirty="0">
                <a:latin typeface="Arial MT"/>
                <a:cs typeface="Arial MT"/>
              </a:rPr>
              <a:t> </a:t>
            </a:r>
            <a:r>
              <a:rPr sz="1800" spc="-5" dirty="0">
                <a:latin typeface="Arial MT"/>
                <a:cs typeface="Arial MT"/>
              </a:rPr>
              <a:t>assessing</a:t>
            </a:r>
            <a:r>
              <a:rPr sz="1800" spc="20" dirty="0">
                <a:latin typeface="Arial MT"/>
                <a:cs typeface="Arial MT"/>
              </a:rPr>
              <a:t> </a:t>
            </a:r>
            <a:r>
              <a:rPr sz="1800" spc="-5" dirty="0">
                <a:latin typeface="Arial MT"/>
                <a:cs typeface="Arial MT"/>
              </a:rPr>
              <a:t>a</a:t>
            </a:r>
            <a:r>
              <a:rPr sz="1800" spc="5" dirty="0">
                <a:latin typeface="Arial MT"/>
                <a:cs typeface="Arial MT"/>
              </a:rPr>
              <a:t> </a:t>
            </a:r>
            <a:r>
              <a:rPr sz="1800" spc="-5" dirty="0">
                <a:latin typeface="Arial MT"/>
                <a:cs typeface="Arial MT"/>
              </a:rPr>
              <a:t>trauma</a:t>
            </a:r>
            <a:r>
              <a:rPr sz="1800" dirty="0">
                <a:latin typeface="Arial MT"/>
                <a:cs typeface="Arial MT"/>
              </a:rPr>
              <a:t> </a:t>
            </a:r>
            <a:r>
              <a:rPr sz="1800" spc="-5" dirty="0">
                <a:latin typeface="Arial MT"/>
                <a:cs typeface="Arial MT"/>
              </a:rPr>
              <a:t>patient</a:t>
            </a:r>
            <a:r>
              <a:rPr sz="1800" spc="10" dirty="0">
                <a:latin typeface="Arial MT"/>
                <a:cs typeface="Arial MT"/>
              </a:rPr>
              <a:t> </a:t>
            </a:r>
            <a:r>
              <a:rPr sz="1800" spc="-5" dirty="0">
                <a:latin typeface="Arial MT"/>
                <a:cs typeface="Arial MT"/>
              </a:rPr>
              <a:t>using</a:t>
            </a:r>
            <a:r>
              <a:rPr sz="1800" spc="10" dirty="0">
                <a:latin typeface="Arial MT"/>
                <a:cs typeface="Arial MT"/>
              </a:rPr>
              <a:t> </a:t>
            </a:r>
            <a:r>
              <a:rPr sz="1800" spc="-5" dirty="0">
                <a:latin typeface="Arial MT"/>
                <a:cs typeface="Arial MT"/>
              </a:rPr>
              <a:t>an</a:t>
            </a:r>
            <a:r>
              <a:rPr sz="1800" spc="-10" dirty="0">
                <a:latin typeface="Arial MT"/>
                <a:cs typeface="Arial MT"/>
              </a:rPr>
              <a:t> </a:t>
            </a:r>
            <a:r>
              <a:rPr sz="1800" spc="-5" dirty="0">
                <a:latin typeface="Arial MT"/>
                <a:cs typeface="Arial MT"/>
              </a:rPr>
              <a:t>orderly </a:t>
            </a:r>
            <a:r>
              <a:rPr sz="1800" spc="-484" dirty="0">
                <a:latin typeface="Arial MT"/>
                <a:cs typeface="Arial MT"/>
              </a:rPr>
              <a:t> </a:t>
            </a:r>
            <a:r>
              <a:rPr sz="1800" spc="-10" dirty="0">
                <a:latin typeface="Arial MT"/>
                <a:cs typeface="Arial MT"/>
              </a:rPr>
              <a:t>approach.</a:t>
            </a:r>
            <a:endParaRPr sz="1800">
              <a:latin typeface="Arial MT"/>
              <a:cs typeface="Arial MT"/>
            </a:endParaRPr>
          </a:p>
        </p:txBody>
      </p:sp>
      <p:sp>
        <p:nvSpPr>
          <p:cNvPr id="10" name="object 10"/>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t>#TCCC-CPP-PPT-08</a:t>
            </a:r>
            <a:r>
              <a:rPr spc="220" dirty="0"/>
              <a:t> </a:t>
            </a:r>
            <a:r>
              <a:rPr dirty="0"/>
              <a:t>08</a:t>
            </a:r>
            <a:r>
              <a:rPr spc="-15" dirty="0"/>
              <a:t> </a:t>
            </a:r>
            <a:r>
              <a:rPr dirty="0"/>
              <a:t>AUG</a:t>
            </a:r>
            <a:r>
              <a:rPr spc="-50" dirty="0"/>
              <a:t> </a:t>
            </a:r>
            <a:r>
              <a:rPr dirty="0"/>
              <a:t>23</a:t>
            </a: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5" dirty="0"/>
              <a:t>37</a:t>
            </a:fld>
            <a:endParaRPr spc="-5" dirty="0"/>
          </a:p>
        </p:txBody>
      </p:sp>
      <p:sp>
        <p:nvSpPr>
          <p:cNvPr id="9" name="object 9"/>
          <p:cNvSpPr txBox="1">
            <a:spLocks noGrp="1"/>
          </p:cNvSpPr>
          <p:nvPr>
            <p:ph type="title"/>
          </p:nvPr>
        </p:nvSpPr>
        <p:spPr>
          <a:xfrm>
            <a:off x="4442840" y="659384"/>
            <a:ext cx="3150870" cy="574040"/>
          </a:xfrm>
          <a:prstGeom prst="rect">
            <a:avLst/>
          </a:prstGeom>
        </p:spPr>
        <p:txBody>
          <a:bodyPr vert="horz" wrap="square" lIns="0" tIns="12700" rIns="0" bIns="0" rtlCol="0">
            <a:spAutoFit/>
          </a:bodyPr>
          <a:lstStyle/>
          <a:p>
            <a:pPr marL="12700">
              <a:lnSpc>
                <a:spcPct val="100000"/>
              </a:lnSpc>
              <a:spcBef>
                <a:spcPts val="100"/>
              </a:spcBef>
            </a:pPr>
            <a:r>
              <a:rPr spc="-5" dirty="0"/>
              <a:t>REFEREN</a:t>
            </a:r>
            <a:r>
              <a:rPr dirty="0"/>
              <a:t>CES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2" cstate="print"/>
          <a:stretch>
            <a:fillRect/>
          </a:stretch>
        </p:blipFill>
        <p:spPr>
          <a:xfrm>
            <a:off x="309372" y="254508"/>
            <a:ext cx="1171956" cy="656844"/>
          </a:xfrm>
          <a:prstGeom prst="rect">
            <a:avLst/>
          </a:prstGeom>
        </p:spPr>
      </p:pic>
      <p:grpSp>
        <p:nvGrpSpPr>
          <p:cNvPr id="4" name="object 4"/>
          <p:cNvGrpSpPr/>
          <p:nvPr/>
        </p:nvGrpSpPr>
        <p:grpSpPr>
          <a:xfrm>
            <a:off x="472630" y="1115758"/>
            <a:ext cx="11323320" cy="4869180"/>
            <a:chOff x="472630" y="1115758"/>
            <a:chExt cx="11323320" cy="4869180"/>
          </a:xfrm>
        </p:grpSpPr>
        <p:sp>
          <p:nvSpPr>
            <p:cNvPr id="5" name="object 5"/>
            <p:cNvSpPr/>
            <p:nvPr/>
          </p:nvSpPr>
          <p:spPr>
            <a:xfrm>
              <a:off x="486918" y="1130046"/>
              <a:ext cx="11294745" cy="4840605"/>
            </a:xfrm>
            <a:custGeom>
              <a:avLst/>
              <a:gdLst/>
              <a:ahLst/>
              <a:cxnLst/>
              <a:rect l="l" t="t" r="r" b="b"/>
              <a:pathLst>
                <a:path w="11294745" h="4840605">
                  <a:moveTo>
                    <a:pt x="0" y="154686"/>
                  </a:moveTo>
                  <a:lnTo>
                    <a:pt x="7884" y="105777"/>
                  </a:lnTo>
                  <a:lnTo>
                    <a:pt x="29838" y="63313"/>
                  </a:lnTo>
                  <a:lnTo>
                    <a:pt x="63315" y="29833"/>
                  </a:lnTo>
                  <a:lnTo>
                    <a:pt x="105768" y="7882"/>
                  </a:lnTo>
                  <a:lnTo>
                    <a:pt x="154647" y="0"/>
                  </a:lnTo>
                  <a:lnTo>
                    <a:pt x="11139678" y="0"/>
                  </a:lnTo>
                  <a:lnTo>
                    <a:pt x="11188586" y="7882"/>
                  </a:lnTo>
                  <a:lnTo>
                    <a:pt x="11231050" y="29833"/>
                  </a:lnTo>
                  <a:lnTo>
                    <a:pt x="11264530" y="63313"/>
                  </a:lnTo>
                  <a:lnTo>
                    <a:pt x="11286481" y="105777"/>
                  </a:lnTo>
                  <a:lnTo>
                    <a:pt x="11294364" y="154686"/>
                  </a:lnTo>
                  <a:lnTo>
                    <a:pt x="11294364" y="4685576"/>
                  </a:lnTo>
                  <a:lnTo>
                    <a:pt x="11286481" y="4734455"/>
                  </a:lnTo>
                  <a:lnTo>
                    <a:pt x="11264530" y="4776908"/>
                  </a:lnTo>
                  <a:lnTo>
                    <a:pt x="11231050" y="4810385"/>
                  </a:lnTo>
                  <a:lnTo>
                    <a:pt x="11188586" y="4832339"/>
                  </a:lnTo>
                  <a:lnTo>
                    <a:pt x="11139678" y="4840224"/>
                  </a:lnTo>
                  <a:lnTo>
                    <a:pt x="154647" y="4840224"/>
                  </a:lnTo>
                  <a:lnTo>
                    <a:pt x="105768" y="4832339"/>
                  </a:lnTo>
                  <a:lnTo>
                    <a:pt x="63315" y="4810385"/>
                  </a:lnTo>
                  <a:lnTo>
                    <a:pt x="29838" y="4776908"/>
                  </a:lnTo>
                  <a:lnTo>
                    <a:pt x="7884" y="4734455"/>
                  </a:lnTo>
                  <a:lnTo>
                    <a:pt x="0" y="4685576"/>
                  </a:lnTo>
                  <a:lnTo>
                    <a:pt x="0" y="154686"/>
                  </a:lnTo>
                  <a:close/>
                </a:path>
              </a:pathLst>
            </a:custGeom>
            <a:ln w="28575">
              <a:solidFill>
                <a:srgbClr val="D7D9D7"/>
              </a:solidFill>
            </a:ln>
          </p:spPr>
          <p:txBody>
            <a:bodyPr wrap="square" lIns="0" tIns="0" rIns="0" bIns="0" rtlCol="0"/>
            <a:lstStyle/>
            <a:p>
              <a:endParaRPr/>
            </a:p>
          </p:txBody>
        </p:sp>
        <p:sp>
          <p:nvSpPr>
            <p:cNvPr id="6" name="object 6"/>
            <p:cNvSpPr/>
            <p:nvPr/>
          </p:nvSpPr>
          <p:spPr>
            <a:xfrm>
              <a:off x="707897" y="1882902"/>
              <a:ext cx="10863580" cy="0"/>
            </a:xfrm>
            <a:custGeom>
              <a:avLst/>
              <a:gdLst/>
              <a:ahLst/>
              <a:cxnLst/>
              <a:rect l="l" t="t" r="r" b="b"/>
              <a:pathLst>
                <a:path w="10863580">
                  <a:moveTo>
                    <a:pt x="0" y="0"/>
                  </a:moveTo>
                  <a:lnTo>
                    <a:pt x="10863326" y="0"/>
                  </a:lnTo>
                </a:path>
              </a:pathLst>
            </a:custGeom>
            <a:ln w="28575">
              <a:solidFill>
                <a:srgbClr val="898B8B"/>
              </a:solidFill>
              <a:prstDash val="dash"/>
            </a:ln>
          </p:spPr>
          <p:txBody>
            <a:bodyPr wrap="square" lIns="0" tIns="0" rIns="0" bIns="0" rtlCol="0"/>
            <a:lstStyle/>
            <a:p>
              <a:endParaRPr/>
            </a:p>
          </p:txBody>
        </p:sp>
        <p:pic>
          <p:nvPicPr>
            <p:cNvPr id="7" name="object 7"/>
            <p:cNvPicPr/>
            <p:nvPr/>
          </p:nvPicPr>
          <p:blipFill>
            <a:blip r:embed="rId3" cstate="print"/>
            <a:stretch>
              <a:fillRect/>
            </a:stretch>
          </p:blipFill>
          <p:spPr>
            <a:xfrm>
              <a:off x="782510" y="2085276"/>
              <a:ext cx="183083" cy="183006"/>
            </a:xfrm>
            <a:prstGeom prst="rect">
              <a:avLst/>
            </a:prstGeom>
          </p:spPr>
        </p:pic>
        <p:pic>
          <p:nvPicPr>
            <p:cNvPr id="8" name="object 8"/>
            <p:cNvPicPr/>
            <p:nvPr/>
          </p:nvPicPr>
          <p:blipFill>
            <a:blip r:embed="rId4" cstate="print"/>
            <a:stretch>
              <a:fillRect/>
            </a:stretch>
          </p:blipFill>
          <p:spPr>
            <a:xfrm>
              <a:off x="782510" y="2450274"/>
              <a:ext cx="183083" cy="183006"/>
            </a:xfrm>
            <a:prstGeom prst="rect">
              <a:avLst/>
            </a:prstGeom>
          </p:spPr>
        </p:pic>
        <p:pic>
          <p:nvPicPr>
            <p:cNvPr id="9" name="object 9"/>
            <p:cNvPicPr/>
            <p:nvPr/>
          </p:nvPicPr>
          <p:blipFill>
            <a:blip r:embed="rId5" cstate="print"/>
            <a:stretch>
              <a:fillRect/>
            </a:stretch>
          </p:blipFill>
          <p:spPr>
            <a:xfrm>
              <a:off x="782510" y="3780472"/>
              <a:ext cx="183083" cy="183134"/>
            </a:xfrm>
            <a:prstGeom prst="rect">
              <a:avLst/>
            </a:prstGeom>
          </p:spPr>
        </p:pic>
      </p:grpSp>
      <p:sp>
        <p:nvSpPr>
          <p:cNvPr id="10" name="object 10"/>
          <p:cNvSpPr txBox="1"/>
          <p:nvPr/>
        </p:nvSpPr>
        <p:spPr>
          <a:xfrm>
            <a:off x="634491" y="1187018"/>
            <a:ext cx="10890885" cy="3091180"/>
          </a:xfrm>
          <a:prstGeom prst="rect">
            <a:avLst/>
          </a:prstGeom>
        </p:spPr>
        <p:txBody>
          <a:bodyPr vert="horz" wrap="square" lIns="0" tIns="74930" rIns="0" bIns="0" rtlCol="0">
            <a:spAutoFit/>
          </a:bodyPr>
          <a:lstStyle/>
          <a:p>
            <a:pPr marL="481330" marR="325755" indent="-418465">
              <a:lnSpc>
                <a:spcPct val="83100"/>
              </a:lnSpc>
              <a:spcBef>
                <a:spcPts val="590"/>
              </a:spcBef>
            </a:pPr>
            <a:r>
              <a:rPr sz="3600" b="1" spc="-7" baseline="-15046" dirty="0">
                <a:solidFill>
                  <a:srgbClr val="BB8542"/>
                </a:solidFill>
                <a:latin typeface="Arial"/>
                <a:cs typeface="Arial"/>
              </a:rPr>
              <a:t>08</a:t>
            </a:r>
            <a:r>
              <a:rPr sz="3600" b="1" spc="-60" baseline="-15046" dirty="0">
                <a:solidFill>
                  <a:srgbClr val="BB8542"/>
                </a:solidFill>
                <a:latin typeface="Arial"/>
                <a:cs typeface="Arial"/>
              </a:rPr>
              <a:t> </a:t>
            </a:r>
            <a:r>
              <a:rPr sz="1600" b="1" spc="-15" dirty="0">
                <a:solidFill>
                  <a:srgbClr val="2D3334"/>
                </a:solidFill>
                <a:latin typeface="Arial"/>
                <a:cs typeface="Arial"/>
              </a:rPr>
              <a:t>Given</a:t>
            </a:r>
            <a:r>
              <a:rPr sz="1600" b="1" spc="60" dirty="0">
                <a:solidFill>
                  <a:srgbClr val="2D3334"/>
                </a:solidFill>
                <a:latin typeface="Arial"/>
                <a:cs typeface="Arial"/>
              </a:rPr>
              <a:t> </a:t>
            </a:r>
            <a:r>
              <a:rPr sz="1600" b="1" spc="-5" dirty="0">
                <a:solidFill>
                  <a:srgbClr val="2D3334"/>
                </a:solidFill>
                <a:latin typeface="Arial"/>
                <a:cs typeface="Arial"/>
              </a:rPr>
              <a:t>a</a:t>
            </a:r>
            <a:r>
              <a:rPr sz="1600" b="1" spc="20" dirty="0">
                <a:solidFill>
                  <a:srgbClr val="2D3334"/>
                </a:solidFill>
                <a:latin typeface="Arial"/>
                <a:cs typeface="Arial"/>
              </a:rPr>
              <a:t> </a:t>
            </a:r>
            <a:r>
              <a:rPr sz="1600" b="1" spc="-5" dirty="0">
                <a:solidFill>
                  <a:srgbClr val="2D3334"/>
                </a:solidFill>
                <a:latin typeface="Arial"/>
                <a:cs typeface="Arial"/>
              </a:rPr>
              <a:t>combat</a:t>
            </a:r>
            <a:r>
              <a:rPr sz="1600" b="1" spc="20" dirty="0">
                <a:solidFill>
                  <a:srgbClr val="2D3334"/>
                </a:solidFill>
                <a:latin typeface="Arial"/>
                <a:cs typeface="Arial"/>
              </a:rPr>
              <a:t> </a:t>
            </a:r>
            <a:r>
              <a:rPr sz="1600" b="1" spc="-5" dirty="0">
                <a:solidFill>
                  <a:srgbClr val="2D3334"/>
                </a:solidFill>
                <a:latin typeface="Arial"/>
                <a:cs typeface="Arial"/>
              </a:rPr>
              <a:t>or</a:t>
            </a:r>
            <a:r>
              <a:rPr sz="1600" b="1" spc="15" dirty="0">
                <a:solidFill>
                  <a:srgbClr val="2D3334"/>
                </a:solidFill>
                <a:latin typeface="Arial"/>
                <a:cs typeface="Arial"/>
              </a:rPr>
              <a:t> </a:t>
            </a:r>
            <a:r>
              <a:rPr sz="1600" b="1" spc="-5" dirty="0">
                <a:solidFill>
                  <a:srgbClr val="2D3334"/>
                </a:solidFill>
                <a:latin typeface="Arial"/>
                <a:cs typeface="Arial"/>
              </a:rPr>
              <a:t>non-combat</a:t>
            </a:r>
            <a:r>
              <a:rPr sz="1600" b="1" spc="40" dirty="0">
                <a:solidFill>
                  <a:srgbClr val="2D3334"/>
                </a:solidFill>
                <a:latin typeface="Arial"/>
                <a:cs typeface="Arial"/>
              </a:rPr>
              <a:t> </a:t>
            </a:r>
            <a:r>
              <a:rPr sz="1600" b="1" spc="-5" dirty="0">
                <a:solidFill>
                  <a:srgbClr val="2D3334"/>
                </a:solidFill>
                <a:latin typeface="Arial"/>
                <a:cs typeface="Arial"/>
              </a:rPr>
              <a:t>scenario,</a:t>
            </a:r>
            <a:r>
              <a:rPr sz="1600" b="1" spc="25" dirty="0">
                <a:solidFill>
                  <a:srgbClr val="2D3334"/>
                </a:solidFill>
                <a:latin typeface="Arial"/>
                <a:cs typeface="Arial"/>
              </a:rPr>
              <a:t> </a:t>
            </a:r>
            <a:r>
              <a:rPr sz="1600" b="1" spc="-5" dirty="0">
                <a:solidFill>
                  <a:srgbClr val="2D3334"/>
                </a:solidFill>
                <a:latin typeface="Arial"/>
                <a:cs typeface="Arial"/>
              </a:rPr>
              <a:t>perform</a:t>
            </a:r>
            <a:r>
              <a:rPr sz="1600" b="1" spc="35" dirty="0">
                <a:solidFill>
                  <a:srgbClr val="2D3334"/>
                </a:solidFill>
                <a:latin typeface="Arial"/>
                <a:cs typeface="Arial"/>
              </a:rPr>
              <a:t> </a:t>
            </a:r>
            <a:r>
              <a:rPr sz="1600" b="1" spc="-5" dirty="0">
                <a:solidFill>
                  <a:srgbClr val="2D3334"/>
                </a:solidFill>
                <a:latin typeface="Arial"/>
                <a:cs typeface="Arial"/>
              </a:rPr>
              <a:t>assessment</a:t>
            </a:r>
            <a:r>
              <a:rPr sz="1600" b="1" spc="25" dirty="0">
                <a:solidFill>
                  <a:srgbClr val="2D3334"/>
                </a:solidFill>
                <a:latin typeface="Arial"/>
                <a:cs typeface="Arial"/>
              </a:rPr>
              <a:t> </a:t>
            </a:r>
            <a:r>
              <a:rPr sz="1600" b="1" spc="-5" dirty="0">
                <a:solidFill>
                  <a:srgbClr val="2D3334"/>
                </a:solidFill>
                <a:latin typeface="Arial"/>
                <a:cs typeface="Arial"/>
              </a:rPr>
              <a:t>and</a:t>
            </a:r>
            <a:r>
              <a:rPr sz="1600" b="1" spc="5" dirty="0">
                <a:solidFill>
                  <a:srgbClr val="2D3334"/>
                </a:solidFill>
                <a:latin typeface="Arial"/>
                <a:cs typeface="Arial"/>
              </a:rPr>
              <a:t> </a:t>
            </a:r>
            <a:r>
              <a:rPr sz="1600" b="1" spc="-5" dirty="0">
                <a:solidFill>
                  <a:srgbClr val="2D3334"/>
                </a:solidFill>
                <a:latin typeface="Arial"/>
                <a:cs typeface="Arial"/>
              </a:rPr>
              <a:t>management</a:t>
            </a:r>
            <a:r>
              <a:rPr sz="1600" b="1" spc="35" dirty="0">
                <a:solidFill>
                  <a:srgbClr val="2D3334"/>
                </a:solidFill>
                <a:latin typeface="Arial"/>
                <a:cs typeface="Arial"/>
              </a:rPr>
              <a:t> </a:t>
            </a:r>
            <a:r>
              <a:rPr sz="1600" b="1" spc="-5" dirty="0">
                <a:solidFill>
                  <a:srgbClr val="2D3334"/>
                </a:solidFill>
                <a:latin typeface="Arial"/>
                <a:cs typeface="Arial"/>
              </a:rPr>
              <a:t>of</a:t>
            </a:r>
            <a:r>
              <a:rPr sz="1600" b="1" spc="20" dirty="0">
                <a:solidFill>
                  <a:srgbClr val="2D3334"/>
                </a:solidFill>
                <a:latin typeface="Arial"/>
                <a:cs typeface="Arial"/>
              </a:rPr>
              <a:t> </a:t>
            </a:r>
            <a:r>
              <a:rPr sz="1600" b="1" spc="-5" dirty="0">
                <a:solidFill>
                  <a:srgbClr val="2D3334"/>
                </a:solidFill>
                <a:latin typeface="Arial"/>
                <a:cs typeface="Arial"/>
              </a:rPr>
              <a:t>respiration</a:t>
            </a:r>
            <a:r>
              <a:rPr sz="1600" b="1" spc="35" dirty="0">
                <a:solidFill>
                  <a:srgbClr val="2D3334"/>
                </a:solidFill>
                <a:latin typeface="Arial"/>
                <a:cs typeface="Arial"/>
              </a:rPr>
              <a:t> </a:t>
            </a:r>
            <a:r>
              <a:rPr sz="1600" b="1" spc="-5" dirty="0">
                <a:solidFill>
                  <a:srgbClr val="2D3334"/>
                </a:solidFill>
                <a:latin typeface="Arial"/>
                <a:cs typeface="Arial"/>
              </a:rPr>
              <a:t>and</a:t>
            </a:r>
            <a:r>
              <a:rPr sz="1600" b="1" spc="5" dirty="0">
                <a:solidFill>
                  <a:srgbClr val="2D3334"/>
                </a:solidFill>
                <a:latin typeface="Arial"/>
                <a:cs typeface="Arial"/>
              </a:rPr>
              <a:t> </a:t>
            </a:r>
            <a:r>
              <a:rPr sz="1600" b="1" spc="-5" dirty="0">
                <a:solidFill>
                  <a:srgbClr val="2D3334"/>
                </a:solidFill>
                <a:latin typeface="Arial"/>
                <a:cs typeface="Arial"/>
              </a:rPr>
              <a:t>chest </a:t>
            </a:r>
            <a:r>
              <a:rPr sz="1600" b="1" spc="-425" dirty="0">
                <a:solidFill>
                  <a:srgbClr val="2D3334"/>
                </a:solidFill>
                <a:latin typeface="Arial"/>
                <a:cs typeface="Arial"/>
              </a:rPr>
              <a:t> </a:t>
            </a:r>
            <a:r>
              <a:rPr sz="1600" b="1" spc="-5" dirty="0">
                <a:solidFill>
                  <a:srgbClr val="2D3334"/>
                </a:solidFill>
                <a:latin typeface="Arial"/>
                <a:cs typeface="Arial"/>
              </a:rPr>
              <a:t>trauma</a:t>
            </a:r>
            <a:r>
              <a:rPr sz="1600" b="1" spc="20" dirty="0">
                <a:solidFill>
                  <a:srgbClr val="2D3334"/>
                </a:solidFill>
                <a:latin typeface="Arial"/>
                <a:cs typeface="Arial"/>
              </a:rPr>
              <a:t> </a:t>
            </a:r>
            <a:r>
              <a:rPr sz="1600" b="1" spc="-5" dirty="0">
                <a:solidFill>
                  <a:srgbClr val="2D3334"/>
                </a:solidFill>
                <a:latin typeface="Arial"/>
                <a:cs typeface="Arial"/>
              </a:rPr>
              <a:t>during</a:t>
            </a:r>
            <a:r>
              <a:rPr sz="1600" b="1" spc="15" dirty="0">
                <a:solidFill>
                  <a:srgbClr val="2D3334"/>
                </a:solidFill>
                <a:latin typeface="Arial"/>
                <a:cs typeface="Arial"/>
              </a:rPr>
              <a:t> </a:t>
            </a:r>
            <a:r>
              <a:rPr sz="1600" b="1" spc="-5" dirty="0">
                <a:solidFill>
                  <a:srgbClr val="2D3334"/>
                </a:solidFill>
                <a:latin typeface="Arial"/>
                <a:cs typeface="Arial"/>
              </a:rPr>
              <a:t>Tactical</a:t>
            </a:r>
            <a:r>
              <a:rPr sz="1600" b="1" spc="35" dirty="0">
                <a:solidFill>
                  <a:srgbClr val="2D3334"/>
                </a:solidFill>
                <a:latin typeface="Arial"/>
                <a:cs typeface="Arial"/>
              </a:rPr>
              <a:t> </a:t>
            </a:r>
            <a:r>
              <a:rPr sz="1600" b="1" spc="-5" dirty="0">
                <a:solidFill>
                  <a:srgbClr val="2D3334"/>
                </a:solidFill>
                <a:latin typeface="Arial"/>
                <a:cs typeface="Arial"/>
              </a:rPr>
              <a:t>Field</a:t>
            </a:r>
            <a:r>
              <a:rPr sz="1600" b="1" spc="15" dirty="0">
                <a:solidFill>
                  <a:srgbClr val="2D3334"/>
                </a:solidFill>
                <a:latin typeface="Arial"/>
                <a:cs typeface="Arial"/>
              </a:rPr>
              <a:t> </a:t>
            </a:r>
            <a:r>
              <a:rPr sz="1600" b="1" spc="-5" dirty="0">
                <a:solidFill>
                  <a:srgbClr val="2D3334"/>
                </a:solidFill>
                <a:latin typeface="Arial"/>
                <a:cs typeface="Arial"/>
              </a:rPr>
              <a:t>Care in</a:t>
            </a:r>
            <a:r>
              <a:rPr sz="1600" b="1" spc="10" dirty="0">
                <a:solidFill>
                  <a:srgbClr val="2D3334"/>
                </a:solidFill>
                <a:latin typeface="Arial"/>
                <a:cs typeface="Arial"/>
              </a:rPr>
              <a:t> </a:t>
            </a:r>
            <a:r>
              <a:rPr sz="1600" b="1" spc="-5" dirty="0">
                <a:solidFill>
                  <a:srgbClr val="2D3334"/>
                </a:solidFill>
                <a:latin typeface="Arial"/>
                <a:cs typeface="Arial"/>
              </a:rPr>
              <a:t>accordance</a:t>
            </a:r>
            <a:r>
              <a:rPr sz="1600" b="1" spc="5" dirty="0">
                <a:solidFill>
                  <a:srgbClr val="2D3334"/>
                </a:solidFill>
                <a:latin typeface="Arial"/>
                <a:cs typeface="Arial"/>
              </a:rPr>
              <a:t> with</a:t>
            </a:r>
            <a:r>
              <a:rPr sz="1600" b="1" spc="-10" dirty="0">
                <a:solidFill>
                  <a:srgbClr val="2D3334"/>
                </a:solidFill>
                <a:latin typeface="Arial"/>
                <a:cs typeface="Arial"/>
              </a:rPr>
              <a:t> </a:t>
            </a:r>
            <a:r>
              <a:rPr sz="1600" b="1" spc="-5" dirty="0">
                <a:solidFill>
                  <a:srgbClr val="2D3334"/>
                </a:solidFill>
                <a:latin typeface="Arial"/>
                <a:cs typeface="Arial"/>
              </a:rPr>
              <a:t>CoTCCC Guidelines.</a:t>
            </a:r>
            <a:endParaRPr sz="1600">
              <a:latin typeface="Arial"/>
              <a:cs typeface="Arial"/>
            </a:endParaRPr>
          </a:p>
          <a:p>
            <a:pPr>
              <a:lnSpc>
                <a:spcPct val="100000"/>
              </a:lnSpc>
              <a:spcBef>
                <a:spcPts val="40"/>
              </a:spcBef>
            </a:pPr>
            <a:endParaRPr sz="1600">
              <a:latin typeface="Arial"/>
              <a:cs typeface="Arial"/>
            </a:endParaRPr>
          </a:p>
          <a:p>
            <a:pPr marL="1032510" lvl="1" indent="-544830">
              <a:lnSpc>
                <a:spcPct val="100000"/>
              </a:lnSpc>
              <a:buFont typeface="Arial"/>
              <a:buAutoNum type="arabicPeriod" startAt="9"/>
              <a:tabLst>
                <a:tab pos="1031875" algn="l"/>
                <a:tab pos="1032510" algn="l"/>
              </a:tabLst>
            </a:pPr>
            <a:r>
              <a:rPr sz="2700" baseline="1543" dirty="0">
                <a:latin typeface="Arial MT"/>
                <a:cs typeface="Arial MT"/>
              </a:rPr>
              <a:t>Identify</a:t>
            </a:r>
            <a:r>
              <a:rPr sz="2700" spc="7" baseline="1543" dirty="0">
                <a:latin typeface="Arial MT"/>
                <a:cs typeface="Arial MT"/>
              </a:rPr>
              <a:t> </a:t>
            </a:r>
            <a:r>
              <a:rPr sz="2700" baseline="1543" dirty="0">
                <a:latin typeface="Arial MT"/>
                <a:cs typeface="Arial MT"/>
              </a:rPr>
              <a:t>the</a:t>
            </a:r>
            <a:r>
              <a:rPr sz="2700" spc="7" baseline="1543" dirty="0">
                <a:latin typeface="Arial MT"/>
                <a:cs typeface="Arial MT"/>
              </a:rPr>
              <a:t> </a:t>
            </a:r>
            <a:r>
              <a:rPr sz="2700" spc="-7" baseline="1543" dirty="0">
                <a:latin typeface="Arial MT"/>
                <a:cs typeface="Arial MT"/>
              </a:rPr>
              <a:t>signs</a:t>
            </a:r>
            <a:r>
              <a:rPr sz="2700" spc="22" baseline="1543" dirty="0">
                <a:latin typeface="Arial MT"/>
                <a:cs typeface="Arial MT"/>
              </a:rPr>
              <a:t> </a:t>
            </a:r>
            <a:r>
              <a:rPr sz="2700" baseline="1543" dirty="0">
                <a:latin typeface="Arial MT"/>
                <a:cs typeface="Arial MT"/>
              </a:rPr>
              <a:t>of</a:t>
            </a:r>
            <a:r>
              <a:rPr sz="2700" spc="-7" baseline="1543" dirty="0">
                <a:latin typeface="Arial MT"/>
                <a:cs typeface="Arial MT"/>
              </a:rPr>
              <a:t> recurring</a:t>
            </a:r>
            <a:r>
              <a:rPr sz="2700" spc="37" baseline="1543" dirty="0">
                <a:latin typeface="Arial MT"/>
                <a:cs typeface="Arial MT"/>
              </a:rPr>
              <a:t> </a:t>
            </a:r>
            <a:r>
              <a:rPr sz="2700" spc="-7" baseline="1543" dirty="0">
                <a:latin typeface="Arial MT"/>
                <a:cs typeface="Arial MT"/>
              </a:rPr>
              <a:t>or</a:t>
            </a:r>
            <a:r>
              <a:rPr sz="2700" spc="7" baseline="1543" dirty="0">
                <a:latin typeface="Arial MT"/>
                <a:cs typeface="Arial MT"/>
              </a:rPr>
              <a:t> </a:t>
            </a:r>
            <a:r>
              <a:rPr sz="2700" baseline="1543" dirty="0">
                <a:latin typeface="Arial MT"/>
                <a:cs typeface="Arial MT"/>
              </a:rPr>
              <a:t>unsuccessful</a:t>
            </a:r>
            <a:r>
              <a:rPr sz="2700" spc="22" baseline="1543" dirty="0">
                <a:latin typeface="Arial MT"/>
                <a:cs typeface="Arial MT"/>
              </a:rPr>
              <a:t> </a:t>
            </a:r>
            <a:r>
              <a:rPr sz="2700" baseline="1543" dirty="0">
                <a:latin typeface="Arial MT"/>
                <a:cs typeface="Arial MT"/>
              </a:rPr>
              <a:t>treatment</a:t>
            </a:r>
            <a:r>
              <a:rPr sz="2700" spc="7" baseline="1543" dirty="0">
                <a:latin typeface="Arial MT"/>
                <a:cs typeface="Arial MT"/>
              </a:rPr>
              <a:t> </a:t>
            </a:r>
            <a:r>
              <a:rPr sz="2700" spc="-7" baseline="1543" dirty="0">
                <a:latin typeface="Arial MT"/>
                <a:cs typeface="Arial MT"/>
              </a:rPr>
              <a:t>of</a:t>
            </a:r>
            <a:r>
              <a:rPr sz="2700" spc="7" baseline="1543" dirty="0">
                <a:latin typeface="Arial MT"/>
                <a:cs typeface="Arial MT"/>
              </a:rPr>
              <a:t> </a:t>
            </a:r>
            <a:r>
              <a:rPr sz="2700" spc="-7" baseline="1543" dirty="0">
                <a:latin typeface="Arial MT"/>
                <a:cs typeface="Arial MT"/>
              </a:rPr>
              <a:t>tension</a:t>
            </a:r>
            <a:r>
              <a:rPr sz="2700" spc="15" baseline="1543" dirty="0">
                <a:latin typeface="Arial MT"/>
                <a:cs typeface="Arial MT"/>
              </a:rPr>
              <a:t> </a:t>
            </a:r>
            <a:r>
              <a:rPr sz="2700" spc="-7" baseline="1543" dirty="0">
                <a:latin typeface="Arial MT"/>
                <a:cs typeface="Arial MT"/>
              </a:rPr>
              <a:t>pneumothorax.</a:t>
            </a:r>
            <a:endParaRPr sz="2700" baseline="1543">
              <a:latin typeface="Arial MT"/>
              <a:cs typeface="Arial MT"/>
            </a:endParaRPr>
          </a:p>
          <a:p>
            <a:pPr marL="1031875" marR="17780" lvl="1" indent="-545465">
              <a:lnSpc>
                <a:spcPts val="1939"/>
              </a:lnSpc>
              <a:spcBef>
                <a:spcPts val="1010"/>
              </a:spcBef>
              <a:buFont typeface="Arial"/>
              <a:buAutoNum type="arabicPeriod" startAt="9"/>
              <a:tabLst>
                <a:tab pos="1032510" algn="l"/>
              </a:tabLst>
            </a:pPr>
            <a:r>
              <a:rPr sz="1800" dirty="0">
                <a:latin typeface="Arial MT"/>
                <a:cs typeface="Arial MT"/>
              </a:rPr>
              <a:t>Identify</a:t>
            </a:r>
            <a:r>
              <a:rPr sz="1800" spc="10" dirty="0">
                <a:latin typeface="Arial MT"/>
                <a:cs typeface="Arial MT"/>
              </a:rPr>
              <a:t> </a:t>
            </a:r>
            <a:r>
              <a:rPr sz="1800" dirty="0">
                <a:latin typeface="Arial MT"/>
                <a:cs typeface="Arial MT"/>
              </a:rPr>
              <a:t>the</a:t>
            </a:r>
            <a:r>
              <a:rPr sz="1800" spc="10" dirty="0">
                <a:latin typeface="Arial MT"/>
                <a:cs typeface="Arial MT"/>
              </a:rPr>
              <a:t> </a:t>
            </a:r>
            <a:r>
              <a:rPr sz="1800" spc="-5" dirty="0">
                <a:latin typeface="Arial MT"/>
                <a:cs typeface="Arial MT"/>
              </a:rPr>
              <a:t>indications,</a:t>
            </a:r>
            <a:r>
              <a:rPr sz="1800" spc="40" dirty="0">
                <a:latin typeface="Arial MT"/>
                <a:cs typeface="Arial MT"/>
              </a:rPr>
              <a:t> </a:t>
            </a:r>
            <a:r>
              <a:rPr sz="1800" spc="-5" dirty="0">
                <a:latin typeface="Arial MT"/>
                <a:cs typeface="Arial MT"/>
              </a:rPr>
              <a:t>considerations,</a:t>
            </a:r>
            <a:r>
              <a:rPr sz="1800" spc="40" dirty="0">
                <a:latin typeface="Arial MT"/>
                <a:cs typeface="Arial MT"/>
              </a:rPr>
              <a:t> </a:t>
            </a:r>
            <a:r>
              <a:rPr sz="1800" spc="-5" dirty="0">
                <a:latin typeface="Arial MT"/>
                <a:cs typeface="Arial MT"/>
              </a:rPr>
              <a:t>limitations,</a:t>
            </a:r>
            <a:r>
              <a:rPr sz="1800" spc="25" dirty="0">
                <a:latin typeface="Arial MT"/>
                <a:cs typeface="Arial MT"/>
              </a:rPr>
              <a:t> </a:t>
            </a:r>
            <a:r>
              <a:rPr sz="1800" spc="-5" dirty="0">
                <a:latin typeface="Arial MT"/>
                <a:cs typeface="Arial MT"/>
              </a:rPr>
              <a:t>and</a:t>
            </a:r>
            <a:r>
              <a:rPr sz="1800" spc="5" dirty="0">
                <a:latin typeface="Arial MT"/>
                <a:cs typeface="Arial MT"/>
              </a:rPr>
              <a:t> </a:t>
            </a:r>
            <a:r>
              <a:rPr sz="1800" spc="-5" dirty="0">
                <a:latin typeface="Arial MT"/>
                <a:cs typeface="Arial MT"/>
              </a:rPr>
              <a:t>principles</a:t>
            </a:r>
            <a:r>
              <a:rPr sz="1800" spc="35" dirty="0">
                <a:latin typeface="Arial MT"/>
                <a:cs typeface="Arial MT"/>
              </a:rPr>
              <a:t> </a:t>
            </a:r>
            <a:r>
              <a:rPr sz="1800" dirty="0">
                <a:latin typeface="Arial MT"/>
                <a:cs typeface="Arial MT"/>
              </a:rPr>
              <a:t>of</a:t>
            </a:r>
            <a:r>
              <a:rPr sz="1800" spc="15" dirty="0">
                <a:latin typeface="Arial MT"/>
                <a:cs typeface="Arial MT"/>
              </a:rPr>
              <a:t> </a:t>
            </a:r>
            <a:r>
              <a:rPr sz="1800" spc="-5" dirty="0">
                <a:latin typeface="Arial MT"/>
                <a:cs typeface="Arial MT"/>
              </a:rPr>
              <a:t>finger</a:t>
            </a:r>
            <a:r>
              <a:rPr sz="1800" spc="20" dirty="0">
                <a:latin typeface="Arial MT"/>
                <a:cs typeface="Arial MT"/>
              </a:rPr>
              <a:t> </a:t>
            </a:r>
            <a:r>
              <a:rPr sz="1800" dirty="0">
                <a:latin typeface="Arial MT"/>
                <a:cs typeface="Arial MT"/>
              </a:rPr>
              <a:t>thoracostomy</a:t>
            </a:r>
            <a:r>
              <a:rPr sz="1800" spc="15" dirty="0">
                <a:latin typeface="Arial MT"/>
                <a:cs typeface="Arial MT"/>
              </a:rPr>
              <a:t> </a:t>
            </a:r>
            <a:r>
              <a:rPr sz="1800" spc="-5" dirty="0">
                <a:latin typeface="Arial MT"/>
                <a:cs typeface="Arial MT"/>
              </a:rPr>
              <a:t>and</a:t>
            </a:r>
            <a:r>
              <a:rPr sz="1800" spc="15" dirty="0">
                <a:latin typeface="Arial MT"/>
                <a:cs typeface="Arial MT"/>
              </a:rPr>
              <a:t> </a:t>
            </a:r>
            <a:r>
              <a:rPr sz="1800" spc="-5" dirty="0">
                <a:latin typeface="Arial MT"/>
                <a:cs typeface="Arial MT"/>
              </a:rPr>
              <a:t>tube </a:t>
            </a:r>
            <a:r>
              <a:rPr sz="1800" spc="-484" dirty="0">
                <a:latin typeface="Arial MT"/>
                <a:cs typeface="Arial MT"/>
              </a:rPr>
              <a:t> </a:t>
            </a:r>
            <a:r>
              <a:rPr sz="1800" spc="-5" dirty="0">
                <a:latin typeface="Arial MT"/>
                <a:cs typeface="Arial MT"/>
              </a:rPr>
              <a:t>thoracostomy</a:t>
            </a:r>
            <a:r>
              <a:rPr sz="1800" spc="15" dirty="0">
                <a:latin typeface="Arial MT"/>
                <a:cs typeface="Arial MT"/>
              </a:rPr>
              <a:t> </a:t>
            </a:r>
            <a:r>
              <a:rPr sz="1800" spc="-5" dirty="0">
                <a:latin typeface="Arial MT"/>
                <a:cs typeface="Arial MT"/>
              </a:rPr>
              <a:t>in</a:t>
            </a:r>
            <a:r>
              <a:rPr sz="1800" spc="-10" dirty="0">
                <a:latin typeface="Arial MT"/>
                <a:cs typeface="Arial MT"/>
              </a:rPr>
              <a:t> </a:t>
            </a:r>
            <a:r>
              <a:rPr sz="1800" dirty="0">
                <a:latin typeface="Arial MT"/>
                <a:cs typeface="Arial MT"/>
              </a:rPr>
              <a:t>Tactical</a:t>
            </a:r>
            <a:r>
              <a:rPr sz="1800" spc="-15" dirty="0">
                <a:latin typeface="Arial MT"/>
                <a:cs typeface="Arial MT"/>
              </a:rPr>
              <a:t> </a:t>
            </a:r>
            <a:r>
              <a:rPr sz="1800" spc="-5" dirty="0">
                <a:latin typeface="Arial MT"/>
                <a:cs typeface="Arial MT"/>
              </a:rPr>
              <a:t>Field</a:t>
            </a:r>
            <a:r>
              <a:rPr sz="1800" spc="5" dirty="0">
                <a:latin typeface="Arial MT"/>
                <a:cs typeface="Arial MT"/>
              </a:rPr>
              <a:t> </a:t>
            </a:r>
            <a:r>
              <a:rPr sz="1800" spc="-5" dirty="0">
                <a:latin typeface="Arial MT"/>
                <a:cs typeface="Arial MT"/>
              </a:rPr>
              <a:t>Care.</a:t>
            </a:r>
            <a:endParaRPr sz="1800">
              <a:latin typeface="Arial MT"/>
              <a:cs typeface="Arial MT"/>
            </a:endParaRPr>
          </a:p>
          <a:p>
            <a:pPr marL="1032510" lvl="1" indent="-558165">
              <a:lnSpc>
                <a:spcPct val="100000"/>
              </a:lnSpc>
              <a:spcBef>
                <a:spcPts val="755"/>
              </a:spcBef>
              <a:buFont typeface="Arial"/>
              <a:buAutoNum type="arabicPeriod" startAt="9"/>
              <a:tabLst>
                <a:tab pos="1032510" algn="l"/>
              </a:tabLst>
            </a:pPr>
            <a:r>
              <a:rPr sz="1800" spc="-5" dirty="0">
                <a:latin typeface="Arial MT"/>
                <a:cs typeface="Arial MT"/>
              </a:rPr>
              <a:t>Demonstrate</a:t>
            </a:r>
            <a:r>
              <a:rPr sz="1800" spc="15" dirty="0">
                <a:latin typeface="Arial MT"/>
                <a:cs typeface="Arial MT"/>
              </a:rPr>
              <a:t> </a:t>
            </a:r>
            <a:r>
              <a:rPr sz="1800" spc="-5" dirty="0">
                <a:latin typeface="Arial MT"/>
                <a:cs typeface="Arial MT"/>
              </a:rPr>
              <a:t>finger</a:t>
            </a:r>
            <a:r>
              <a:rPr sz="1800" spc="20" dirty="0">
                <a:latin typeface="Arial MT"/>
                <a:cs typeface="Arial MT"/>
              </a:rPr>
              <a:t> </a:t>
            </a:r>
            <a:r>
              <a:rPr sz="1800" dirty="0">
                <a:latin typeface="Arial MT"/>
                <a:cs typeface="Arial MT"/>
              </a:rPr>
              <a:t>thoracostomy</a:t>
            </a:r>
            <a:r>
              <a:rPr sz="1800" spc="5" dirty="0">
                <a:latin typeface="Arial MT"/>
                <a:cs typeface="Arial MT"/>
              </a:rPr>
              <a:t> </a:t>
            </a:r>
            <a:r>
              <a:rPr sz="1800" spc="-5" dirty="0">
                <a:latin typeface="Arial MT"/>
                <a:cs typeface="Arial MT"/>
              </a:rPr>
              <a:t>in</a:t>
            </a:r>
            <a:r>
              <a:rPr sz="1800" spc="10" dirty="0">
                <a:latin typeface="Arial MT"/>
                <a:cs typeface="Arial MT"/>
              </a:rPr>
              <a:t> </a:t>
            </a:r>
            <a:r>
              <a:rPr sz="1800" dirty="0">
                <a:latin typeface="Arial MT"/>
                <a:cs typeface="Arial MT"/>
              </a:rPr>
              <a:t>Tactical</a:t>
            </a:r>
            <a:r>
              <a:rPr sz="1800" spc="-10" dirty="0">
                <a:latin typeface="Arial MT"/>
                <a:cs typeface="Arial MT"/>
              </a:rPr>
              <a:t> </a:t>
            </a:r>
            <a:r>
              <a:rPr sz="1800" spc="-5" dirty="0">
                <a:latin typeface="Arial MT"/>
                <a:cs typeface="Arial MT"/>
              </a:rPr>
              <a:t>Field</a:t>
            </a:r>
            <a:r>
              <a:rPr sz="1800" spc="10" dirty="0">
                <a:latin typeface="Arial MT"/>
                <a:cs typeface="Arial MT"/>
              </a:rPr>
              <a:t> </a:t>
            </a:r>
            <a:r>
              <a:rPr sz="1800" spc="-5" dirty="0">
                <a:latin typeface="Arial MT"/>
                <a:cs typeface="Arial MT"/>
              </a:rPr>
              <a:t>Care.</a:t>
            </a:r>
            <a:endParaRPr sz="1800">
              <a:latin typeface="Arial MT"/>
              <a:cs typeface="Arial MT"/>
            </a:endParaRPr>
          </a:p>
          <a:p>
            <a:pPr marL="1032510" lvl="1" indent="-558165">
              <a:lnSpc>
                <a:spcPct val="100000"/>
              </a:lnSpc>
              <a:spcBef>
                <a:spcPts val="785"/>
              </a:spcBef>
              <a:buFont typeface="Arial"/>
              <a:buAutoNum type="arabicPeriod" startAt="9"/>
              <a:tabLst>
                <a:tab pos="1032510" algn="l"/>
              </a:tabLst>
            </a:pPr>
            <a:r>
              <a:rPr sz="1800" spc="-5" dirty="0">
                <a:latin typeface="Arial MT"/>
                <a:cs typeface="Arial MT"/>
              </a:rPr>
              <a:t>Demonstrate</a:t>
            </a:r>
            <a:r>
              <a:rPr sz="1800" spc="25" dirty="0">
                <a:latin typeface="Arial MT"/>
                <a:cs typeface="Arial MT"/>
              </a:rPr>
              <a:t> </a:t>
            </a:r>
            <a:r>
              <a:rPr sz="1800" spc="-5" dirty="0">
                <a:latin typeface="Arial MT"/>
                <a:cs typeface="Arial MT"/>
              </a:rPr>
              <a:t>tube</a:t>
            </a:r>
            <a:r>
              <a:rPr sz="1800" spc="15" dirty="0">
                <a:latin typeface="Arial MT"/>
                <a:cs typeface="Arial MT"/>
              </a:rPr>
              <a:t> </a:t>
            </a:r>
            <a:r>
              <a:rPr sz="1800" spc="-5" dirty="0">
                <a:latin typeface="Arial MT"/>
                <a:cs typeface="Arial MT"/>
              </a:rPr>
              <a:t>thoracostomy</a:t>
            </a:r>
            <a:r>
              <a:rPr sz="1800" spc="25" dirty="0">
                <a:latin typeface="Arial MT"/>
                <a:cs typeface="Arial MT"/>
              </a:rPr>
              <a:t> </a:t>
            </a:r>
            <a:r>
              <a:rPr sz="1800" spc="-5" dirty="0">
                <a:latin typeface="Arial MT"/>
                <a:cs typeface="Arial MT"/>
              </a:rPr>
              <a:t>in</a:t>
            </a:r>
            <a:r>
              <a:rPr sz="1800" spc="5" dirty="0">
                <a:latin typeface="Arial MT"/>
                <a:cs typeface="Arial MT"/>
              </a:rPr>
              <a:t> </a:t>
            </a:r>
            <a:r>
              <a:rPr sz="1800" dirty="0">
                <a:latin typeface="Arial MT"/>
                <a:cs typeface="Arial MT"/>
              </a:rPr>
              <a:t>Tactical</a:t>
            </a:r>
            <a:r>
              <a:rPr sz="1800" spc="10" dirty="0">
                <a:latin typeface="Arial MT"/>
                <a:cs typeface="Arial MT"/>
              </a:rPr>
              <a:t> </a:t>
            </a:r>
            <a:r>
              <a:rPr sz="1800" spc="-5" dirty="0">
                <a:latin typeface="Arial MT"/>
                <a:cs typeface="Arial MT"/>
              </a:rPr>
              <a:t>Field</a:t>
            </a:r>
            <a:r>
              <a:rPr sz="1800" spc="5" dirty="0">
                <a:latin typeface="Arial MT"/>
                <a:cs typeface="Arial MT"/>
              </a:rPr>
              <a:t> </a:t>
            </a:r>
            <a:r>
              <a:rPr sz="1800" spc="-5" dirty="0">
                <a:latin typeface="Arial MT"/>
                <a:cs typeface="Arial MT"/>
              </a:rPr>
              <a:t>Care.</a:t>
            </a:r>
            <a:endParaRPr sz="1800">
              <a:latin typeface="Arial MT"/>
              <a:cs typeface="Arial MT"/>
            </a:endParaRPr>
          </a:p>
          <a:p>
            <a:pPr marL="1031875" marR="252095" lvl="1" indent="-558165">
              <a:lnSpc>
                <a:spcPts val="1880"/>
              </a:lnSpc>
              <a:spcBef>
                <a:spcPts val="1145"/>
              </a:spcBef>
              <a:buFont typeface="Arial"/>
              <a:buAutoNum type="arabicPeriod" startAt="9"/>
              <a:tabLst>
                <a:tab pos="1032510" algn="l"/>
              </a:tabLst>
            </a:pPr>
            <a:r>
              <a:rPr sz="2700" baseline="1543" dirty="0">
                <a:latin typeface="Arial MT"/>
                <a:cs typeface="Arial MT"/>
              </a:rPr>
              <a:t>Identify </a:t>
            </a:r>
            <a:r>
              <a:rPr sz="2700" spc="-7" baseline="1543" dirty="0">
                <a:latin typeface="Arial MT"/>
                <a:cs typeface="Arial MT"/>
              </a:rPr>
              <a:t>any</a:t>
            </a:r>
            <a:r>
              <a:rPr sz="2700" baseline="1543" dirty="0">
                <a:latin typeface="Arial MT"/>
                <a:cs typeface="Arial MT"/>
              </a:rPr>
              <a:t> </a:t>
            </a:r>
            <a:r>
              <a:rPr sz="2700" spc="-7" baseline="1543" dirty="0">
                <a:latin typeface="Arial MT"/>
                <a:cs typeface="Arial MT"/>
              </a:rPr>
              <a:t>evidence-based</a:t>
            </a:r>
            <a:r>
              <a:rPr sz="2700" spc="44" baseline="1543" dirty="0">
                <a:latin typeface="Arial MT"/>
                <a:cs typeface="Arial MT"/>
              </a:rPr>
              <a:t> </a:t>
            </a:r>
            <a:r>
              <a:rPr sz="2700" spc="-7" baseline="1543" dirty="0">
                <a:latin typeface="Arial MT"/>
                <a:cs typeface="Arial MT"/>
              </a:rPr>
              <a:t>medicine,</a:t>
            </a:r>
            <a:r>
              <a:rPr sz="2700" spc="44" baseline="1543" dirty="0">
                <a:latin typeface="Arial MT"/>
                <a:cs typeface="Arial MT"/>
              </a:rPr>
              <a:t> </a:t>
            </a:r>
            <a:r>
              <a:rPr sz="2700" spc="-7" baseline="1543" dirty="0">
                <a:latin typeface="Arial MT"/>
                <a:cs typeface="Arial MT"/>
              </a:rPr>
              <a:t>best</a:t>
            </a:r>
            <a:r>
              <a:rPr sz="2700" spc="15" baseline="1543" dirty="0">
                <a:latin typeface="Arial MT"/>
                <a:cs typeface="Arial MT"/>
              </a:rPr>
              <a:t> </a:t>
            </a:r>
            <a:r>
              <a:rPr sz="2700" spc="-7" baseline="1543" dirty="0">
                <a:latin typeface="Arial MT"/>
                <a:cs typeface="Arial MT"/>
              </a:rPr>
              <a:t>practices,</a:t>
            </a:r>
            <a:r>
              <a:rPr sz="2700" baseline="1543" dirty="0">
                <a:latin typeface="Arial MT"/>
                <a:cs typeface="Arial MT"/>
              </a:rPr>
              <a:t> </a:t>
            </a:r>
            <a:r>
              <a:rPr sz="2700" spc="-7" baseline="1543" dirty="0">
                <a:latin typeface="Arial MT"/>
                <a:cs typeface="Arial MT"/>
              </a:rPr>
              <a:t>casualty</a:t>
            </a:r>
            <a:r>
              <a:rPr sz="2700" spc="30" baseline="1543" dirty="0">
                <a:latin typeface="Arial MT"/>
                <a:cs typeface="Arial MT"/>
              </a:rPr>
              <a:t> </a:t>
            </a:r>
            <a:r>
              <a:rPr sz="2700" spc="-7" baseline="1543" dirty="0">
                <a:latin typeface="Arial MT"/>
                <a:cs typeface="Arial MT"/>
              </a:rPr>
              <a:t>data,</a:t>
            </a:r>
            <a:r>
              <a:rPr sz="2700" spc="7" baseline="1543" dirty="0">
                <a:latin typeface="Arial MT"/>
                <a:cs typeface="Arial MT"/>
              </a:rPr>
              <a:t> </a:t>
            </a:r>
            <a:r>
              <a:rPr sz="2700" spc="-7" baseline="1543" dirty="0">
                <a:latin typeface="Arial MT"/>
                <a:cs typeface="Arial MT"/>
              </a:rPr>
              <a:t>and</a:t>
            </a:r>
            <a:r>
              <a:rPr sz="2700" spc="7" baseline="1543" dirty="0">
                <a:latin typeface="Arial MT"/>
                <a:cs typeface="Arial MT"/>
              </a:rPr>
              <a:t> </a:t>
            </a:r>
            <a:r>
              <a:rPr sz="2700" spc="-7" baseline="1543" dirty="0">
                <a:latin typeface="Arial MT"/>
                <a:cs typeface="Arial MT"/>
              </a:rPr>
              <a:t>Subject</a:t>
            </a:r>
            <a:r>
              <a:rPr sz="2700" spc="22" baseline="1543" dirty="0">
                <a:latin typeface="Arial MT"/>
                <a:cs typeface="Arial MT"/>
              </a:rPr>
              <a:t> </a:t>
            </a:r>
            <a:r>
              <a:rPr sz="2700" baseline="1543" dirty="0">
                <a:latin typeface="Arial MT"/>
                <a:cs typeface="Arial MT"/>
              </a:rPr>
              <a:t>Matter</a:t>
            </a:r>
            <a:r>
              <a:rPr sz="2700" spc="7" baseline="1543" dirty="0">
                <a:latin typeface="Arial MT"/>
                <a:cs typeface="Arial MT"/>
              </a:rPr>
              <a:t> </a:t>
            </a:r>
            <a:r>
              <a:rPr sz="2700" spc="-7" baseline="1543" dirty="0">
                <a:latin typeface="Arial MT"/>
                <a:cs typeface="Arial MT"/>
              </a:rPr>
              <a:t>Expert </a:t>
            </a:r>
            <a:r>
              <a:rPr sz="2700" spc="-727" baseline="1543" dirty="0">
                <a:latin typeface="Arial MT"/>
                <a:cs typeface="Arial MT"/>
              </a:rPr>
              <a:t> </a:t>
            </a:r>
            <a:r>
              <a:rPr sz="1800" spc="-5" dirty="0">
                <a:latin typeface="Arial MT"/>
                <a:cs typeface="Arial MT"/>
              </a:rPr>
              <a:t>consensus</a:t>
            </a:r>
            <a:r>
              <a:rPr sz="1800" spc="10" dirty="0">
                <a:latin typeface="Arial MT"/>
                <a:cs typeface="Arial MT"/>
              </a:rPr>
              <a:t> </a:t>
            </a:r>
            <a:r>
              <a:rPr sz="1800" spc="-5" dirty="0">
                <a:latin typeface="Arial MT"/>
                <a:cs typeface="Arial MT"/>
              </a:rPr>
              <a:t>on</a:t>
            </a:r>
            <a:r>
              <a:rPr sz="1800" spc="10" dirty="0">
                <a:latin typeface="Arial MT"/>
                <a:cs typeface="Arial MT"/>
              </a:rPr>
              <a:t> </a:t>
            </a:r>
            <a:r>
              <a:rPr sz="1800" spc="-5" dirty="0">
                <a:latin typeface="Arial MT"/>
                <a:cs typeface="Arial MT"/>
              </a:rPr>
              <a:t>thoracic</a:t>
            </a:r>
            <a:r>
              <a:rPr sz="1800" spc="5" dirty="0">
                <a:latin typeface="Arial MT"/>
                <a:cs typeface="Arial MT"/>
              </a:rPr>
              <a:t> </a:t>
            </a:r>
            <a:r>
              <a:rPr sz="1800" dirty="0">
                <a:latin typeface="Arial MT"/>
                <a:cs typeface="Arial MT"/>
              </a:rPr>
              <a:t>trauma</a:t>
            </a:r>
            <a:r>
              <a:rPr sz="1800" spc="15" dirty="0">
                <a:latin typeface="Arial MT"/>
                <a:cs typeface="Arial MT"/>
              </a:rPr>
              <a:t> </a:t>
            </a:r>
            <a:r>
              <a:rPr sz="1800" spc="-5" dirty="0">
                <a:latin typeface="Arial MT"/>
                <a:cs typeface="Arial MT"/>
              </a:rPr>
              <a:t>management</a:t>
            </a:r>
            <a:r>
              <a:rPr sz="1800" spc="10" dirty="0">
                <a:latin typeface="Arial MT"/>
                <a:cs typeface="Arial MT"/>
              </a:rPr>
              <a:t> </a:t>
            </a:r>
            <a:r>
              <a:rPr sz="1800" spc="-5" dirty="0">
                <a:latin typeface="Arial MT"/>
                <a:cs typeface="Arial MT"/>
              </a:rPr>
              <a:t>techniques</a:t>
            </a:r>
            <a:r>
              <a:rPr sz="1800" spc="25" dirty="0">
                <a:latin typeface="Arial MT"/>
                <a:cs typeface="Arial MT"/>
              </a:rPr>
              <a:t> </a:t>
            </a:r>
            <a:r>
              <a:rPr sz="1800" spc="-5" dirty="0">
                <a:latin typeface="Arial MT"/>
                <a:cs typeface="Arial MT"/>
              </a:rPr>
              <a:t>in </a:t>
            </a:r>
            <a:r>
              <a:rPr sz="1800" dirty="0">
                <a:latin typeface="Arial MT"/>
                <a:cs typeface="Arial MT"/>
              </a:rPr>
              <a:t>Tactical</a:t>
            </a:r>
            <a:r>
              <a:rPr sz="1800" spc="5" dirty="0">
                <a:latin typeface="Arial MT"/>
                <a:cs typeface="Arial MT"/>
              </a:rPr>
              <a:t> </a:t>
            </a:r>
            <a:r>
              <a:rPr sz="1800" spc="-5" dirty="0">
                <a:latin typeface="Arial MT"/>
                <a:cs typeface="Arial MT"/>
              </a:rPr>
              <a:t>Field Care.</a:t>
            </a:r>
            <a:endParaRPr sz="1800">
              <a:latin typeface="Arial MT"/>
              <a:cs typeface="Arial MT"/>
            </a:endParaRPr>
          </a:p>
        </p:txBody>
      </p:sp>
      <p:pic>
        <p:nvPicPr>
          <p:cNvPr id="11" name="object 11"/>
          <p:cNvPicPr/>
          <p:nvPr/>
        </p:nvPicPr>
        <p:blipFill>
          <a:blip r:embed="rId6" cstate="print"/>
          <a:stretch>
            <a:fillRect/>
          </a:stretch>
        </p:blipFill>
        <p:spPr>
          <a:xfrm>
            <a:off x="3857781" y="6458577"/>
            <a:ext cx="213627" cy="213602"/>
          </a:xfrm>
          <a:prstGeom prst="rect">
            <a:avLst/>
          </a:prstGeom>
        </p:spPr>
      </p:pic>
      <p:sp>
        <p:nvSpPr>
          <p:cNvPr id="12" name="object 12"/>
          <p:cNvSpPr txBox="1">
            <a:spLocks noGrp="1"/>
          </p:cNvSpPr>
          <p:nvPr>
            <p:ph type="title"/>
          </p:nvPr>
        </p:nvSpPr>
        <p:spPr>
          <a:xfrm>
            <a:off x="3197479" y="688340"/>
            <a:ext cx="5797550" cy="391160"/>
          </a:xfrm>
          <a:prstGeom prst="rect">
            <a:avLst/>
          </a:prstGeom>
        </p:spPr>
        <p:txBody>
          <a:bodyPr vert="horz" wrap="square" lIns="0" tIns="12700" rIns="0" bIns="0" rtlCol="0">
            <a:spAutoFit/>
          </a:bodyPr>
          <a:lstStyle/>
          <a:p>
            <a:pPr marL="12700">
              <a:lnSpc>
                <a:spcPct val="100000"/>
              </a:lnSpc>
              <a:spcBef>
                <a:spcPts val="100"/>
              </a:spcBef>
            </a:pPr>
            <a:r>
              <a:rPr sz="2400" spc="-5" dirty="0"/>
              <a:t>1</a:t>
            </a:r>
            <a:r>
              <a:rPr sz="2400" spc="-10" dirty="0"/>
              <a:t> </a:t>
            </a:r>
            <a:r>
              <a:rPr sz="2400" spc="-5" dirty="0"/>
              <a:t>x</a:t>
            </a:r>
            <a:r>
              <a:rPr sz="2400" spc="-15" dirty="0"/>
              <a:t> </a:t>
            </a:r>
            <a:r>
              <a:rPr sz="2400" spc="-5" dirty="0">
                <a:solidFill>
                  <a:srgbClr val="BB8542"/>
                </a:solidFill>
              </a:rPr>
              <a:t>TERMINAL</a:t>
            </a:r>
            <a:r>
              <a:rPr sz="2400" spc="5" dirty="0">
                <a:solidFill>
                  <a:srgbClr val="BB8542"/>
                </a:solidFill>
              </a:rPr>
              <a:t> </a:t>
            </a:r>
            <a:r>
              <a:rPr sz="2400" spc="-5" dirty="0">
                <a:solidFill>
                  <a:srgbClr val="BB8542"/>
                </a:solidFill>
              </a:rPr>
              <a:t>LEARNING</a:t>
            </a:r>
            <a:r>
              <a:rPr sz="2400" spc="10" dirty="0">
                <a:solidFill>
                  <a:srgbClr val="BB8542"/>
                </a:solidFill>
              </a:rPr>
              <a:t> </a:t>
            </a:r>
            <a:r>
              <a:rPr sz="2400" spc="-5" dirty="0">
                <a:solidFill>
                  <a:srgbClr val="BB8542"/>
                </a:solidFill>
              </a:rPr>
              <a:t>OBJECTIVES</a:t>
            </a:r>
            <a:endParaRPr sz="2400"/>
          </a:p>
        </p:txBody>
      </p:sp>
      <p:grpSp>
        <p:nvGrpSpPr>
          <p:cNvPr id="13" name="object 13"/>
          <p:cNvGrpSpPr/>
          <p:nvPr/>
        </p:nvGrpSpPr>
        <p:grpSpPr>
          <a:xfrm>
            <a:off x="782510" y="3049968"/>
            <a:ext cx="183515" cy="551180"/>
            <a:chOff x="782510" y="3049968"/>
            <a:chExt cx="183515" cy="551180"/>
          </a:xfrm>
        </p:grpSpPr>
        <p:pic>
          <p:nvPicPr>
            <p:cNvPr id="14" name="object 14"/>
            <p:cNvPicPr/>
            <p:nvPr/>
          </p:nvPicPr>
          <p:blipFill>
            <a:blip r:embed="rId7" cstate="print"/>
            <a:stretch>
              <a:fillRect/>
            </a:stretch>
          </p:blipFill>
          <p:spPr>
            <a:xfrm>
              <a:off x="782510" y="3417887"/>
              <a:ext cx="183083" cy="183006"/>
            </a:xfrm>
            <a:prstGeom prst="rect">
              <a:avLst/>
            </a:prstGeom>
          </p:spPr>
        </p:pic>
        <p:pic>
          <p:nvPicPr>
            <p:cNvPr id="15" name="object 15"/>
            <p:cNvPicPr/>
            <p:nvPr/>
          </p:nvPicPr>
          <p:blipFill>
            <a:blip r:embed="rId8" cstate="print"/>
            <a:stretch>
              <a:fillRect/>
            </a:stretch>
          </p:blipFill>
          <p:spPr>
            <a:xfrm>
              <a:off x="782510" y="3049968"/>
              <a:ext cx="183083" cy="183133"/>
            </a:xfrm>
            <a:prstGeom prst="rect">
              <a:avLst/>
            </a:prstGeom>
          </p:spPr>
        </p:pic>
      </p:grpSp>
      <p:pic>
        <p:nvPicPr>
          <p:cNvPr id="16" name="object 16"/>
          <p:cNvPicPr/>
          <p:nvPr/>
        </p:nvPicPr>
        <p:blipFill>
          <a:blip r:embed="rId9" cstate="print"/>
          <a:stretch>
            <a:fillRect/>
          </a:stretch>
        </p:blipFill>
        <p:spPr>
          <a:xfrm>
            <a:off x="5697509" y="6459352"/>
            <a:ext cx="218693" cy="218676"/>
          </a:xfrm>
          <a:prstGeom prst="rect">
            <a:avLst/>
          </a:prstGeom>
        </p:spPr>
      </p:pic>
      <p:sp>
        <p:nvSpPr>
          <p:cNvPr id="17" name="object 17"/>
          <p:cNvSpPr txBox="1"/>
          <p:nvPr/>
        </p:nvSpPr>
        <p:spPr>
          <a:xfrm>
            <a:off x="3104514" y="5989033"/>
            <a:ext cx="5984875" cy="366395"/>
          </a:xfrm>
          <a:prstGeom prst="rect">
            <a:avLst/>
          </a:prstGeom>
        </p:spPr>
        <p:txBody>
          <a:bodyPr vert="horz" wrap="square" lIns="0" tIns="0" rIns="0" bIns="0" rtlCol="0">
            <a:spAutoFit/>
          </a:bodyPr>
          <a:lstStyle/>
          <a:p>
            <a:pPr marL="12700">
              <a:lnSpc>
                <a:spcPts val="2755"/>
              </a:lnSpc>
            </a:pPr>
            <a:r>
              <a:rPr sz="2400" b="1" spc="-5" dirty="0">
                <a:latin typeface="Arial"/>
                <a:cs typeface="Arial"/>
              </a:rPr>
              <a:t>13</a:t>
            </a:r>
            <a:r>
              <a:rPr sz="2400" b="1" spc="-10" dirty="0">
                <a:latin typeface="Arial"/>
                <a:cs typeface="Arial"/>
              </a:rPr>
              <a:t> </a:t>
            </a:r>
            <a:r>
              <a:rPr sz="2400" b="1" spc="-5" dirty="0">
                <a:latin typeface="Arial"/>
                <a:cs typeface="Arial"/>
              </a:rPr>
              <a:t>x </a:t>
            </a:r>
            <a:r>
              <a:rPr sz="2400" b="1" spc="-5" dirty="0">
                <a:solidFill>
                  <a:srgbClr val="BB8542"/>
                </a:solidFill>
                <a:latin typeface="Arial"/>
                <a:cs typeface="Arial"/>
              </a:rPr>
              <a:t>ENABLING</a:t>
            </a:r>
            <a:r>
              <a:rPr sz="2400" b="1" spc="10" dirty="0">
                <a:solidFill>
                  <a:srgbClr val="BB8542"/>
                </a:solidFill>
                <a:latin typeface="Arial"/>
                <a:cs typeface="Arial"/>
              </a:rPr>
              <a:t> </a:t>
            </a:r>
            <a:r>
              <a:rPr sz="2400" b="1" spc="-5" dirty="0">
                <a:solidFill>
                  <a:srgbClr val="BB8542"/>
                </a:solidFill>
                <a:latin typeface="Arial"/>
                <a:cs typeface="Arial"/>
              </a:rPr>
              <a:t>LEARNING</a:t>
            </a:r>
            <a:r>
              <a:rPr sz="2400" b="1" spc="10" dirty="0">
                <a:solidFill>
                  <a:srgbClr val="BB8542"/>
                </a:solidFill>
                <a:latin typeface="Arial"/>
                <a:cs typeface="Arial"/>
              </a:rPr>
              <a:t> </a:t>
            </a:r>
            <a:r>
              <a:rPr sz="2400" b="1" spc="-5" dirty="0">
                <a:solidFill>
                  <a:srgbClr val="BB8542"/>
                </a:solidFill>
                <a:latin typeface="Arial"/>
                <a:cs typeface="Arial"/>
              </a:rPr>
              <a:t>OBJECTIVES</a:t>
            </a:r>
            <a:endParaRPr sz="2400">
              <a:latin typeface="Arial"/>
              <a:cs typeface="Arial"/>
            </a:endParaRPr>
          </a:p>
        </p:txBody>
      </p:sp>
      <p:sp>
        <p:nvSpPr>
          <p:cNvPr id="18" name="object 18"/>
          <p:cNvSpPr txBox="1"/>
          <p:nvPr/>
        </p:nvSpPr>
        <p:spPr>
          <a:xfrm>
            <a:off x="717905" y="6418609"/>
            <a:ext cx="167005" cy="309880"/>
          </a:xfrm>
          <a:prstGeom prst="rect">
            <a:avLst/>
          </a:prstGeom>
        </p:spPr>
        <p:txBody>
          <a:bodyPr vert="horz" wrap="square" lIns="0" tIns="0" rIns="0" bIns="0" rtlCol="0">
            <a:spAutoFit/>
          </a:bodyPr>
          <a:lstStyle/>
          <a:p>
            <a:pPr marL="12700">
              <a:lnSpc>
                <a:spcPts val="2315"/>
              </a:lnSpc>
            </a:pPr>
            <a:r>
              <a:rPr sz="2000" b="1" dirty="0">
                <a:solidFill>
                  <a:srgbClr val="BB8542"/>
                </a:solidFill>
                <a:latin typeface="Arial"/>
                <a:cs typeface="Arial"/>
              </a:rPr>
              <a:t>#</a:t>
            </a:r>
            <a:endParaRPr sz="2000">
              <a:latin typeface="Arial"/>
              <a:cs typeface="Arial"/>
            </a:endParaRPr>
          </a:p>
        </p:txBody>
      </p:sp>
      <p:sp>
        <p:nvSpPr>
          <p:cNvPr id="19" name="object 19"/>
          <p:cNvSpPr txBox="1"/>
          <p:nvPr/>
        </p:nvSpPr>
        <p:spPr>
          <a:xfrm>
            <a:off x="992225" y="6456197"/>
            <a:ext cx="2663190" cy="224790"/>
          </a:xfrm>
          <a:prstGeom prst="rect">
            <a:avLst/>
          </a:prstGeom>
        </p:spPr>
        <p:txBody>
          <a:bodyPr vert="horz" wrap="square" lIns="0" tIns="0" rIns="0" bIns="0" rtlCol="0">
            <a:spAutoFit/>
          </a:bodyPr>
          <a:lstStyle/>
          <a:p>
            <a:pPr marL="12700">
              <a:lnSpc>
                <a:spcPts val="1650"/>
              </a:lnSpc>
            </a:pPr>
            <a:r>
              <a:rPr sz="1400" dirty="0">
                <a:solidFill>
                  <a:srgbClr val="2D3334"/>
                </a:solidFill>
                <a:latin typeface="Arial MT"/>
                <a:cs typeface="Arial MT"/>
              </a:rPr>
              <a:t>=</a:t>
            </a:r>
            <a:r>
              <a:rPr sz="1400" spc="-10" dirty="0">
                <a:solidFill>
                  <a:srgbClr val="2D3334"/>
                </a:solidFill>
                <a:latin typeface="Arial MT"/>
                <a:cs typeface="Arial MT"/>
              </a:rPr>
              <a:t> </a:t>
            </a:r>
            <a:r>
              <a:rPr sz="1400" b="1" spc="-5" dirty="0">
                <a:solidFill>
                  <a:srgbClr val="2D3334"/>
                </a:solidFill>
                <a:latin typeface="Arial"/>
                <a:cs typeface="Arial"/>
              </a:rPr>
              <a:t>Terminal</a:t>
            </a:r>
            <a:r>
              <a:rPr sz="1400" b="1" spc="-30" dirty="0">
                <a:solidFill>
                  <a:srgbClr val="2D3334"/>
                </a:solidFill>
                <a:latin typeface="Arial"/>
                <a:cs typeface="Arial"/>
              </a:rPr>
              <a:t> </a:t>
            </a:r>
            <a:r>
              <a:rPr sz="1400" b="1" spc="-5" dirty="0">
                <a:solidFill>
                  <a:srgbClr val="2D3334"/>
                </a:solidFill>
                <a:latin typeface="Arial"/>
                <a:cs typeface="Arial"/>
              </a:rPr>
              <a:t>Learning</a:t>
            </a:r>
            <a:r>
              <a:rPr sz="1400" b="1" spc="-40" dirty="0">
                <a:solidFill>
                  <a:srgbClr val="2D3334"/>
                </a:solidFill>
                <a:latin typeface="Arial"/>
                <a:cs typeface="Arial"/>
              </a:rPr>
              <a:t> </a:t>
            </a:r>
            <a:r>
              <a:rPr sz="1400" b="1" spc="-5" dirty="0">
                <a:solidFill>
                  <a:srgbClr val="2D3334"/>
                </a:solidFill>
                <a:latin typeface="Arial"/>
                <a:cs typeface="Arial"/>
              </a:rPr>
              <a:t>Objectives</a:t>
            </a:r>
            <a:endParaRPr sz="1400">
              <a:latin typeface="Arial"/>
              <a:cs typeface="Arial"/>
            </a:endParaRPr>
          </a:p>
        </p:txBody>
      </p:sp>
      <p:sp>
        <p:nvSpPr>
          <p:cNvPr id="20" name="object 20"/>
          <p:cNvSpPr txBox="1"/>
          <p:nvPr/>
        </p:nvSpPr>
        <p:spPr>
          <a:xfrm>
            <a:off x="4119753" y="6456197"/>
            <a:ext cx="1413510" cy="224790"/>
          </a:xfrm>
          <a:prstGeom prst="rect">
            <a:avLst/>
          </a:prstGeom>
        </p:spPr>
        <p:txBody>
          <a:bodyPr vert="horz" wrap="square" lIns="0" tIns="0" rIns="0" bIns="0" rtlCol="0">
            <a:spAutoFit/>
          </a:bodyPr>
          <a:lstStyle/>
          <a:p>
            <a:pPr marL="12700">
              <a:lnSpc>
                <a:spcPts val="1650"/>
              </a:lnSpc>
            </a:pPr>
            <a:r>
              <a:rPr sz="1400" dirty="0">
                <a:solidFill>
                  <a:srgbClr val="2D3334"/>
                </a:solidFill>
                <a:latin typeface="Arial MT"/>
                <a:cs typeface="Arial MT"/>
              </a:rPr>
              <a:t>=</a:t>
            </a:r>
            <a:r>
              <a:rPr sz="1400" spc="-35" dirty="0">
                <a:solidFill>
                  <a:srgbClr val="2D3334"/>
                </a:solidFill>
                <a:latin typeface="Arial MT"/>
                <a:cs typeface="Arial MT"/>
              </a:rPr>
              <a:t> </a:t>
            </a:r>
            <a:r>
              <a:rPr sz="1400" spc="-5" dirty="0">
                <a:solidFill>
                  <a:srgbClr val="2D3334"/>
                </a:solidFill>
                <a:latin typeface="Arial MT"/>
                <a:cs typeface="Arial MT"/>
              </a:rPr>
              <a:t>Cognitive</a:t>
            </a:r>
            <a:r>
              <a:rPr sz="1400" spc="-35" dirty="0">
                <a:solidFill>
                  <a:srgbClr val="2D3334"/>
                </a:solidFill>
                <a:latin typeface="Arial MT"/>
                <a:cs typeface="Arial MT"/>
              </a:rPr>
              <a:t> </a:t>
            </a:r>
            <a:r>
              <a:rPr sz="1400" dirty="0">
                <a:solidFill>
                  <a:srgbClr val="2D3334"/>
                </a:solidFill>
                <a:latin typeface="Arial MT"/>
                <a:cs typeface="Arial MT"/>
              </a:rPr>
              <a:t>ELOs</a:t>
            </a:r>
            <a:endParaRPr sz="1400">
              <a:latin typeface="Arial MT"/>
              <a:cs typeface="Arial MT"/>
            </a:endParaRPr>
          </a:p>
        </p:txBody>
      </p:sp>
      <p:sp>
        <p:nvSpPr>
          <p:cNvPr id="21" name="object 21"/>
          <p:cNvSpPr txBox="1"/>
          <p:nvPr/>
        </p:nvSpPr>
        <p:spPr>
          <a:xfrm>
            <a:off x="6000369" y="6456197"/>
            <a:ext cx="1687830" cy="224790"/>
          </a:xfrm>
          <a:prstGeom prst="rect">
            <a:avLst/>
          </a:prstGeom>
        </p:spPr>
        <p:txBody>
          <a:bodyPr vert="horz" wrap="square" lIns="0" tIns="0" rIns="0" bIns="0" rtlCol="0">
            <a:spAutoFit/>
          </a:bodyPr>
          <a:lstStyle/>
          <a:p>
            <a:pPr marL="12700">
              <a:lnSpc>
                <a:spcPts val="1650"/>
              </a:lnSpc>
            </a:pPr>
            <a:r>
              <a:rPr sz="1400" dirty="0">
                <a:solidFill>
                  <a:srgbClr val="2D3334"/>
                </a:solidFill>
                <a:latin typeface="Arial MT"/>
                <a:cs typeface="Arial MT"/>
              </a:rPr>
              <a:t>=</a:t>
            </a:r>
            <a:r>
              <a:rPr sz="1400" spc="-50" dirty="0">
                <a:solidFill>
                  <a:srgbClr val="2D3334"/>
                </a:solidFill>
                <a:latin typeface="Arial MT"/>
                <a:cs typeface="Arial MT"/>
              </a:rPr>
              <a:t> </a:t>
            </a:r>
            <a:r>
              <a:rPr sz="1400" dirty="0">
                <a:solidFill>
                  <a:srgbClr val="2D3334"/>
                </a:solidFill>
                <a:latin typeface="Arial MT"/>
                <a:cs typeface="Arial MT"/>
              </a:rPr>
              <a:t>Performance</a:t>
            </a:r>
            <a:r>
              <a:rPr sz="1400" spc="-80" dirty="0">
                <a:solidFill>
                  <a:srgbClr val="2D3334"/>
                </a:solidFill>
                <a:latin typeface="Arial MT"/>
                <a:cs typeface="Arial MT"/>
              </a:rPr>
              <a:t> </a:t>
            </a:r>
            <a:r>
              <a:rPr sz="1400" dirty="0">
                <a:solidFill>
                  <a:srgbClr val="2D3334"/>
                </a:solidFill>
                <a:latin typeface="Arial MT"/>
                <a:cs typeface="Arial MT"/>
              </a:rPr>
              <a:t>ELOs</a:t>
            </a:r>
            <a:endParaRPr sz="1400">
              <a:latin typeface="Arial MT"/>
              <a:cs typeface="Arial MT"/>
            </a:endParaRPr>
          </a:p>
        </p:txBody>
      </p:sp>
      <p:sp>
        <p:nvSpPr>
          <p:cNvPr id="22" name="object 22"/>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23" name="object 23"/>
          <p:cNvSpPr txBox="1"/>
          <p:nvPr/>
        </p:nvSpPr>
        <p:spPr>
          <a:xfrm>
            <a:off x="11699747" y="656438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latin typeface="Arial MT"/>
                <a:cs typeface="Arial MT"/>
              </a:rPr>
              <a:t>4</a:t>
            </a:fld>
            <a:endParaRPr sz="1200">
              <a:latin typeface="Arial MT"/>
              <a:cs typeface="Arial MT"/>
            </a:endParaRPr>
          </a:p>
        </p:txBody>
      </p:sp>
      <p:pic>
        <p:nvPicPr>
          <p:cNvPr id="25" name="Picture 24">
            <a:extLst>
              <a:ext uri="{FF2B5EF4-FFF2-40B4-BE49-F238E27FC236}">
                <a16:creationId xmlns:a16="http://schemas.microsoft.com/office/drawing/2014/main" id="{17EDB571-905B-E179-7844-A9F12979D77C}"/>
              </a:ext>
            </a:extLst>
          </p:cNvPr>
          <p:cNvPicPr>
            <a:picLocks noChangeAspect="1"/>
          </p:cNvPicPr>
          <p:nvPr/>
        </p:nvPicPr>
        <p:blipFill>
          <a:blip r:embed="rId10"/>
          <a:stretch>
            <a:fillRect/>
          </a:stretch>
        </p:blipFill>
        <p:spPr>
          <a:xfrm>
            <a:off x="0" y="0"/>
            <a:ext cx="12192000" cy="68579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606667"/>
                </a:solidFill>
                <a:latin typeface="Arial"/>
                <a:cs typeface="Arial"/>
              </a:rPr>
              <a:t>Module</a:t>
            </a:r>
            <a:r>
              <a:rPr sz="2000" b="1" spc="-20" dirty="0">
                <a:solidFill>
                  <a:srgbClr val="606667"/>
                </a:solidFill>
                <a:latin typeface="Arial"/>
                <a:cs typeface="Arial"/>
              </a:rPr>
              <a:t> </a:t>
            </a:r>
            <a:r>
              <a:rPr sz="2000" b="1" dirty="0">
                <a:solidFill>
                  <a:srgbClr val="606667"/>
                </a:solidFill>
                <a:latin typeface="Arial"/>
                <a:cs typeface="Arial"/>
              </a:rPr>
              <a:t>8:</a:t>
            </a:r>
            <a:r>
              <a:rPr sz="2000" b="1" spc="-15" dirty="0">
                <a:solidFill>
                  <a:srgbClr val="606667"/>
                </a:solidFill>
                <a:latin typeface="Arial"/>
                <a:cs typeface="Arial"/>
              </a:rPr>
              <a:t> </a:t>
            </a:r>
            <a:r>
              <a:rPr sz="2000" b="1" dirty="0">
                <a:solidFill>
                  <a:srgbClr val="606667"/>
                </a:solidFill>
                <a:latin typeface="Arial"/>
                <a:cs typeface="Arial"/>
              </a:rPr>
              <a:t>Respiration</a:t>
            </a:r>
            <a:r>
              <a:rPr sz="2000" b="1" spc="-45" dirty="0">
                <a:solidFill>
                  <a:srgbClr val="606667"/>
                </a:solidFill>
                <a:latin typeface="Arial"/>
                <a:cs typeface="Arial"/>
              </a:rPr>
              <a:t> </a:t>
            </a:r>
            <a:r>
              <a:rPr sz="2000" b="1" dirty="0">
                <a:solidFill>
                  <a:srgbClr val="606667"/>
                </a:solidFill>
                <a:latin typeface="Arial"/>
                <a:cs typeface="Arial"/>
              </a:rPr>
              <a:t>Assessment</a:t>
            </a:r>
            <a:r>
              <a:rPr sz="2000" b="1" spc="-30" dirty="0">
                <a:solidFill>
                  <a:srgbClr val="606667"/>
                </a:solidFill>
                <a:latin typeface="Arial"/>
                <a:cs typeface="Arial"/>
              </a:rPr>
              <a:t> </a:t>
            </a:r>
            <a:r>
              <a:rPr sz="2000" b="1" dirty="0">
                <a:solidFill>
                  <a:srgbClr val="606667"/>
                </a:solidFill>
                <a:latin typeface="Arial"/>
                <a:cs typeface="Arial"/>
              </a:rPr>
              <a:t>&amp;</a:t>
            </a:r>
            <a:r>
              <a:rPr sz="2000" b="1" spc="-15" dirty="0">
                <a:solidFill>
                  <a:srgbClr val="606667"/>
                </a:solidFill>
                <a:latin typeface="Arial"/>
                <a:cs typeface="Arial"/>
              </a:rPr>
              <a:t> </a:t>
            </a:r>
            <a:r>
              <a:rPr sz="2000" b="1" dirty="0">
                <a:solidFill>
                  <a:srgbClr val="606667"/>
                </a:solidFill>
                <a:latin typeface="Arial"/>
                <a:cs typeface="Arial"/>
              </a:rPr>
              <a:t>Management</a:t>
            </a:r>
            <a:r>
              <a:rPr sz="2000" b="1" spc="-25" dirty="0">
                <a:solidFill>
                  <a:srgbClr val="606667"/>
                </a:solidFill>
                <a:latin typeface="Arial"/>
                <a:cs typeface="Arial"/>
              </a:rPr>
              <a:t> </a:t>
            </a:r>
            <a:r>
              <a:rPr sz="2000" b="1" dirty="0">
                <a:solidFill>
                  <a:srgbClr val="606667"/>
                </a:solidFill>
                <a:latin typeface="Arial"/>
                <a:cs typeface="Arial"/>
              </a:rPr>
              <a:t>in</a:t>
            </a:r>
            <a:r>
              <a:rPr sz="2000" b="1" spc="-10" dirty="0">
                <a:solidFill>
                  <a:srgbClr val="606667"/>
                </a:solidFill>
                <a:latin typeface="Arial"/>
                <a:cs typeface="Arial"/>
              </a:rPr>
              <a:t> </a:t>
            </a:r>
            <a:r>
              <a:rPr sz="2000" b="1" dirty="0">
                <a:solidFill>
                  <a:srgbClr val="606667"/>
                </a:solidFill>
                <a:latin typeface="Arial"/>
                <a:cs typeface="Arial"/>
              </a:rPr>
              <a:t>TFC</a:t>
            </a:r>
            <a:endParaRPr sz="2000">
              <a:latin typeface="Arial"/>
              <a:cs typeface="Arial"/>
            </a:endParaRPr>
          </a:p>
        </p:txBody>
      </p:sp>
      <p:sp>
        <p:nvSpPr>
          <p:cNvPr id="5" name="object 5"/>
          <p:cNvSpPr txBox="1">
            <a:spLocks noGrp="1"/>
          </p:cNvSpPr>
          <p:nvPr>
            <p:ph type="title"/>
          </p:nvPr>
        </p:nvSpPr>
        <p:spPr>
          <a:xfrm>
            <a:off x="2900298" y="820927"/>
            <a:ext cx="6394450" cy="696595"/>
          </a:xfrm>
          <a:prstGeom prst="rect">
            <a:avLst/>
          </a:prstGeom>
        </p:spPr>
        <p:txBody>
          <a:bodyPr vert="horz" wrap="square" lIns="0" tIns="13335" rIns="0" bIns="0" rtlCol="0">
            <a:spAutoFit/>
          </a:bodyPr>
          <a:lstStyle/>
          <a:p>
            <a:pPr marL="12700">
              <a:lnSpc>
                <a:spcPct val="100000"/>
              </a:lnSpc>
              <a:spcBef>
                <a:spcPts val="105"/>
              </a:spcBef>
            </a:pPr>
            <a:r>
              <a:rPr sz="4400" dirty="0">
                <a:solidFill>
                  <a:srgbClr val="F1F1F1"/>
                </a:solidFill>
              </a:rPr>
              <a:t>Three</a:t>
            </a:r>
            <a:r>
              <a:rPr sz="4400" spc="-25" dirty="0">
                <a:solidFill>
                  <a:srgbClr val="F1F1F1"/>
                </a:solidFill>
              </a:rPr>
              <a:t> </a:t>
            </a:r>
            <a:r>
              <a:rPr sz="4400" u="heavy" dirty="0">
                <a:solidFill>
                  <a:srgbClr val="FFFFFF"/>
                </a:solidFill>
                <a:uFill>
                  <a:solidFill>
                    <a:srgbClr val="FFFFFF"/>
                  </a:solidFill>
                </a:uFill>
              </a:rPr>
              <a:t>PHASES</a:t>
            </a:r>
            <a:r>
              <a:rPr sz="4400" spc="-30" dirty="0">
                <a:solidFill>
                  <a:srgbClr val="FFFFFF"/>
                </a:solidFill>
              </a:rPr>
              <a:t> </a:t>
            </a:r>
            <a:r>
              <a:rPr sz="4400" dirty="0">
                <a:solidFill>
                  <a:srgbClr val="FFFFFF"/>
                </a:solidFill>
              </a:rPr>
              <a:t>of</a:t>
            </a:r>
            <a:r>
              <a:rPr sz="4400" spc="-20" dirty="0">
                <a:solidFill>
                  <a:srgbClr val="FFFFFF"/>
                </a:solidFill>
              </a:rPr>
              <a:t> </a:t>
            </a:r>
            <a:r>
              <a:rPr sz="4400" dirty="0">
                <a:solidFill>
                  <a:srgbClr val="FFFFFF"/>
                </a:solidFill>
              </a:rPr>
              <a:t>TCCC</a:t>
            </a:r>
            <a:endParaRPr sz="4400"/>
          </a:p>
        </p:txBody>
      </p:sp>
      <p:sp>
        <p:nvSpPr>
          <p:cNvPr id="6" name="object 6"/>
          <p:cNvSpPr/>
          <p:nvPr/>
        </p:nvSpPr>
        <p:spPr>
          <a:xfrm>
            <a:off x="286511" y="2510027"/>
            <a:ext cx="666115" cy="666115"/>
          </a:xfrm>
          <a:custGeom>
            <a:avLst/>
            <a:gdLst/>
            <a:ahLst/>
            <a:cxnLst/>
            <a:rect l="l" t="t" r="r" b="b"/>
            <a:pathLst>
              <a:path w="666115" h="666114">
                <a:moveTo>
                  <a:pt x="332994" y="0"/>
                </a:moveTo>
                <a:lnTo>
                  <a:pt x="283786" y="3610"/>
                </a:lnTo>
                <a:lnTo>
                  <a:pt x="236820" y="14099"/>
                </a:lnTo>
                <a:lnTo>
                  <a:pt x="192611" y="30951"/>
                </a:lnTo>
                <a:lnTo>
                  <a:pt x="151674" y="53650"/>
                </a:lnTo>
                <a:lnTo>
                  <a:pt x="114524" y="81681"/>
                </a:lnTo>
                <a:lnTo>
                  <a:pt x="81677" y="114530"/>
                </a:lnTo>
                <a:lnTo>
                  <a:pt x="53647" y="151680"/>
                </a:lnTo>
                <a:lnTo>
                  <a:pt x="30949" y="192617"/>
                </a:lnTo>
                <a:lnTo>
                  <a:pt x="14098" y="236825"/>
                </a:lnTo>
                <a:lnTo>
                  <a:pt x="3610" y="283789"/>
                </a:lnTo>
                <a:lnTo>
                  <a:pt x="0" y="332994"/>
                </a:lnTo>
                <a:lnTo>
                  <a:pt x="3610" y="382198"/>
                </a:lnTo>
                <a:lnTo>
                  <a:pt x="14098" y="429162"/>
                </a:lnTo>
                <a:lnTo>
                  <a:pt x="30949" y="473370"/>
                </a:lnTo>
                <a:lnTo>
                  <a:pt x="53647" y="514307"/>
                </a:lnTo>
                <a:lnTo>
                  <a:pt x="81677" y="551457"/>
                </a:lnTo>
                <a:lnTo>
                  <a:pt x="114524" y="584306"/>
                </a:lnTo>
                <a:lnTo>
                  <a:pt x="151674" y="612337"/>
                </a:lnTo>
                <a:lnTo>
                  <a:pt x="192611" y="635036"/>
                </a:lnTo>
                <a:lnTo>
                  <a:pt x="236820" y="651888"/>
                </a:lnTo>
                <a:lnTo>
                  <a:pt x="283786" y="662377"/>
                </a:lnTo>
                <a:lnTo>
                  <a:pt x="332994" y="665988"/>
                </a:lnTo>
                <a:lnTo>
                  <a:pt x="382201" y="662377"/>
                </a:lnTo>
                <a:lnTo>
                  <a:pt x="429167" y="651888"/>
                </a:lnTo>
                <a:lnTo>
                  <a:pt x="473376" y="635036"/>
                </a:lnTo>
                <a:lnTo>
                  <a:pt x="514313" y="612337"/>
                </a:lnTo>
                <a:lnTo>
                  <a:pt x="551463" y="584306"/>
                </a:lnTo>
                <a:lnTo>
                  <a:pt x="584310" y="551457"/>
                </a:lnTo>
                <a:lnTo>
                  <a:pt x="612340" y="514307"/>
                </a:lnTo>
                <a:lnTo>
                  <a:pt x="635038" y="473370"/>
                </a:lnTo>
                <a:lnTo>
                  <a:pt x="651889" y="429162"/>
                </a:lnTo>
                <a:lnTo>
                  <a:pt x="662377" y="382198"/>
                </a:lnTo>
                <a:lnTo>
                  <a:pt x="665988" y="332994"/>
                </a:lnTo>
                <a:lnTo>
                  <a:pt x="662377" y="283789"/>
                </a:lnTo>
                <a:lnTo>
                  <a:pt x="651889" y="236825"/>
                </a:lnTo>
                <a:lnTo>
                  <a:pt x="635038" y="192617"/>
                </a:lnTo>
                <a:lnTo>
                  <a:pt x="612340" y="151680"/>
                </a:lnTo>
                <a:lnTo>
                  <a:pt x="584310" y="114530"/>
                </a:lnTo>
                <a:lnTo>
                  <a:pt x="551463" y="81681"/>
                </a:lnTo>
                <a:lnTo>
                  <a:pt x="514313" y="53650"/>
                </a:lnTo>
                <a:lnTo>
                  <a:pt x="473376" y="30951"/>
                </a:lnTo>
                <a:lnTo>
                  <a:pt x="429167" y="14099"/>
                </a:lnTo>
                <a:lnTo>
                  <a:pt x="382201" y="3610"/>
                </a:lnTo>
                <a:lnTo>
                  <a:pt x="332994" y="0"/>
                </a:lnTo>
                <a:close/>
              </a:path>
            </a:pathLst>
          </a:custGeom>
          <a:solidFill>
            <a:srgbClr val="898B8B"/>
          </a:solidFill>
        </p:spPr>
        <p:txBody>
          <a:bodyPr wrap="square" lIns="0" tIns="0" rIns="0" bIns="0" rtlCol="0"/>
          <a:lstStyle/>
          <a:p>
            <a:endParaRPr/>
          </a:p>
        </p:txBody>
      </p:sp>
      <p:sp>
        <p:nvSpPr>
          <p:cNvPr id="7" name="object 7"/>
          <p:cNvSpPr txBox="1"/>
          <p:nvPr/>
        </p:nvSpPr>
        <p:spPr>
          <a:xfrm>
            <a:off x="471017" y="2564383"/>
            <a:ext cx="297180"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2D3334"/>
                </a:solidFill>
                <a:latin typeface="Arial Black"/>
                <a:cs typeface="Arial Black"/>
              </a:rPr>
              <a:t>1</a:t>
            </a:r>
            <a:endParaRPr sz="3200">
              <a:latin typeface="Arial Black"/>
              <a:cs typeface="Arial Black"/>
            </a:endParaRPr>
          </a:p>
        </p:txBody>
      </p:sp>
      <p:sp>
        <p:nvSpPr>
          <p:cNvPr id="8" name="object 8"/>
          <p:cNvSpPr txBox="1"/>
          <p:nvPr/>
        </p:nvSpPr>
        <p:spPr>
          <a:xfrm>
            <a:off x="1204061" y="2436622"/>
            <a:ext cx="2738120" cy="1391920"/>
          </a:xfrm>
          <a:prstGeom prst="rect">
            <a:avLst/>
          </a:prstGeom>
        </p:spPr>
        <p:txBody>
          <a:bodyPr vert="horz" wrap="square" lIns="0" tIns="67945" rIns="0" bIns="0" rtlCol="0">
            <a:spAutoFit/>
          </a:bodyPr>
          <a:lstStyle/>
          <a:p>
            <a:pPr marL="12700" marR="5080">
              <a:lnSpc>
                <a:spcPts val="3460"/>
              </a:lnSpc>
              <a:spcBef>
                <a:spcPts val="535"/>
              </a:spcBef>
            </a:pPr>
            <a:r>
              <a:rPr sz="3200" b="1" dirty="0">
                <a:solidFill>
                  <a:srgbClr val="FFFFFF"/>
                </a:solidFill>
                <a:latin typeface="Arial"/>
                <a:cs typeface="Arial"/>
              </a:rPr>
              <a:t>CARE</a:t>
            </a:r>
            <a:r>
              <a:rPr sz="3200" b="1" spc="-80" dirty="0">
                <a:solidFill>
                  <a:srgbClr val="FFFFFF"/>
                </a:solidFill>
                <a:latin typeface="Arial"/>
                <a:cs typeface="Arial"/>
              </a:rPr>
              <a:t> </a:t>
            </a:r>
            <a:r>
              <a:rPr sz="3200" b="1" dirty="0">
                <a:solidFill>
                  <a:srgbClr val="FFFFFF"/>
                </a:solidFill>
                <a:latin typeface="Arial"/>
                <a:cs typeface="Arial"/>
              </a:rPr>
              <a:t>UNDER </a:t>
            </a:r>
            <a:r>
              <a:rPr sz="3200" b="1" spc="-880" dirty="0">
                <a:solidFill>
                  <a:srgbClr val="FFFFFF"/>
                </a:solidFill>
                <a:latin typeface="Arial"/>
                <a:cs typeface="Arial"/>
              </a:rPr>
              <a:t> </a:t>
            </a:r>
            <a:r>
              <a:rPr sz="3200" b="1" dirty="0">
                <a:solidFill>
                  <a:srgbClr val="FFFFFF"/>
                </a:solidFill>
                <a:latin typeface="Arial"/>
                <a:cs typeface="Arial"/>
              </a:rPr>
              <a:t>FIRE</a:t>
            </a:r>
            <a:r>
              <a:rPr sz="3200" b="1" spc="-40" dirty="0">
                <a:solidFill>
                  <a:srgbClr val="FFFFFF"/>
                </a:solidFill>
                <a:latin typeface="Arial"/>
                <a:cs typeface="Arial"/>
              </a:rPr>
              <a:t> </a:t>
            </a:r>
            <a:r>
              <a:rPr sz="3200" b="1" dirty="0">
                <a:solidFill>
                  <a:srgbClr val="FFFFFF"/>
                </a:solidFill>
                <a:latin typeface="Arial"/>
                <a:cs typeface="Arial"/>
              </a:rPr>
              <a:t>(CUF)</a:t>
            </a:r>
            <a:endParaRPr sz="3200">
              <a:latin typeface="Arial"/>
              <a:cs typeface="Arial"/>
            </a:endParaRPr>
          </a:p>
          <a:p>
            <a:pPr marL="12700">
              <a:lnSpc>
                <a:spcPts val="3404"/>
              </a:lnSpc>
            </a:pPr>
            <a:r>
              <a:rPr sz="3200" b="1" dirty="0">
                <a:solidFill>
                  <a:srgbClr val="FFFFFF"/>
                </a:solidFill>
                <a:latin typeface="Arial"/>
                <a:cs typeface="Arial"/>
              </a:rPr>
              <a:t>/</a:t>
            </a:r>
            <a:r>
              <a:rPr sz="3200" b="1" spc="-40" dirty="0">
                <a:solidFill>
                  <a:srgbClr val="FFFFFF"/>
                </a:solidFill>
                <a:latin typeface="Arial"/>
                <a:cs typeface="Arial"/>
              </a:rPr>
              <a:t> </a:t>
            </a:r>
            <a:r>
              <a:rPr sz="3200" b="1" dirty="0">
                <a:solidFill>
                  <a:srgbClr val="FFFFFF"/>
                </a:solidFill>
                <a:latin typeface="Arial"/>
                <a:cs typeface="Arial"/>
              </a:rPr>
              <a:t>THREAT</a:t>
            </a:r>
            <a:endParaRPr sz="3200">
              <a:latin typeface="Arial"/>
              <a:cs typeface="Arial"/>
            </a:endParaRPr>
          </a:p>
        </p:txBody>
      </p:sp>
      <p:sp>
        <p:nvSpPr>
          <p:cNvPr id="9" name="object 9"/>
          <p:cNvSpPr/>
          <p:nvPr/>
        </p:nvSpPr>
        <p:spPr>
          <a:xfrm>
            <a:off x="5049011" y="4072128"/>
            <a:ext cx="2943225" cy="721360"/>
          </a:xfrm>
          <a:custGeom>
            <a:avLst/>
            <a:gdLst/>
            <a:ahLst/>
            <a:cxnLst/>
            <a:rect l="l" t="t" r="r" b="b"/>
            <a:pathLst>
              <a:path w="2943225" h="721360">
                <a:moveTo>
                  <a:pt x="2582417" y="0"/>
                </a:moveTo>
                <a:lnTo>
                  <a:pt x="360425" y="0"/>
                </a:lnTo>
                <a:lnTo>
                  <a:pt x="311528" y="3291"/>
                </a:lnTo>
                <a:lnTo>
                  <a:pt x="264627" y="12878"/>
                </a:lnTo>
                <a:lnTo>
                  <a:pt x="220152" y="28330"/>
                </a:lnTo>
                <a:lnTo>
                  <a:pt x="178533" y="49219"/>
                </a:lnTo>
                <a:lnTo>
                  <a:pt x="140201" y="75114"/>
                </a:lnTo>
                <a:lnTo>
                  <a:pt x="105584" y="105584"/>
                </a:lnTo>
                <a:lnTo>
                  <a:pt x="75114" y="140201"/>
                </a:lnTo>
                <a:lnTo>
                  <a:pt x="49219" y="178533"/>
                </a:lnTo>
                <a:lnTo>
                  <a:pt x="28330" y="220152"/>
                </a:lnTo>
                <a:lnTo>
                  <a:pt x="12878" y="264627"/>
                </a:lnTo>
                <a:lnTo>
                  <a:pt x="3291" y="311528"/>
                </a:lnTo>
                <a:lnTo>
                  <a:pt x="0" y="360426"/>
                </a:lnTo>
                <a:lnTo>
                  <a:pt x="3291" y="409323"/>
                </a:lnTo>
                <a:lnTo>
                  <a:pt x="12878" y="456224"/>
                </a:lnTo>
                <a:lnTo>
                  <a:pt x="28330" y="500699"/>
                </a:lnTo>
                <a:lnTo>
                  <a:pt x="49219" y="542318"/>
                </a:lnTo>
                <a:lnTo>
                  <a:pt x="75114" y="580650"/>
                </a:lnTo>
                <a:lnTo>
                  <a:pt x="105584" y="615267"/>
                </a:lnTo>
                <a:lnTo>
                  <a:pt x="140201" y="645737"/>
                </a:lnTo>
                <a:lnTo>
                  <a:pt x="178533" y="671632"/>
                </a:lnTo>
                <a:lnTo>
                  <a:pt x="220152" y="692521"/>
                </a:lnTo>
                <a:lnTo>
                  <a:pt x="264627" y="707973"/>
                </a:lnTo>
                <a:lnTo>
                  <a:pt x="311528" y="717560"/>
                </a:lnTo>
                <a:lnTo>
                  <a:pt x="360425" y="720852"/>
                </a:lnTo>
                <a:lnTo>
                  <a:pt x="2582417" y="720852"/>
                </a:lnTo>
                <a:lnTo>
                  <a:pt x="2631315" y="717560"/>
                </a:lnTo>
                <a:lnTo>
                  <a:pt x="2678216" y="707973"/>
                </a:lnTo>
                <a:lnTo>
                  <a:pt x="2722691" y="692521"/>
                </a:lnTo>
                <a:lnTo>
                  <a:pt x="2764310" y="671632"/>
                </a:lnTo>
                <a:lnTo>
                  <a:pt x="2802642" y="645737"/>
                </a:lnTo>
                <a:lnTo>
                  <a:pt x="2837259" y="615267"/>
                </a:lnTo>
                <a:lnTo>
                  <a:pt x="2867729" y="580650"/>
                </a:lnTo>
                <a:lnTo>
                  <a:pt x="2893624" y="542318"/>
                </a:lnTo>
                <a:lnTo>
                  <a:pt x="2914513" y="500699"/>
                </a:lnTo>
                <a:lnTo>
                  <a:pt x="2929965" y="456224"/>
                </a:lnTo>
                <a:lnTo>
                  <a:pt x="2939552" y="409323"/>
                </a:lnTo>
                <a:lnTo>
                  <a:pt x="2942843" y="360426"/>
                </a:lnTo>
                <a:lnTo>
                  <a:pt x="2939552" y="311528"/>
                </a:lnTo>
                <a:lnTo>
                  <a:pt x="2929965" y="264627"/>
                </a:lnTo>
                <a:lnTo>
                  <a:pt x="2914513" y="220152"/>
                </a:lnTo>
                <a:lnTo>
                  <a:pt x="2893624" y="178533"/>
                </a:lnTo>
                <a:lnTo>
                  <a:pt x="2867729" y="140201"/>
                </a:lnTo>
                <a:lnTo>
                  <a:pt x="2837259" y="105584"/>
                </a:lnTo>
                <a:lnTo>
                  <a:pt x="2802642" y="75114"/>
                </a:lnTo>
                <a:lnTo>
                  <a:pt x="2764310" y="49219"/>
                </a:lnTo>
                <a:lnTo>
                  <a:pt x="2722691" y="28330"/>
                </a:lnTo>
                <a:lnTo>
                  <a:pt x="2678216" y="12878"/>
                </a:lnTo>
                <a:lnTo>
                  <a:pt x="2631315" y="3291"/>
                </a:lnTo>
                <a:lnTo>
                  <a:pt x="2582417" y="0"/>
                </a:lnTo>
                <a:close/>
              </a:path>
            </a:pathLst>
          </a:custGeom>
          <a:solidFill>
            <a:srgbClr val="FFC000"/>
          </a:solidFill>
        </p:spPr>
        <p:txBody>
          <a:bodyPr wrap="square" lIns="0" tIns="0" rIns="0" bIns="0" rtlCol="0"/>
          <a:lstStyle/>
          <a:p>
            <a:endParaRPr/>
          </a:p>
        </p:txBody>
      </p:sp>
      <p:sp>
        <p:nvSpPr>
          <p:cNvPr id="10" name="object 10"/>
          <p:cNvSpPr txBox="1"/>
          <p:nvPr/>
        </p:nvSpPr>
        <p:spPr>
          <a:xfrm>
            <a:off x="5128005" y="2456129"/>
            <a:ext cx="2503170" cy="2223135"/>
          </a:xfrm>
          <a:prstGeom prst="rect">
            <a:avLst/>
          </a:prstGeom>
        </p:spPr>
        <p:txBody>
          <a:bodyPr vert="horz" wrap="square" lIns="0" tIns="62230" rIns="0" bIns="0" rtlCol="0">
            <a:spAutoFit/>
          </a:bodyPr>
          <a:lstStyle/>
          <a:p>
            <a:pPr marL="12700" marR="43180">
              <a:lnSpc>
                <a:spcPct val="90000"/>
              </a:lnSpc>
              <a:spcBef>
                <a:spcPts val="490"/>
              </a:spcBef>
            </a:pPr>
            <a:r>
              <a:rPr sz="3200" b="1" dirty="0">
                <a:solidFill>
                  <a:srgbClr val="FFFFFF"/>
                </a:solidFill>
                <a:latin typeface="Arial"/>
                <a:cs typeface="Arial"/>
              </a:rPr>
              <a:t>TACTICAL </a:t>
            </a:r>
            <a:r>
              <a:rPr sz="3200" b="1" spc="5" dirty="0">
                <a:solidFill>
                  <a:srgbClr val="FFFFFF"/>
                </a:solidFill>
                <a:latin typeface="Arial"/>
                <a:cs typeface="Arial"/>
              </a:rPr>
              <a:t> </a:t>
            </a:r>
            <a:r>
              <a:rPr sz="3200" b="1" dirty="0">
                <a:solidFill>
                  <a:srgbClr val="FFFFFF"/>
                </a:solidFill>
                <a:latin typeface="Arial"/>
                <a:cs typeface="Arial"/>
              </a:rPr>
              <a:t>FIELD</a:t>
            </a:r>
            <a:r>
              <a:rPr sz="3200" b="1" spc="-100" dirty="0">
                <a:solidFill>
                  <a:srgbClr val="FFFFFF"/>
                </a:solidFill>
                <a:latin typeface="Arial"/>
                <a:cs typeface="Arial"/>
              </a:rPr>
              <a:t> </a:t>
            </a:r>
            <a:r>
              <a:rPr sz="3200" b="1" dirty="0">
                <a:solidFill>
                  <a:srgbClr val="FFFFFF"/>
                </a:solidFill>
                <a:latin typeface="Arial"/>
                <a:cs typeface="Arial"/>
              </a:rPr>
              <a:t>CARE </a:t>
            </a:r>
            <a:r>
              <a:rPr sz="3200" b="1" spc="-875" dirty="0">
                <a:solidFill>
                  <a:srgbClr val="FFFFFF"/>
                </a:solidFill>
                <a:latin typeface="Arial"/>
                <a:cs typeface="Arial"/>
              </a:rPr>
              <a:t> </a:t>
            </a:r>
            <a:r>
              <a:rPr sz="3200" b="1" dirty="0">
                <a:solidFill>
                  <a:srgbClr val="FFFFFF"/>
                </a:solidFill>
                <a:latin typeface="Arial"/>
                <a:cs typeface="Arial"/>
              </a:rPr>
              <a:t>(TFC)</a:t>
            </a:r>
            <a:endParaRPr sz="3200">
              <a:latin typeface="Arial"/>
              <a:cs typeface="Arial"/>
            </a:endParaRPr>
          </a:p>
          <a:p>
            <a:pPr marL="358775" marR="5080" indent="-66040">
              <a:lnSpc>
                <a:spcPts val="1870"/>
              </a:lnSpc>
              <a:spcBef>
                <a:spcPts val="2850"/>
              </a:spcBef>
            </a:pPr>
            <a:r>
              <a:rPr sz="1600" b="1" spc="-10" dirty="0">
                <a:latin typeface="Arial"/>
                <a:cs typeface="Arial"/>
              </a:rPr>
              <a:t>WORK</a:t>
            </a:r>
            <a:r>
              <a:rPr sz="1600" b="1" spc="-30" dirty="0">
                <a:latin typeface="Arial"/>
                <a:cs typeface="Arial"/>
              </a:rPr>
              <a:t> </a:t>
            </a:r>
            <a:r>
              <a:rPr sz="1600" b="1" spc="-5" dirty="0">
                <a:latin typeface="Arial"/>
                <a:cs typeface="Arial"/>
              </a:rPr>
              <a:t>UNDER</a:t>
            </a:r>
            <a:r>
              <a:rPr sz="1600" b="1" spc="-35" dirty="0">
                <a:latin typeface="Arial"/>
                <a:cs typeface="Arial"/>
              </a:rPr>
              <a:t> </a:t>
            </a:r>
            <a:r>
              <a:rPr sz="1600" b="1" spc="-5" dirty="0">
                <a:latin typeface="Arial"/>
                <a:cs typeface="Arial"/>
              </a:rPr>
              <a:t>COVER </a:t>
            </a:r>
            <a:r>
              <a:rPr sz="1600" b="1" spc="-425" dirty="0">
                <a:latin typeface="Arial"/>
                <a:cs typeface="Arial"/>
              </a:rPr>
              <a:t> </a:t>
            </a:r>
            <a:r>
              <a:rPr sz="1600" b="1" spc="-20" dirty="0">
                <a:latin typeface="Arial"/>
                <a:cs typeface="Arial"/>
              </a:rPr>
              <a:t>AND</a:t>
            </a:r>
            <a:r>
              <a:rPr sz="1600" b="1" spc="5" dirty="0">
                <a:latin typeface="Arial"/>
                <a:cs typeface="Arial"/>
              </a:rPr>
              <a:t> </a:t>
            </a:r>
            <a:r>
              <a:rPr sz="1600" b="1" spc="-10" dirty="0">
                <a:latin typeface="Arial"/>
                <a:cs typeface="Arial"/>
              </a:rPr>
              <a:t>CONCEALMENT</a:t>
            </a:r>
            <a:endParaRPr sz="1600">
              <a:latin typeface="Arial"/>
              <a:cs typeface="Arial"/>
            </a:endParaRPr>
          </a:p>
        </p:txBody>
      </p:sp>
      <p:sp>
        <p:nvSpPr>
          <p:cNvPr id="11" name="object 11"/>
          <p:cNvSpPr txBox="1"/>
          <p:nvPr/>
        </p:nvSpPr>
        <p:spPr>
          <a:xfrm>
            <a:off x="9042272" y="2436622"/>
            <a:ext cx="2717800" cy="1831339"/>
          </a:xfrm>
          <a:prstGeom prst="rect">
            <a:avLst/>
          </a:prstGeom>
        </p:spPr>
        <p:txBody>
          <a:bodyPr vert="horz" wrap="square" lIns="0" tIns="61594" rIns="0" bIns="0" rtlCol="0">
            <a:spAutoFit/>
          </a:bodyPr>
          <a:lstStyle/>
          <a:p>
            <a:pPr marL="12700" marR="5080">
              <a:lnSpc>
                <a:spcPct val="90000"/>
              </a:lnSpc>
              <a:spcBef>
                <a:spcPts val="484"/>
              </a:spcBef>
            </a:pPr>
            <a:r>
              <a:rPr sz="3200" b="1" dirty="0">
                <a:solidFill>
                  <a:srgbClr val="FFFFFF"/>
                </a:solidFill>
                <a:latin typeface="Arial"/>
                <a:cs typeface="Arial"/>
              </a:rPr>
              <a:t>TACTICAL </a:t>
            </a:r>
            <a:r>
              <a:rPr sz="3200" b="1" spc="5" dirty="0">
                <a:solidFill>
                  <a:srgbClr val="FFFFFF"/>
                </a:solidFill>
                <a:latin typeface="Arial"/>
                <a:cs typeface="Arial"/>
              </a:rPr>
              <a:t> </a:t>
            </a:r>
            <a:r>
              <a:rPr sz="3200" b="1" dirty="0">
                <a:solidFill>
                  <a:srgbClr val="FFFFFF"/>
                </a:solidFill>
                <a:latin typeface="Arial"/>
                <a:cs typeface="Arial"/>
              </a:rPr>
              <a:t>EVACUATION  CARE </a:t>
            </a:r>
            <a:r>
              <a:rPr sz="3200" b="1" spc="5" dirty="0">
                <a:solidFill>
                  <a:srgbClr val="FFFFFF"/>
                </a:solidFill>
                <a:latin typeface="Arial"/>
                <a:cs typeface="Arial"/>
              </a:rPr>
              <a:t> </a:t>
            </a:r>
            <a:r>
              <a:rPr sz="3200" b="1" dirty="0">
                <a:solidFill>
                  <a:srgbClr val="FFFFFF"/>
                </a:solidFill>
                <a:latin typeface="Arial"/>
                <a:cs typeface="Arial"/>
              </a:rPr>
              <a:t>(TACEVAC)</a:t>
            </a:r>
            <a:endParaRPr sz="3200">
              <a:latin typeface="Arial"/>
              <a:cs typeface="Arial"/>
            </a:endParaRPr>
          </a:p>
        </p:txBody>
      </p:sp>
      <p:sp>
        <p:nvSpPr>
          <p:cNvPr id="12" name="object 12"/>
          <p:cNvSpPr/>
          <p:nvPr/>
        </p:nvSpPr>
        <p:spPr>
          <a:xfrm>
            <a:off x="952500" y="4072128"/>
            <a:ext cx="2943225" cy="721360"/>
          </a:xfrm>
          <a:custGeom>
            <a:avLst/>
            <a:gdLst/>
            <a:ahLst/>
            <a:cxnLst/>
            <a:rect l="l" t="t" r="r" b="b"/>
            <a:pathLst>
              <a:path w="2943225" h="721360">
                <a:moveTo>
                  <a:pt x="2582417" y="0"/>
                </a:moveTo>
                <a:lnTo>
                  <a:pt x="360425" y="0"/>
                </a:lnTo>
                <a:lnTo>
                  <a:pt x="311517" y="3291"/>
                </a:lnTo>
                <a:lnTo>
                  <a:pt x="264609" y="12878"/>
                </a:lnTo>
                <a:lnTo>
                  <a:pt x="220131" y="28330"/>
                </a:lnTo>
                <a:lnTo>
                  <a:pt x="178511" y="49219"/>
                </a:lnTo>
                <a:lnTo>
                  <a:pt x="140179" y="75114"/>
                </a:lnTo>
                <a:lnTo>
                  <a:pt x="105565" y="105584"/>
                </a:lnTo>
                <a:lnTo>
                  <a:pt x="75098" y="140201"/>
                </a:lnTo>
                <a:lnTo>
                  <a:pt x="49208" y="178533"/>
                </a:lnTo>
                <a:lnTo>
                  <a:pt x="28323" y="220152"/>
                </a:lnTo>
                <a:lnTo>
                  <a:pt x="12874" y="264627"/>
                </a:lnTo>
                <a:lnTo>
                  <a:pt x="3290" y="311528"/>
                </a:lnTo>
                <a:lnTo>
                  <a:pt x="0" y="360426"/>
                </a:lnTo>
                <a:lnTo>
                  <a:pt x="3290" y="409323"/>
                </a:lnTo>
                <a:lnTo>
                  <a:pt x="12874" y="456224"/>
                </a:lnTo>
                <a:lnTo>
                  <a:pt x="28323" y="500699"/>
                </a:lnTo>
                <a:lnTo>
                  <a:pt x="49208" y="542318"/>
                </a:lnTo>
                <a:lnTo>
                  <a:pt x="75098" y="580650"/>
                </a:lnTo>
                <a:lnTo>
                  <a:pt x="105565" y="615267"/>
                </a:lnTo>
                <a:lnTo>
                  <a:pt x="140179" y="645737"/>
                </a:lnTo>
                <a:lnTo>
                  <a:pt x="178511" y="671632"/>
                </a:lnTo>
                <a:lnTo>
                  <a:pt x="220131" y="692521"/>
                </a:lnTo>
                <a:lnTo>
                  <a:pt x="264609" y="707973"/>
                </a:lnTo>
                <a:lnTo>
                  <a:pt x="311517" y="717560"/>
                </a:lnTo>
                <a:lnTo>
                  <a:pt x="360425" y="720852"/>
                </a:lnTo>
                <a:lnTo>
                  <a:pt x="2582417" y="720852"/>
                </a:lnTo>
                <a:lnTo>
                  <a:pt x="2631315" y="717560"/>
                </a:lnTo>
                <a:lnTo>
                  <a:pt x="2678216" y="707973"/>
                </a:lnTo>
                <a:lnTo>
                  <a:pt x="2722691" y="692521"/>
                </a:lnTo>
                <a:lnTo>
                  <a:pt x="2764310" y="671632"/>
                </a:lnTo>
                <a:lnTo>
                  <a:pt x="2802642" y="645737"/>
                </a:lnTo>
                <a:lnTo>
                  <a:pt x="2837259" y="615267"/>
                </a:lnTo>
                <a:lnTo>
                  <a:pt x="2867729" y="580650"/>
                </a:lnTo>
                <a:lnTo>
                  <a:pt x="2893624" y="542318"/>
                </a:lnTo>
                <a:lnTo>
                  <a:pt x="2914513" y="500699"/>
                </a:lnTo>
                <a:lnTo>
                  <a:pt x="2929965" y="456224"/>
                </a:lnTo>
                <a:lnTo>
                  <a:pt x="2939552" y="409323"/>
                </a:lnTo>
                <a:lnTo>
                  <a:pt x="2942844" y="360426"/>
                </a:lnTo>
                <a:lnTo>
                  <a:pt x="2939552" y="311528"/>
                </a:lnTo>
                <a:lnTo>
                  <a:pt x="2929965" y="264627"/>
                </a:lnTo>
                <a:lnTo>
                  <a:pt x="2914513" y="220152"/>
                </a:lnTo>
                <a:lnTo>
                  <a:pt x="2893624" y="178533"/>
                </a:lnTo>
                <a:lnTo>
                  <a:pt x="2867729" y="140201"/>
                </a:lnTo>
                <a:lnTo>
                  <a:pt x="2837259" y="105584"/>
                </a:lnTo>
                <a:lnTo>
                  <a:pt x="2802642" y="75114"/>
                </a:lnTo>
                <a:lnTo>
                  <a:pt x="2764310" y="49219"/>
                </a:lnTo>
                <a:lnTo>
                  <a:pt x="2722691" y="28330"/>
                </a:lnTo>
                <a:lnTo>
                  <a:pt x="2678216" y="12878"/>
                </a:lnTo>
                <a:lnTo>
                  <a:pt x="2631315" y="3291"/>
                </a:lnTo>
                <a:lnTo>
                  <a:pt x="2582417" y="0"/>
                </a:lnTo>
                <a:close/>
              </a:path>
            </a:pathLst>
          </a:custGeom>
          <a:solidFill>
            <a:srgbClr val="D53944"/>
          </a:solidFill>
        </p:spPr>
        <p:txBody>
          <a:bodyPr wrap="square" lIns="0" tIns="0" rIns="0" bIns="0" rtlCol="0"/>
          <a:lstStyle/>
          <a:p>
            <a:endParaRPr/>
          </a:p>
        </p:txBody>
      </p:sp>
      <p:sp>
        <p:nvSpPr>
          <p:cNvPr id="13" name="object 13"/>
          <p:cNvSpPr txBox="1"/>
          <p:nvPr/>
        </p:nvSpPr>
        <p:spPr>
          <a:xfrm>
            <a:off x="1499108" y="4172458"/>
            <a:ext cx="1849120" cy="506730"/>
          </a:xfrm>
          <a:prstGeom prst="rect">
            <a:avLst/>
          </a:prstGeom>
        </p:spPr>
        <p:txBody>
          <a:bodyPr vert="horz" wrap="square" lIns="0" tIns="25400" rIns="0" bIns="0" rtlCol="0">
            <a:spAutoFit/>
          </a:bodyPr>
          <a:lstStyle/>
          <a:p>
            <a:pPr marL="12700" marR="5080" indent="229870">
              <a:lnSpc>
                <a:spcPts val="1870"/>
              </a:lnSpc>
              <a:spcBef>
                <a:spcPts val="200"/>
              </a:spcBef>
            </a:pPr>
            <a:r>
              <a:rPr sz="1600" b="1" spc="-5" dirty="0">
                <a:solidFill>
                  <a:srgbClr val="FFFFFF"/>
                </a:solidFill>
                <a:latin typeface="Arial"/>
                <a:cs typeface="Arial"/>
              </a:rPr>
              <a:t>RETURN FIRE </a:t>
            </a:r>
            <a:r>
              <a:rPr sz="1600" b="1" dirty="0">
                <a:solidFill>
                  <a:srgbClr val="FFFFFF"/>
                </a:solidFill>
                <a:latin typeface="Arial"/>
                <a:cs typeface="Arial"/>
              </a:rPr>
              <a:t> </a:t>
            </a:r>
            <a:r>
              <a:rPr sz="1600" b="1" spc="-20" dirty="0">
                <a:solidFill>
                  <a:srgbClr val="FFFFFF"/>
                </a:solidFill>
                <a:latin typeface="Arial"/>
                <a:cs typeface="Arial"/>
              </a:rPr>
              <a:t>AND</a:t>
            </a:r>
            <a:r>
              <a:rPr sz="1600" b="1" dirty="0">
                <a:solidFill>
                  <a:srgbClr val="FFFFFF"/>
                </a:solidFill>
                <a:latin typeface="Arial"/>
                <a:cs typeface="Arial"/>
              </a:rPr>
              <a:t> </a:t>
            </a:r>
            <a:r>
              <a:rPr sz="1600" b="1" spc="-20" dirty="0">
                <a:solidFill>
                  <a:srgbClr val="FFFFFF"/>
                </a:solidFill>
                <a:latin typeface="Arial"/>
                <a:cs typeface="Arial"/>
              </a:rPr>
              <a:t>TAKE</a:t>
            </a:r>
            <a:r>
              <a:rPr sz="1600" b="1" spc="5" dirty="0">
                <a:solidFill>
                  <a:srgbClr val="FFFFFF"/>
                </a:solidFill>
                <a:latin typeface="Arial"/>
                <a:cs typeface="Arial"/>
              </a:rPr>
              <a:t> </a:t>
            </a:r>
            <a:r>
              <a:rPr sz="1600" b="1" spc="-5" dirty="0">
                <a:solidFill>
                  <a:srgbClr val="FFFFFF"/>
                </a:solidFill>
                <a:latin typeface="Arial"/>
                <a:cs typeface="Arial"/>
              </a:rPr>
              <a:t>COVER</a:t>
            </a:r>
            <a:endParaRPr sz="1600">
              <a:latin typeface="Arial"/>
              <a:cs typeface="Arial"/>
            </a:endParaRPr>
          </a:p>
        </p:txBody>
      </p:sp>
      <p:sp>
        <p:nvSpPr>
          <p:cNvPr id="14" name="object 14"/>
          <p:cNvSpPr/>
          <p:nvPr/>
        </p:nvSpPr>
        <p:spPr>
          <a:xfrm>
            <a:off x="8971788" y="4512564"/>
            <a:ext cx="2943225" cy="1024255"/>
          </a:xfrm>
          <a:custGeom>
            <a:avLst/>
            <a:gdLst/>
            <a:ahLst/>
            <a:cxnLst/>
            <a:rect l="l" t="t" r="r" b="b"/>
            <a:pathLst>
              <a:path w="2943225" h="1024254">
                <a:moveTo>
                  <a:pt x="2579623" y="0"/>
                </a:moveTo>
                <a:lnTo>
                  <a:pt x="363219" y="0"/>
                </a:lnTo>
                <a:lnTo>
                  <a:pt x="313920" y="3314"/>
                </a:lnTo>
                <a:lnTo>
                  <a:pt x="266641" y="12970"/>
                </a:lnTo>
                <a:lnTo>
                  <a:pt x="221813" y="28535"/>
                </a:lnTo>
                <a:lnTo>
                  <a:pt x="179869" y="49577"/>
                </a:lnTo>
                <a:lnTo>
                  <a:pt x="141241" y="75663"/>
                </a:lnTo>
                <a:lnTo>
                  <a:pt x="106362" y="106362"/>
                </a:lnTo>
                <a:lnTo>
                  <a:pt x="75663" y="141241"/>
                </a:lnTo>
                <a:lnTo>
                  <a:pt x="49577" y="179869"/>
                </a:lnTo>
                <a:lnTo>
                  <a:pt x="28535" y="221813"/>
                </a:lnTo>
                <a:lnTo>
                  <a:pt x="12970" y="266641"/>
                </a:lnTo>
                <a:lnTo>
                  <a:pt x="3314" y="313920"/>
                </a:lnTo>
                <a:lnTo>
                  <a:pt x="0" y="363219"/>
                </a:lnTo>
                <a:lnTo>
                  <a:pt x="0" y="660908"/>
                </a:lnTo>
                <a:lnTo>
                  <a:pt x="3314" y="710207"/>
                </a:lnTo>
                <a:lnTo>
                  <a:pt x="12970" y="757486"/>
                </a:lnTo>
                <a:lnTo>
                  <a:pt x="28535" y="802314"/>
                </a:lnTo>
                <a:lnTo>
                  <a:pt x="49577" y="844258"/>
                </a:lnTo>
                <a:lnTo>
                  <a:pt x="75663" y="882886"/>
                </a:lnTo>
                <a:lnTo>
                  <a:pt x="106362" y="917765"/>
                </a:lnTo>
                <a:lnTo>
                  <a:pt x="141241" y="948464"/>
                </a:lnTo>
                <a:lnTo>
                  <a:pt x="179869" y="974550"/>
                </a:lnTo>
                <a:lnTo>
                  <a:pt x="221813" y="995592"/>
                </a:lnTo>
                <a:lnTo>
                  <a:pt x="266641" y="1011157"/>
                </a:lnTo>
                <a:lnTo>
                  <a:pt x="313920" y="1020813"/>
                </a:lnTo>
                <a:lnTo>
                  <a:pt x="363219" y="1024128"/>
                </a:lnTo>
                <a:lnTo>
                  <a:pt x="2579623" y="1024128"/>
                </a:lnTo>
                <a:lnTo>
                  <a:pt x="2628923" y="1020813"/>
                </a:lnTo>
                <a:lnTo>
                  <a:pt x="2676202" y="1011157"/>
                </a:lnTo>
                <a:lnTo>
                  <a:pt x="2721030" y="995592"/>
                </a:lnTo>
                <a:lnTo>
                  <a:pt x="2762974" y="974550"/>
                </a:lnTo>
                <a:lnTo>
                  <a:pt x="2801602" y="948464"/>
                </a:lnTo>
                <a:lnTo>
                  <a:pt x="2836481" y="917765"/>
                </a:lnTo>
                <a:lnTo>
                  <a:pt x="2867180" y="882886"/>
                </a:lnTo>
                <a:lnTo>
                  <a:pt x="2893266" y="844258"/>
                </a:lnTo>
                <a:lnTo>
                  <a:pt x="2914308" y="802314"/>
                </a:lnTo>
                <a:lnTo>
                  <a:pt x="2929873" y="757486"/>
                </a:lnTo>
                <a:lnTo>
                  <a:pt x="2939529" y="710207"/>
                </a:lnTo>
                <a:lnTo>
                  <a:pt x="2942843" y="660908"/>
                </a:lnTo>
                <a:lnTo>
                  <a:pt x="2942843" y="363219"/>
                </a:lnTo>
                <a:lnTo>
                  <a:pt x="2939529" y="313920"/>
                </a:lnTo>
                <a:lnTo>
                  <a:pt x="2929873" y="266641"/>
                </a:lnTo>
                <a:lnTo>
                  <a:pt x="2914308" y="221813"/>
                </a:lnTo>
                <a:lnTo>
                  <a:pt x="2893266" y="179869"/>
                </a:lnTo>
                <a:lnTo>
                  <a:pt x="2867180" y="141241"/>
                </a:lnTo>
                <a:lnTo>
                  <a:pt x="2836481" y="106362"/>
                </a:lnTo>
                <a:lnTo>
                  <a:pt x="2801602" y="75663"/>
                </a:lnTo>
                <a:lnTo>
                  <a:pt x="2762974" y="49577"/>
                </a:lnTo>
                <a:lnTo>
                  <a:pt x="2721030" y="28535"/>
                </a:lnTo>
                <a:lnTo>
                  <a:pt x="2676202" y="12970"/>
                </a:lnTo>
                <a:lnTo>
                  <a:pt x="2628923" y="3314"/>
                </a:lnTo>
                <a:lnTo>
                  <a:pt x="2579623" y="0"/>
                </a:lnTo>
                <a:close/>
              </a:path>
            </a:pathLst>
          </a:custGeom>
          <a:solidFill>
            <a:srgbClr val="FFC000"/>
          </a:solidFill>
        </p:spPr>
        <p:txBody>
          <a:bodyPr wrap="square" lIns="0" tIns="0" rIns="0" bIns="0" rtlCol="0"/>
          <a:lstStyle/>
          <a:p>
            <a:endParaRPr/>
          </a:p>
        </p:txBody>
      </p:sp>
      <p:sp>
        <p:nvSpPr>
          <p:cNvPr id="15" name="object 15"/>
          <p:cNvSpPr txBox="1"/>
          <p:nvPr/>
        </p:nvSpPr>
        <p:spPr>
          <a:xfrm>
            <a:off x="9105392" y="4665091"/>
            <a:ext cx="2677160" cy="711200"/>
          </a:xfrm>
          <a:prstGeom prst="rect">
            <a:avLst/>
          </a:prstGeom>
        </p:spPr>
        <p:txBody>
          <a:bodyPr vert="horz" wrap="square" lIns="0" tIns="12700" rIns="0" bIns="0" rtlCol="0">
            <a:spAutoFit/>
          </a:bodyPr>
          <a:lstStyle/>
          <a:p>
            <a:pPr marL="12700" marR="5080" indent="1905" algn="ctr">
              <a:lnSpc>
                <a:spcPct val="100000"/>
              </a:lnSpc>
              <a:spcBef>
                <a:spcPts val="100"/>
              </a:spcBef>
            </a:pPr>
            <a:r>
              <a:rPr sz="1500" b="1" spc="-5" dirty="0">
                <a:latin typeface="Arial"/>
                <a:cs typeface="Arial"/>
              </a:rPr>
              <a:t>MORE </a:t>
            </a:r>
            <a:r>
              <a:rPr sz="1500" b="1" spc="-10" dirty="0">
                <a:latin typeface="Arial"/>
                <a:cs typeface="Arial"/>
              </a:rPr>
              <a:t>DELIBERATE </a:t>
            </a:r>
            <a:r>
              <a:rPr sz="1500" b="1" spc="-5" dirty="0">
                <a:latin typeface="Arial"/>
                <a:cs typeface="Arial"/>
              </a:rPr>
              <a:t> </a:t>
            </a:r>
            <a:r>
              <a:rPr sz="1500" b="1" spc="-10" dirty="0">
                <a:latin typeface="Arial"/>
                <a:cs typeface="Arial"/>
              </a:rPr>
              <a:t>ASSESSMENT</a:t>
            </a:r>
            <a:r>
              <a:rPr sz="1500" b="1" spc="40" dirty="0">
                <a:latin typeface="Arial"/>
                <a:cs typeface="Arial"/>
              </a:rPr>
              <a:t> </a:t>
            </a:r>
            <a:r>
              <a:rPr sz="1500" b="1" spc="-20" dirty="0">
                <a:latin typeface="Arial"/>
                <a:cs typeface="Arial"/>
              </a:rPr>
              <a:t>AND</a:t>
            </a:r>
            <a:r>
              <a:rPr sz="1500" b="1" spc="40" dirty="0">
                <a:latin typeface="Arial"/>
                <a:cs typeface="Arial"/>
              </a:rPr>
              <a:t> </a:t>
            </a:r>
            <a:r>
              <a:rPr sz="1500" b="1" spc="-5" dirty="0">
                <a:latin typeface="Arial"/>
                <a:cs typeface="Arial"/>
              </a:rPr>
              <a:t>PRE- </a:t>
            </a:r>
            <a:r>
              <a:rPr sz="1500" b="1" dirty="0">
                <a:latin typeface="Arial"/>
                <a:cs typeface="Arial"/>
              </a:rPr>
              <a:t> </a:t>
            </a:r>
            <a:r>
              <a:rPr sz="1500" b="1" spc="-10" dirty="0">
                <a:latin typeface="Arial"/>
                <a:cs typeface="Arial"/>
              </a:rPr>
              <a:t>EVACUATION</a:t>
            </a:r>
            <a:r>
              <a:rPr sz="1500" b="1" spc="-15" dirty="0">
                <a:latin typeface="Arial"/>
                <a:cs typeface="Arial"/>
              </a:rPr>
              <a:t> </a:t>
            </a:r>
            <a:r>
              <a:rPr sz="1500" b="1" spc="-5" dirty="0">
                <a:latin typeface="Arial"/>
                <a:cs typeface="Arial"/>
              </a:rPr>
              <a:t>PROCEDURES</a:t>
            </a:r>
            <a:endParaRPr sz="1500">
              <a:latin typeface="Arial"/>
              <a:cs typeface="Arial"/>
            </a:endParaRPr>
          </a:p>
        </p:txBody>
      </p:sp>
      <p:sp>
        <p:nvSpPr>
          <p:cNvPr id="16" name="object 16"/>
          <p:cNvSpPr/>
          <p:nvPr/>
        </p:nvSpPr>
        <p:spPr>
          <a:xfrm>
            <a:off x="4210811" y="2510027"/>
            <a:ext cx="666115" cy="666115"/>
          </a:xfrm>
          <a:custGeom>
            <a:avLst/>
            <a:gdLst/>
            <a:ahLst/>
            <a:cxnLst/>
            <a:rect l="l" t="t" r="r" b="b"/>
            <a:pathLst>
              <a:path w="666114" h="666114">
                <a:moveTo>
                  <a:pt x="332993" y="0"/>
                </a:moveTo>
                <a:lnTo>
                  <a:pt x="283789" y="3610"/>
                </a:lnTo>
                <a:lnTo>
                  <a:pt x="236825" y="14099"/>
                </a:lnTo>
                <a:lnTo>
                  <a:pt x="192617" y="30951"/>
                </a:lnTo>
                <a:lnTo>
                  <a:pt x="151680" y="53650"/>
                </a:lnTo>
                <a:lnTo>
                  <a:pt x="114530" y="81681"/>
                </a:lnTo>
                <a:lnTo>
                  <a:pt x="81681" y="114530"/>
                </a:lnTo>
                <a:lnTo>
                  <a:pt x="53650" y="151680"/>
                </a:lnTo>
                <a:lnTo>
                  <a:pt x="30951" y="192617"/>
                </a:lnTo>
                <a:lnTo>
                  <a:pt x="14099" y="236825"/>
                </a:lnTo>
                <a:lnTo>
                  <a:pt x="3610" y="283789"/>
                </a:lnTo>
                <a:lnTo>
                  <a:pt x="0" y="332994"/>
                </a:lnTo>
                <a:lnTo>
                  <a:pt x="3610" y="382198"/>
                </a:lnTo>
                <a:lnTo>
                  <a:pt x="14099" y="429162"/>
                </a:lnTo>
                <a:lnTo>
                  <a:pt x="30951" y="473370"/>
                </a:lnTo>
                <a:lnTo>
                  <a:pt x="53650" y="514307"/>
                </a:lnTo>
                <a:lnTo>
                  <a:pt x="81681" y="551457"/>
                </a:lnTo>
                <a:lnTo>
                  <a:pt x="114530" y="584306"/>
                </a:lnTo>
                <a:lnTo>
                  <a:pt x="151680" y="612337"/>
                </a:lnTo>
                <a:lnTo>
                  <a:pt x="192617" y="635036"/>
                </a:lnTo>
                <a:lnTo>
                  <a:pt x="236825" y="651888"/>
                </a:lnTo>
                <a:lnTo>
                  <a:pt x="283789" y="662377"/>
                </a:lnTo>
                <a:lnTo>
                  <a:pt x="332993" y="665988"/>
                </a:lnTo>
                <a:lnTo>
                  <a:pt x="382198" y="662377"/>
                </a:lnTo>
                <a:lnTo>
                  <a:pt x="429162" y="651888"/>
                </a:lnTo>
                <a:lnTo>
                  <a:pt x="473370" y="635036"/>
                </a:lnTo>
                <a:lnTo>
                  <a:pt x="514307" y="612337"/>
                </a:lnTo>
                <a:lnTo>
                  <a:pt x="551457" y="584306"/>
                </a:lnTo>
                <a:lnTo>
                  <a:pt x="584306" y="551457"/>
                </a:lnTo>
                <a:lnTo>
                  <a:pt x="612337" y="514307"/>
                </a:lnTo>
                <a:lnTo>
                  <a:pt x="635036" y="473370"/>
                </a:lnTo>
                <a:lnTo>
                  <a:pt x="651888" y="429162"/>
                </a:lnTo>
                <a:lnTo>
                  <a:pt x="662377" y="382198"/>
                </a:lnTo>
                <a:lnTo>
                  <a:pt x="665988" y="332994"/>
                </a:lnTo>
                <a:lnTo>
                  <a:pt x="662377" y="283789"/>
                </a:lnTo>
                <a:lnTo>
                  <a:pt x="651888" y="236825"/>
                </a:lnTo>
                <a:lnTo>
                  <a:pt x="635036" y="192617"/>
                </a:lnTo>
                <a:lnTo>
                  <a:pt x="612337" y="151680"/>
                </a:lnTo>
                <a:lnTo>
                  <a:pt x="584306" y="114530"/>
                </a:lnTo>
                <a:lnTo>
                  <a:pt x="551457" y="81681"/>
                </a:lnTo>
                <a:lnTo>
                  <a:pt x="514307" y="53650"/>
                </a:lnTo>
                <a:lnTo>
                  <a:pt x="473370" y="30951"/>
                </a:lnTo>
                <a:lnTo>
                  <a:pt x="429162" y="14099"/>
                </a:lnTo>
                <a:lnTo>
                  <a:pt x="382198" y="3610"/>
                </a:lnTo>
                <a:lnTo>
                  <a:pt x="332993" y="0"/>
                </a:lnTo>
                <a:close/>
              </a:path>
            </a:pathLst>
          </a:custGeom>
          <a:solidFill>
            <a:srgbClr val="898B8B"/>
          </a:solidFill>
        </p:spPr>
        <p:txBody>
          <a:bodyPr wrap="square" lIns="0" tIns="0" rIns="0" bIns="0" rtlCol="0"/>
          <a:lstStyle/>
          <a:p>
            <a:endParaRPr/>
          </a:p>
        </p:txBody>
      </p:sp>
      <p:sp>
        <p:nvSpPr>
          <p:cNvPr id="17" name="object 17"/>
          <p:cNvSpPr txBox="1"/>
          <p:nvPr/>
        </p:nvSpPr>
        <p:spPr>
          <a:xfrm>
            <a:off x="4395978" y="2564383"/>
            <a:ext cx="297180"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2D3334"/>
                </a:solidFill>
                <a:latin typeface="Arial Black"/>
                <a:cs typeface="Arial Black"/>
              </a:rPr>
              <a:t>2</a:t>
            </a:r>
            <a:endParaRPr sz="3200">
              <a:latin typeface="Arial Black"/>
              <a:cs typeface="Arial Black"/>
            </a:endParaRPr>
          </a:p>
        </p:txBody>
      </p:sp>
      <p:sp>
        <p:nvSpPr>
          <p:cNvPr id="18" name="object 18"/>
          <p:cNvSpPr/>
          <p:nvPr/>
        </p:nvSpPr>
        <p:spPr>
          <a:xfrm>
            <a:off x="8154923" y="2510027"/>
            <a:ext cx="666115" cy="666115"/>
          </a:xfrm>
          <a:custGeom>
            <a:avLst/>
            <a:gdLst/>
            <a:ahLst/>
            <a:cxnLst/>
            <a:rect l="l" t="t" r="r" b="b"/>
            <a:pathLst>
              <a:path w="666115" h="666114">
                <a:moveTo>
                  <a:pt x="332994" y="0"/>
                </a:moveTo>
                <a:lnTo>
                  <a:pt x="283789" y="3610"/>
                </a:lnTo>
                <a:lnTo>
                  <a:pt x="236825" y="14099"/>
                </a:lnTo>
                <a:lnTo>
                  <a:pt x="192617" y="30951"/>
                </a:lnTo>
                <a:lnTo>
                  <a:pt x="151680" y="53650"/>
                </a:lnTo>
                <a:lnTo>
                  <a:pt x="114530" y="81681"/>
                </a:lnTo>
                <a:lnTo>
                  <a:pt x="81681" y="114530"/>
                </a:lnTo>
                <a:lnTo>
                  <a:pt x="53650" y="151680"/>
                </a:lnTo>
                <a:lnTo>
                  <a:pt x="30951" y="192617"/>
                </a:lnTo>
                <a:lnTo>
                  <a:pt x="14099" y="236825"/>
                </a:lnTo>
                <a:lnTo>
                  <a:pt x="3610" y="283789"/>
                </a:lnTo>
                <a:lnTo>
                  <a:pt x="0" y="332994"/>
                </a:lnTo>
                <a:lnTo>
                  <a:pt x="3610" y="382198"/>
                </a:lnTo>
                <a:lnTo>
                  <a:pt x="14099" y="429162"/>
                </a:lnTo>
                <a:lnTo>
                  <a:pt x="30951" y="473370"/>
                </a:lnTo>
                <a:lnTo>
                  <a:pt x="53650" y="514307"/>
                </a:lnTo>
                <a:lnTo>
                  <a:pt x="81681" y="551457"/>
                </a:lnTo>
                <a:lnTo>
                  <a:pt x="114530" y="584306"/>
                </a:lnTo>
                <a:lnTo>
                  <a:pt x="151680" y="612337"/>
                </a:lnTo>
                <a:lnTo>
                  <a:pt x="192617" y="635036"/>
                </a:lnTo>
                <a:lnTo>
                  <a:pt x="236825" y="651888"/>
                </a:lnTo>
                <a:lnTo>
                  <a:pt x="283789" y="662377"/>
                </a:lnTo>
                <a:lnTo>
                  <a:pt x="332994" y="665988"/>
                </a:lnTo>
                <a:lnTo>
                  <a:pt x="382198" y="662377"/>
                </a:lnTo>
                <a:lnTo>
                  <a:pt x="429162" y="651888"/>
                </a:lnTo>
                <a:lnTo>
                  <a:pt x="473370" y="635036"/>
                </a:lnTo>
                <a:lnTo>
                  <a:pt x="514307" y="612337"/>
                </a:lnTo>
                <a:lnTo>
                  <a:pt x="551457" y="584306"/>
                </a:lnTo>
                <a:lnTo>
                  <a:pt x="584306" y="551457"/>
                </a:lnTo>
                <a:lnTo>
                  <a:pt x="612337" y="514307"/>
                </a:lnTo>
                <a:lnTo>
                  <a:pt x="635036" y="473370"/>
                </a:lnTo>
                <a:lnTo>
                  <a:pt x="651888" y="429162"/>
                </a:lnTo>
                <a:lnTo>
                  <a:pt x="662377" y="382198"/>
                </a:lnTo>
                <a:lnTo>
                  <a:pt x="665987" y="332994"/>
                </a:lnTo>
                <a:lnTo>
                  <a:pt x="662377" y="283789"/>
                </a:lnTo>
                <a:lnTo>
                  <a:pt x="651888" y="236825"/>
                </a:lnTo>
                <a:lnTo>
                  <a:pt x="635036" y="192617"/>
                </a:lnTo>
                <a:lnTo>
                  <a:pt x="612337" y="151680"/>
                </a:lnTo>
                <a:lnTo>
                  <a:pt x="584306" y="114530"/>
                </a:lnTo>
                <a:lnTo>
                  <a:pt x="551457" y="81681"/>
                </a:lnTo>
                <a:lnTo>
                  <a:pt x="514307" y="53650"/>
                </a:lnTo>
                <a:lnTo>
                  <a:pt x="473370" y="30951"/>
                </a:lnTo>
                <a:lnTo>
                  <a:pt x="429162" y="14099"/>
                </a:lnTo>
                <a:lnTo>
                  <a:pt x="382198" y="3610"/>
                </a:lnTo>
                <a:lnTo>
                  <a:pt x="332994" y="0"/>
                </a:lnTo>
                <a:close/>
              </a:path>
            </a:pathLst>
          </a:custGeom>
          <a:solidFill>
            <a:srgbClr val="898B8B"/>
          </a:solidFill>
        </p:spPr>
        <p:txBody>
          <a:bodyPr wrap="square" lIns="0" tIns="0" rIns="0" bIns="0" rtlCol="0"/>
          <a:lstStyle/>
          <a:p>
            <a:endParaRPr/>
          </a:p>
        </p:txBody>
      </p:sp>
      <p:sp>
        <p:nvSpPr>
          <p:cNvPr id="19" name="object 19"/>
          <p:cNvSpPr txBox="1"/>
          <p:nvPr/>
        </p:nvSpPr>
        <p:spPr>
          <a:xfrm>
            <a:off x="8340343" y="2564383"/>
            <a:ext cx="297180"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2D3334"/>
                </a:solidFill>
                <a:latin typeface="Arial Black"/>
                <a:cs typeface="Arial Black"/>
              </a:rPr>
              <a:t>3</a:t>
            </a:r>
            <a:endParaRPr sz="3200">
              <a:latin typeface="Arial Black"/>
              <a:cs typeface="Arial Black"/>
            </a:endParaRPr>
          </a:p>
        </p:txBody>
      </p:sp>
      <p:sp>
        <p:nvSpPr>
          <p:cNvPr id="20" name="object 20"/>
          <p:cNvSpPr txBox="1"/>
          <p:nvPr/>
        </p:nvSpPr>
        <p:spPr>
          <a:xfrm>
            <a:off x="5232653" y="6327140"/>
            <a:ext cx="1764664"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Arial"/>
                <a:cs typeface="Arial"/>
              </a:rPr>
              <a:t>YOU</a:t>
            </a:r>
            <a:r>
              <a:rPr sz="1800" b="1" spc="-40" dirty="0">
                <a:solidFill>
                  <a:srgbClr val="FFFFFF"/>
                </a:solidFill>
                <a:latin typeface="Arial"/>
                <a:cs typeface="Arial"/>
              </a:rPr>
              <a:t> </a:t>
            </a:r>
            <a:r>
              <a:rPr sz="1800" b="1" spc="-20" dirty="0">
                <a:solidFill>
                  <a:srgbClr val="FFFFFF"/>
                </a:solidFill>
                <a:latin typeface="Arial"/>
                <a:cs typeface="Arial"/>
              </a:rPr>
              <a:t>ARE</a:t>
            </a:r>
            <a:r>
              <a:rPr sz="1800" b="1" spc="10" dirty="0">
                <a:solidFill>
                  <a:srgbClr val="FFFFFF"/>
                </a:solidFill>
                <a:latin typeface="Arial"/>
                <a:cs typeface="Arial"/>
              </a:rPr>
              <a:t> </a:t>
            </a:r>
            <a:r>
              <a:rPr sz="1800" b="1" spc="-5" dirty="0">
                <a:solidFill>
                  <a:srgbClr val="FFFFFF"/>
                </a:solidFill>
                <a:latin typeface="Arial"/>
                <a:cs typeface="Arial"/>
              </a:rPr>
              <a:t>HERE</a:t>
            </a:r>
            <a:endParaRPr sz="1800">
              <a:latin typeface="Arial"/>
              <a:cs typeface="Arial"/>
            </a:endParaRPr>
          </a:p>
        </p:txBody>
      </p:sp>
      <p:grpSp>
        <p:nvGrpSpPr>
          <p:cNvPr id="21" name="object 21"/>
          <p:cNvGrpSpPr/>
          <p:nvPr/>
        </p:nvGrpSpPr>
        <p:grpSpPr>
          <a:xfrm>
            <a:off x="3348101" y="1090295"/>
            <a:ext cx="5543550" cy="5193030"/>
            <a:chOff x="3348101" y="1090295"/>
            <a:chExt cx="5543550" cy="5193030"/>
          </a:xfrm>
        </p:grpSpPr>
        <p:sp>
          <p:nvSpPr>
            <p:cNvPr id="22" name="object 22"/>
            <p:cNvSpPr/>
            <p:nvPr/>
          </p:nvSpPr>
          <p:spPr>
            <a:xfrm>
              <a:off x="6082283" y="5897879"/>
              <a:ext cx="309880" cy="266700"/>
            </a:xfrm>
            <a:custGeom>
              <a:avLst/>
              <a:gdLst/>
              <a:ahLst/>
              <a:cxnLst/>
              <a:rect l="l" t="t" r="r" b="b"/>
              <a:pathLst>
                <a:path w="309879" h="266700">
                  <a:moveTo>
                    <a:pt x="154686" y="0"/>
                  </a:moveTo>
                  <a:lnTo>
                    <a:pt x="0" y="266700"/>
                  </a:lnTo>
                  <a:lnTo>
                    <a:pt x="309371" y="266700"/>
                  </a:lnTo>
                  <a:lnTo>
                    <a:pt x="154686" y="0"/>
                  </a:lnTo>
                  <a:close/>
                </a:path>
              </a:pathLst>
            </a:custGeom>
            <a:solidFill>
              <a:srgbClr val="FFFFFF"/>
            </a:solidFill>
          </p:spPr>
          <p:txBody>
            <a:bodyPr wrap="square" lIns="0" tIns="0" rIns="0" bIns="0" rtlCol="0"/>
            <a:lstStyle/>
            <a:p>
              <a:endParaRPr/>
            </a:p>
          </p:txBody>
        </p:sp>
        <p:pic>
          <p:nvPicPr>
            <p:cNvPr id="23" name="object 23"/>
            <p:cNvPicPr/>
            <p:nvPr/>
          </p:nvPicPr>
          <p:blipFill>
            <a:blip r:embed="rId4" cstate="print"/>
            <a:stretch>
              <a:fillRect/>
            </a:stretch>
          </p:blipFill>
          <p:spPr>
            <a:xfrm>
              <a:off x="3348101" y="1090295"/>
              <a:ext cx="5543296" cy="5192979"/>
            </a:xfrm>
            <a:prstGeom prst="rect">
              <a:avLst/>
            </a:prstGeom>
          </p:spPr>
        </p:pic>
      </p:grpSp>
      <p:sp>
        <p:nvSpPr>
          <p:cNvPr id="24" name="object 24"/>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25" name="object 25"/>
          <p:cNvSpPr txBox="1"/>
          <p:nvPr/>
        </p:nvSpPr>
        <p:spPr>
          <a:xfrm>
            <a:off x="11699747" y="656438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latin typeface="Arial MT"/>
                <a:cs typeface="Arial MT"/>
              </a:rPr>
              <a:t>5</a:t>
            </a:fld>
            <a:endParaRPr sz="1200">
              <a:latin typeface="Arial MT"/>
              <a:cs typeface="Arial M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606667"/>
                </a:solidFill>
                <a:latin typeface="Arial"/>
                <a:cs typeface="Arial"/>
              </a:rPr>
              <a:t>Module</a:t>
            </a:r>
            <a:r>
              <a:rPr sz="2000" b="1" spc="-20" dirty="0">
                <a:solidFill>
                  <a:srgbClr val="606667"/>
                </a:solidFill>
                <a:latin typeface="Arial"/>
                <a:cs typeface="Arial"/>
              </a:rPr>
              <a:t> </a:t>
            </a:r>
            <a:r>
              <a:rPr sz="2000" b="1" dirty="0">
                <a:solidFill>
                  <a:srgbClr val="606667"/>
                </a:solidFill>
                <a:latin typeface="Arial"/>
                <a:cs typeface="Arial"/>
              </a:rPr>
              <a:t>8:</a:t>
            </a:r>
            <a:r>
              <a:rPr sz="2000" b="1" spc="-15" dirty="0">
                <a:solidFill>
                  <a:srgbClr val="606667"/>
                </a:solidFill>
                <a:latin typeface="Arial"/>
                <a:cs typeface="Arial"/>
              </a:rPr>
              <a:t> </a:t>
            </a:r>
            <a:r>
              <a:rPr sz="2000" b="1" dirty="0">
                <a:solidFill>
                  <a:srgbClr val="606667"/>
                </a:solidFill>
                <a:latin typeface="Arial"/>
                <a:cs typeface="Arial"/>
              </a:rPr>
              <a:t>Respiration</a:t>
            </a:r>
            <a:r>
              <a:rPr sz="2000" b="1" spc="-45" dirty="0">
                <a:solidFill>
                  <a:srgbClr val="606667"/>
                </a:solidFill>
                <a:latin typeface="Arial"/>
                <a:cs typeface="Arial"/>
              </a:rPr>
              <a:t> </a:t>
            </a:r>
            <a:r>
              <a:rPr sz="2000" b="1" dirty="0">
                <a:solidFill>
                  <a:srgbClr val="606667"/>
                </a:solidFill>
                <a:latin typeface="Arial"/>
                <a:cs typeface="Arial"/>
              </a:rPr>
              <a:t>Assessment</a:t>
            </a:r>
            <a:r>
              <a:rPr sz="2000" b="1" spc="-30" dirty="0">
                <a:solidFill>
                  <a:srgbClr val="606667"/>
                </a:solidFill>
                <a:latin typeface="Arial"/>
                <a:cs typeface="Arial"/>
              </a:rPr>
              <a:t> </a:t>
            </a:r>
            <a:r>
              <a:rPr sz="2000" b="1" dirty="0">
                <a:solidFill>
                  <a:srgbClr val="606667"/>
                </a:solidFill>
                <a:latin typeface="Arial"/>
                <a:cs typeface="Arial"/>
              </a:rPr>
              <a:t>&amp;</a:t>
            </a:r>
            <a:r>
              <a:rPr sz="2000" b="1" spc="-15" dirty="0">
                <a:solidFill>
                  <a:srgbClr val="606667"/>
                </a:solidFill>
                <a:latin typeface="Arial"/>
                <a:cs typeface="Arial"/>
              </a:rPr>
              <a:t> </a:t>
            </a:r>
            <a:r>
              <a:rPr sz="2000" b="1" dirty="0">
                <a:solidFill>
                  <a:srgbClr val="606667"/>
                </a:solidFill>
                <a:latin typeface="Arial"/>
                <a:cs typeface="Arial"/>
              </a:rPr>
              <a:t>Management</a:t>
            </a:r>
            <a:r>
              <a:rPr sz="2000" b="1" spc="-25" dirty="0">
                <a:solidFill>
                  <a:srgbClr val="606667"/>
                </a:solidFill>
                <a:latin typeface="Arial"/>
                <a:cs typeface="Arial"/>
              </a:rPr>
              <a:t> </a:t>
            </a:r>
            <a:r>
              <a:rPr sz="2000" b="1" dirty="0">
                <a:solidFill>
                  <a:srgbClr val="606667"/>
                </a:solidFill>
                <a:latin typeface="Arial"/>
                <a:cs typeface="Arial"/>
              </a:rPr>
              <a:t>in</a:t>
            </a:r>
            <a:r>
              <a:rPr sz="2000" b="1" spc="-10" dirty="0">
                <a:solidFill>
                  <a:srgbClr val="606667"/>
                </a:solidFill>
                <a:latin typeface="Arial"/>
                <a:cs typeface="Arial"/>
              </a:rPr>
              <a:t> </a:t>
            </a:r>
            <a:r>
              <a:rPr sz="2000" b="1" dirty="0">
                <a:solidFill>
                  <a:srgbClr val="606667"/>
                </a:solidFill>
                <a:latin typeface="Arial"/>
                <a:cs typeface="Arial"/>
              </a:rPr>
              <a:t>TFC</a:t>
            </a:r>
            <a:endParaRPr sz="2000">
              <a:latin typeface="Arial"/>
              <a:cs typeface="Arial"/>
            </a:endParaRPr>
          </a:p>
        </p:txBody>
      </p:sp>
      <p:sp>
        <p:nvSpPr>
          <p:cNvPr id="3" name="object 3"/>
          <p:cNvSpPr txBox="1"/>
          <p:nvPr/>
        </p:nvSpPr>
        <p:spPr>
          <a:xfrm>
            <a:off x="4607814" y="790194"/>
            <a:ext cx="3226435" cy="574040"/>
          </a:xfrm>
          <a:prstGeom prst="rect">
            <a:avLst/>
          </a:prstGeom>
        </p:spPr>
        <p:txBody>
          <a:bodyPr vert="horz" wrap="square" lIns="0" tIns="12700" rIns="0" bIns="0" rtlCol="0">
            <a:spAutoFit/>
          </a:bodyPr>
          <a:lstStyle/>
          <a:p>
            <a:pPr marL="12700">
              <a:lnSpc>
                <a:spcPct val="100000"/>
              </a:lnSpc>
              <a:spcBef>
                <a:spcPts val="100"/>
              </a:spcBef>
            </a:pPr>
            <a:r>
              <a:rPr sz="3600" b="1" dirty="0">
                <a:solidFill>
                  <a:srgbClr val="FFFFFF"/>
                </a:solidFill>
                <a:latin typeface="Arial"/>
                <a:cs typeface="Arial"/>
              </a:rPr>
              <a:t>MARCH</a:t>
            </a:r>
            <a:r>
              <a:rPr sz="3600" b="1" spc="-90" dirty="0">
                <a:solidFill>
                  <a:srgbClr val="FFFFFF"/>
                </a:solidFill>
                <a:latin typeface="Arial"/>
                <a:cs typeface="Arial"/>
              </a:rPr>
              <a:t> </a:t>
            </a:r>
            <a:r>
              <a:rPr sz="3600" b="1" dirty="0">
                <a:solidFill>
                  <a:srgbClr val="FFFFFF"/>
                </a:solidFill>
                <a:latin typeface="Arial"/>
                <a:cs typeface="Arial"/>
              </a:rPr>
              <a:t>PAWS</a:t>
            </a:r>
            <a:endParaRPr sz="3600">
              <a:latin typeface="Arial"/>
              <a:cs typeface="Arial"/>
            </a:endParaRPr>
          </a:p>
        </p:txBody>
      </p:sp>
      <p:sp>
        <p:nvSpPr>
          <p:cNvPr id="4" name="object 4"/>
          <p:cNvSpPr/>
          <p:nvPr/>
        </p:nvSpPr>
        <p:spPr>
          <a:xfrm>
            <a:off x="248411" y="3947159"/>
            <a:ext cx="388620" cy="451484"/>
          </a:xfrm>
          <a:custGeom>
            <a:avLst/>
            <a:gdLst/>
            <a:ahLst/>
            <a:cxnLst/>
            <a:rect l="l" t="t" r="r" b="b"/>
            <a:pathLst>
              <a:path w="388620" h="451485">
                <a:moveTo>
                  <a:pt x="0" y="0"/>
                </a:moveTo>
                <a:lnTo>
                  <a:pt x="0" y="451103"/>
                </a:lnTo>
                <a:lnTo>
                  <a:pt x="388620" y="225551"/>
                </a:lnTo>
                <a:lnTo>
                  <a:pt x="0" y="0"/>
                </a:lnTo>
                <a:close/>
              </a:path>
            </a:pathLst>
          </a:custGeom>
          <a:solidFill>
            <a:srgbClr val="FFFFFF"/>
          </a:solidFill>
        </p:spPr>
        <p:txBody>
          <a:bodyPr wrap="square" lIns="0" tIns="0" rIns="0" bIns="0" rtlCol="0"/>
          <a:lstStyle/>
          <a:p>
            <a:endParaRPr/>
          </a:p>
        </p:txBody>
      </p:sp>
      <p:sp>
        <p:nvSpPr>
          <p:cNvPr id="5" name="object 5"/>
          <p:cNvSpPr/>
          <p:nvPr/>
        </p:nvSpPr>
        <p:spPr>
          <a:xfrm>
            <a:off x="795527" y="2935223"/>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3"/>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8AB7CD"/>
          </a:solidFill>
        </p:spPr>
        <p:txBody>
          <a:bodyPr wrap="square" lIns="0" tIns="0" rIns="0" bIns="0" rtlCol="0"/>
          <a:lstStyle/>
          <a:p>
            <a:endParaRPr/>
          </a:p>
        </p:txBody>
      </p:sp>
      <p:sp>
        <p:nvSpPr>
          <p:cNvPr id="6" name="object 6"/>
          <p:cNvSpPr txBox="1"/>
          <p:nvPr/>
        </p:nvSpPr>
        <p:spPr>
          <a:xfrm>
            <a:off x="1755775" y="3109721"/>
            <a:ext cx="126047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AIRW</a:t>
            </a:r>
            <a:r>
              <a:rPr sz="2400" b="1" spc="-15" dirty="0">
                <a:solidFill>
                  <a:srgbClr val="FFFFFF"/>
                </a:solidFill>
                <a:latin typeface="Arial"/>
                <a:cs typeface="Arial"/>
              </a:rPr>
              <a:t>A</a:t>
            </a:r>
            <a:r>
              <a:rPr sz="2400" b="1" spc="-5" dirty="0">
                <a:solidFill>
                  <a:srgbClr val="FFFFFF"/>
                </a:solidFill>
                <a:latin typeface="Arial"/>
                <a:cs typeface="Arial"/>
              </a:rPr>
              <a:t>Y</a:t>
            </a:r>
            <a:endParaRPr sz="2400">
              <a:latin typeface="Arial"/>
              <a:cs typeface="Arial"/>
            </a:endParaRPr>
          </a:p>
        </p:txBody>
      </p:sp>
      <p:sp>
        <p:nvSpPr>
          <p:cNvPr id="7" name="object 7"/>
          <p:cNvSpPr/>
          <p:nvPr/>
        </p:nvSpPr>
        <p:spPr>
          <a:xfrm>
            <a:off x="795527" y="3794759"/>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3"/>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798667"/>
          </a:solidFill>
        </p:spPr>
        <p:txBody>
          <a:bodyPr wrap="square" lIns="0" tIns="0" rIns="0" bIns="0" rtlCol="0"/>
          <a:lstStyle/>
          <a:p>
            <a:endParaRPr/>
          </a:p>
        </p:txBody>
      </p:sp>
      <p:sp>
        <p:nvSpPr>
          <p:cNvPr id="8" name="object 8"/>
          <p:cNvSpPr txBox="1"/>
          <p:nvPr/>
        </p:nvSpPr>
        <p:spPr>
          <a:xfrm>
            <a:off x="963269" y="3828110"/>
            <a:ext cx="421005"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FFFFFF"/>
                </a:solidFill>
                <a:latin typeface="Arial Black"/>
                <a:cs typeface="Arial Black"/>
              </a:rPr>
              <a:t>R</a:t>
            </a:r>
            <a:endParaRPr sz="4000">
              <a:latin typeface="Arial Black"/>
              <a:cs typeface="Arial Black"/>
            </a:endParaRPr>
          </a:p>
        </p:txBody>
      </p:sp>
      <p:sp>
        <p:nvSpPr>
          <p:cNvPr id="9" name="object 9"/>
          <p:cNvSpPr txBox="1"/>
          <p:nvPr/>
        </p:nvSpPr>
        <p:spPr>
          <a:xfrm>
            <a:off x="1704594" y="3948176"/>
            <a:ext cx="210629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RESPIRATION</a:t>
            </a:r>
            <a:endParaRPr sz="2400">
              <a:latin typeface="Arial"/>
              <a:cs typeface="Arial"/>
            </a:endParaRPr>
          </a:p>
        </p:txBody>
      </p:sp>
      <p:sp>
        <p:nvSpPr>
          <p:cNvPr id="10" name="object 10"/>
          <p:cNvSpPr/>
          <p:nvPr/>
        </p:nvSpPr>
        <p:spPr>
          <a:xfrm>
            <a:off x="795527" y="4654296"/>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3"/>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F16438"/>
          </a:solidFill>
        </p:spPr>
        <p:txBody>
          <a:bodyPr wrap="square" lIns="0" tIns="0" rIns="0" bIns="0" rtlCol="0"/>
          <a:lstStyle/>
          <a:p>
            <a:endParaRPr/>
          </a:p>
        </p:txBody>
      </p:sp>
      <p:sp>
        <p:nvSpPr>
          <p:cNvPr id="11" name="object 11"/>
          <p:cNvSpPr txBox="1"/>
          <p:nvPr/>
        </p:nvSpPr>
        <p:spPr>
          <a:xfrm>
            <a:off x="1712722" y="4829936"/>
            <a:ext cx="212280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CIRCULATION</a:t>
            </a:r>
            <a:endParaRPr sz="2400">
              <a:latin typeface="Arial"/>
              <a:cs typeface="Arial"/>
            </a:endParaRPr>
          </a:p>
        </p:txBody>
      </p:sp>
      <p:sp>
        <p:nvSpPr>
          <p:cNvPr id="12" name="object 12"/>
          <p:cNvSpPr/>
          <p:nvPr/>
        </p:nvSpPr>
        <p:spPr>
          <a:xfrm>
            <a:off x="809244" y="5512308"/>
            <a:ext cx="756285" cy="756285"/>
          </a:xfrm>
          <a:custGeom>
            <a:avLst/>
            <a:gdLst/>
            <a:ahLst/>
            <a:cxnLst/>
            <a:rect l="l" t="t" r="r" b="b"/>
            <a:pathLst>
              <a:path w="756285" h="756285">
                <a:moveTo>
                  <a:pt x="377952" y="0"/>
                </a:moveTo>
                <a:lnTo>
                  <a:pt x="330542" y="2944"/>
                </a:lnTo>
                <a:lnTo>
                  <a:pt x="284890" y="11542"/>
                </a:lnTo>
                <a:lnTo>
                  <a:pt x="241349" y="25440"/>
                </a:lnTo>
                <a:lnTo>
                  <a:pt x="200274" y="44282"/>
                </a:lnTo>
                <a:lnTo>
                  <a:pt x="162019" y="67716"/>
                </a:lnTo>
                <a:lnTo>
                  <a:pt x="126939" y="95386"/>
                </a:lnTo>
                <a:lnTo>
                  <a:pt x="95386" y="126939"/>
                </a:lnTo>
                <a:lnTo>
                  <a:pt x="67716" y="162019"/>
                </a:lnTo>
                <a:lnTo>
                  <a:pt x="44282" y="200274"/>
                </a:lnTo>
                <a:lnTo>
                  <a:pt x="25440" y="241349"/>
                </a:lnTo>
                <a:lnTo>
                  <a:pt x="11542" y="284890"/>
                </a:lnTo>
                <a:lnTo>
                  <a:pt x="2944" y="330542"/>
                </a:lnTo>
                <a:lnTo>
                  <a:pt x="0" y="377951"/>
                </a:lnTo>
                <a:lnTo>
                  <a:pt x="2944" y="425361"/>
                </a:lnTo>
                <a:lnTo>
                  <a:pt x="11542" y="471013"/>
                </a:lnTo>
                <a:lnTo>
                  <a:pt x="25440" y="514554"/>
                </a:lnTo>
                <a:lnTo>
                  <a:pt x="44282" y="555629"/>
                </a:lnTo>
                <a:lnTo>
                  <a:pt x="67716" y="593884"/>
                </a:lnTo>
                <a:lnTo>
                  <a:pt x="95386" y="628964"/>
                </a:lnTo>
                <a:lnTo>
                  <a:pt x="126939" y="660517"/>
                </a:lnTo>
                <a:lnTo>
                  <a:pt x="162019" y="688187"/>
                </a:lnTo>
                <a:lnTo>
                  <a:pt x="200274" y="711621"/>
                </a:lnTo>
                <a:lnTo>
                  <a:pt x="241349" y="730463"/>
                </a:lnTo>
                <a:lnTo>
                  <a:pt x="284890" y="744361"/>
                </a:lnTo>
                <a:lnTo>
                  <a:pt x="330542" y="752959"/>
                </a:lnTo>
                <a:lnTo>
                  <a:pt x="377952" y="755903"/>
                </a:lnTo>
                <a:lnTo>
                  <a:pt x="425371" y="752959"/>
                </a:lnTo>
                <a:lnTo>
                  <a:pt x="471030" y="744361"/>
                </a:lnTo>
                <a:lnTo>
                  <a:pt x="514575" y="730463"/>
                </a:lnTo>
                <a:lnTo>
                  <a:pt x="555651" y="711621"/>
                </a:lnTo>
                <a:lnTo>
                  <a:pt x="593906" y="688187"/>
                </a:lnTo>
                <a:lnTo>
                  <a:pt x="628985" y="660517"/>
                </a:lnTo>
                <a:lnTo>
                  <a:pt x="660535" y="628964"/>
                </a:lnTo>
                <a:lnTo>
                  <a:pt x="688201" y="593884"/>
                </a:lnTo>
                <a:lnTo>
                  <a:pt x="711631" y="555629"/>
                </a:lnTo>
                <a:lnTo>
                  <a:pt x="730469" y="514554"/>
                </a:lnTo>
                <a:lnTo>
                  <a:pt x="744364" y="471013"/>
                </a:lnTo>
                <a:lnTo>
                  <a:pt x="752960" y="425361"/>
                </a:lnTo>
                <a:lnTo>
                  <a:pt x="755904" y="377951"/>
                </a:lnTo>
                <a:lnTo>
                  <a:pt x="752960" y="330542"/>
                </a:lnTo>
                <a:lnTo>
                  <a:pt x="744364" y="284890"/>
                </a:lnTo>
                <a:lnTo>
                  <a:pt x="730469" y="241349"/>
                </a:lnTo>
                <a:lnTo>
                  <a:pt x="711631" y="200274"/>
                </a:lnTo>
                <a:lnTo>
                  <a:pt x="688201" y="162019"/>
                </a:lnTo>
                <a:lnTo>
                  <a:pt x="660535" y="126939"/>
                </a:lnTo>
                <a:lnTo>
                  <a:pt x="628985" y="95386"/>
                </a:lnTo>
                <a:lnTo>
                  <a:pt x="593906" y="67716"/>
                </a:lnTo>
                <a:lnTo>
                  <a:pt x="555651" y="44282"/>
                </a:lnTo>
                <a:lnTo>
                  <a:pt x="514575" y="25440"/>
                </a:lnTo>
                <a:lnTo>
                  <a:pt x="471030" y="11542"/>
                </a:lnTo>
                <a:lnTo>
                  <a:pt x="425371" y="2944"/>
                </a:lnTo>
                <a:lnTo>
                  <a:pt x="377952" y="0"/>
                </a:lnTo>
                <a:close/>
              </a:path>
            </a:pathLst>
          </a:custGeom>
          <a:solidFill>
            <a:srgbClr val="764666"/>
          </a:solidFill>
        </p:spPr>
        <p:txBody>
          <a:bodyPr wrap="square" lIns="0" tIns="0" rIns="0" bIns="0" rtlCol="0"/>
          <a:lstStyle/>
          <a:p>
            <a:endParaRPr/>
          </a:p>
        </p:txBody>
      </p:sp>
      <p:sp>
        <p:nvSpPr>
          <p:cNvPr id="13" name="object 13"/>
          <p:cNvSpPr txBox="1"/>
          <p:nvPr/>
        </p:nvSpPr>
        <p:spPr>
          <a:xfrm>
            <a:off x="963269" y="4571862"/>
            <a:ext cx="448945" cy="1744345"/>
          </a:xfrm>
          <a:prstGeom prst="rect">
            <a:avLst/>
          </a:prstGeom>
        </p:spPr>
        <p:txBody>
          <a:bodyPr vert="horz" wrap="square" lIns="0" tIns="12065" rIns="0" bIns="0" rtlCol="0">
            <a:spAutoFit/>
          </a:bodyPr>
          <a:lstStyle/>
          <a:p>
            <a:pPr marL="12700" marR="5080" indent="-635">
              <a:lnSpc>
                <a:spcPct val="141000"/>
              </a:lnSpc>
              <a:spcBef>
                <a:spcPts val="95"/>
              </a:spcBef>
            </a:pPr>
            <a:r>
              <a:rPr sz="4000" spc="-5" dirty="0">
                <a:solidFill>
                  <a:srgbClr val="FFFFFF"/>
                </a:solidFill>
                <a:latin typeface="Arial Black"/>
                <a:cs typeface="Arial Black"/>
              </a:rPr>
              <a:t>C </a:t>
            </a:r>
            <a:r>
              <a:rPr sz="4000" spc="-1320" dirty="0">
                <a:solidFill>
                  <a:srgbClr val="FFFFFF"/>
                </a:solidFill>
                <a:latin typeface="Arial Black"/>
                <a:cs typeface="Arial Black"/>
              </a:rPr>
              <a:t> </a:t>
            </a:r>
            <a:r>
              <a:rPr sz="4000" spc="-5" dirty="0">
                <a:solidFill>
                  <a:srgbClr val="FFFFFF"/>
                </a:solidFill>
                <a:latin typeface="Arial Black"/>
                <a:cs typeface="Arial Black"/>
              </a:rPr>
              <a:t>H</a:t>
            </a:r>
            <a:endParaRPr sz="4000" dirty="0">
              <a:latin typeface="Arial Black"/>
              <a:cs typeface="Arial Black"/>
            </a:endParaRPr>
          </a:p>
        </p:txBody>
      </p:sp>
      <p:sp>
        <p:nvSpPr>
          <p:cNvPr id="14" name="object 14"/>
          <p:cNvSpPr txBox="1"/>
          <p:nvPr/>
        </p:nvSpPr>
        <p:spPr>
          <a:xfrm>
            <a:off x="1755775" y="5501132"/>
            <a:ext cx="2446655" cy="75755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HYPOTHERMIA</a:t>
            </a:r>
            <a:r>
              <a:rPr sz="2400" b="1" spc="-55" dirty="0">
                <a:solidFill>
                  <a:srgbClr val="FFFFFF"/>
                </a:solidFill>
                <a:latin typeface="Arial"/>
                <a:cs typeface="Arial"/>
              </a:rPr>
              <a:t> </a:t>
            </a:r>
            <a:r>
              <a:rPr sz="2400" b="1" dirty="0">
                <a:solidFill>
                  <a:srgbClr val="FFFFFF"/>
                </a:solidFill>
                <a:latin typeface="Arial"/>
                <a:cs typeface="Arial"/>
              </a:rPr>
              <a:t>/</a:t>
            </a:r>
            <a:endParaRPr sz="2400">
              <a:latin typeface="Arial"/>
              <a:cs typeface="Arial"/>
            </a:endParaRPr>
          </a:p>
          <a:p>
            <a:pPr marL="12700">
              <a:lnSpc>
                <a:spcPct val="100000"/>
              </a:lnSpc>
              <a:spcBef>
                <a:spcPts val="5"/>
              </a:spcBef>
            </a:pPr>
            <a:r>
              <a:rPr sz="2400" b="1" spc="-5" dirty="0">
                <a:solidFill>
                  <a:srgbClr val="FFFFFF"/>
                </a:solidFill>
                <a:latin typeface="Arial"/>
                <a:cs typeface="Arial"/>
              </a:rPr>
              <a:t>HEAD</a:t>
            </a:r>
            <a:r>
              <a:rPr sz="2400" b="1" spc="-20" dirty="0">
                <a:solidFill>
                  <a:srgbClr val="FFFFFF"/>
                </a:solidFill>
                <a:latin typeface="Arial"/>
                <a:cs typeface="Arial"/>
              </a:rPr>
              <a:t> </a:t>
            </a:r>
            <a:r>
              <a:rPr sz="2400" b="1" spc="-5" dirty="0">
                <a:solidFill>
                  <a:srgbClr val="FFFFFF"/>
                </a:solidFill>
                <a:latin typeface="Arial"/>
                <a:cs typeface="Arial"/>
              </a:rPr>
              <a:t>INJURIES</a:t>
            </a:r>
            <a:endParaRPr sz="2400">
              <a:latin typeface="Arial"/>
              <a:cs typeface="Arial"/>
            </a:endParaRPr>
          </a:p>
        </p:txBody>
      </p:sp>
      <p:sp>
        <p:nvSpPr>
          <p:cNvPr id="15" name="object 15"/>
          <p:cNvSpPr/>
          <p:nvPr/>
        </p:nvSpPr>
        <p:spPr>
          <a:xfrm>
            <a:off x="795527" y="2077211"/>
            <a:ext cx="756285" cy="756285"/>
          </a:xfrm>
          <a:custGeom>
            <a:avLst/>
            <a:gdLst/>
            <a:ahLst/>
            <a:cxnLst/>
            <a:rect l="l" t="t" r="r" b="b"/>
            <a:pathLst>
              <a:path w="756285" h="756285">
                <a:moveTo>
                  <a:pt x="377952" y="0"/>
                </a:moveTo>
                <a:lnTo>
                  <a:pt x="330542" y="2943"/>
                </a:lnTo>
                <a:lnTo>
                  <a:pt x="284890" y="11539"/>
                </a:lnTo>
                <a:lnTo>
                  <a:pt x="241349" y="25434"/>
                </a:lnTo>
                <a:lnTo>
                  <a:pt x="200274" y="44272"/>
                </a:lnTo>
                <a:lnTo>
                  <a:pt x="162019" y="67702"/>
                </a:lnTo>
                <a:lnTo>
                  <a:pt x="126939" y="95368"/>
                </a:lnTo>
                <a:lnTo>
                  <a:pt x="95386" y="126918"/>
                </a:lnTo>
                <a:lnTo>
                  <a:pt x="67716" y="161997"/>
                </a:lnTo>
                <a:lnTo>
                  <a:pt x="44282" y="200252"/>
                </a:lnTo>
                <a:lnTo>
                  <a:pt x="25440" y="241328"/>
                </a:lnTo>
                <a:lnTo>
                  <a:pt x="11542" y="284873"/>
                </a:lnTo>
                <a:lnTo>
                  <a:pt x="2944" y="330532"/>
                </a:lnTo>
                <a:lnTo>
                  <a:pt x="0" y="377951"/>
                </a:lnTo>
                <a:lnTo>
                  <a:pt x="2944" y="425371"/>
                </a:lnTo>
                <a:lnTo>
                  <a:pt x="11542" y="471030"/>
                </a:lnTo>
                <a:lnTo>
                  <a:pt x="25440" y="514575"/>
                </a:lnTo>
                <a:lnTo>
                  <a:pt x="44282" y="555651"/>
                </a:lnTo>
                <a:lnTo>
                  <a:pt x="67716" y="593906"/>
                </a:lnTo>
                <a:lnTo>
                  <a:pt x="95386" y="628985"/>
                </a:lnTo>
                <a:lnTo>
                  <a:pt x="126939" y="660535"/>
                </a:lnTo>
                <a:lnTo>
                  <a:pt x="162019" y="688201"/>
                </a:lnTo>
                <a:lnTo>
                  <a:pt x="200274" y="711631"/>
                </a:lnTo>
                <a:lnTo>
                  <a:pt x="241349" y="730469"/>
                </a:lnTo>
                <a:lnTo>
                  <a:pt x="284890" y="744364"/>
                </a:lnTo>
                <a:lnTo>
                  <a:pt x="330542" y="752960"/>
                </a:lnTo>
                <a:lnTo>
                  <a:pt x="377952" y="755903"/>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4"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2" y="0"/>
                </a:lnTo>
                <a:close/>
              </a:path>
            </a:pathLst>
          </a:custGeom>
          <a:solidFill>
            <a:srgbClr val="D53439"/>
          </a:solidFill>
        </p:spPr>
        <p:txBody>
          <a:bodyPr wrap="square" lIns="0" tIns="0" rIns="0" bIns="0" rtlCol="0"/>
          <a:lstStyle/>
          <a:p>
            <a:endParaRPr/>
          </a:p>
        </p:txBody>
      </p:sp>
      <p:sp>
        <p:nvSpPr>
          <p:cNvPr id="16" name="object 16"/>
          <p:cNvSpPr txBox="1"/>
          <p:nvPr/>
        </p:nvSpPr>
        <p:spPr>
          <a:xfrm>
            <a:off x="921256" y="1937397"/>
            <a:ext cx="504825" cy="1744345"/>
          </a:xfrm>
          <a:prstGeom prst="rect">
            <a:avLst/>
          </a:prstGeom>
        </p:spPr>
        <p:txBody>
          <a:bodyPr vert="horz" wrap="square" lIns="0" tIns="12065" rIns="0" bIns="0" rtlCol="0">
            <a:spAutoFit/>
          </a:bodyPr>
          <a:lstStyle/>
          <a:p>
            <a:pPr marL="53340" marR="5080" indent="-41275">
              <a:lnSpc>
                <a:spcPct val="141000"/>
              </a:lnSpc>
              <a:spcBef>
                <a:spcPts val="95"/>
              </a:spcBef>
            </a:pPr>
            <a:r>
              <a:rPr sz="4000" spc="-5" dirty="0">
                <a:solidFill>
                  <a:srgbClr val="FFFFFF"/>
                </a:solidFill>
                <a:latin typeface="Arial Black"/>
                <a:cs typeface="Arial Black"/>
              </a:rPr>
              <a:t>M  A</a:t>
            </a:r>
            <a:endParaRPr sz="4000" dirty="0">
              <a:latin typeface="Arial Black"/>
              <a:cs typeface="Arial Black"/>
            </a:endParaRPr>
          </a:p>
        </p:txBody>
      </p:sp>
      <p:sp>
        <p:nvSpPr>
          <p:cNvPr id="17" name="object 17"/>
          <p:cNvSpPr/>
          <p:nvPr/>
        </p:nvSpPr>
        <p:spPr>
          <a:xfrm>
            <a:off x="6714743" y="2976372"/>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1"/>
                </a:lnTo>
                <a:lnTo>
                  <a:pt x="2943" y="425371"/>
                </a:lnTo>
                <a:lnTo>
                  <a:pt x="11539" y="471030"/>
                </a:lnTo>
                <a:lnTo>
                  <a:pt x="25434" y="514575"/>
                </a:lnTo>
                <a:lnTo>
                  <a:pt x="44272" y="555651"/>
                </a:lnTo>
                <a:lnTo>
                  <a:pt x="67702" y="593906"/>
                </a:lnTo>
                <a:lnTo>
                  <a:pt x="95368" y="628985"/>
                </a:lnTo>
                <a:lnTo>
                  <a:pt x="126918" y="660535"/>
                </a:lnTo>
                <a:lnTo>
                  <a:pt x="161997" y="688201"/>
                </a:lnTo>
                <a:lnTo>
                  <a:pt x="200252" y="711631"/>
                </a:lnTo>
                <a:lnTo>
                  <a:pt x="241328" y="730469"/>
                </a:lnTo>
                <a:lnTo>
                  <a:pt x="284873" y="744364"/>
                </a:lnTo>
                <a:lnTo>
                  <a:pt x="330532" y="752960"/>
                </a:lnTo>
                <a:lnTo>
                  <a:pt x="377951" y="755903"/>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3"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endParaRPr/>
          </a:p>
        </p:txBody>
      </p:sp>
      <p:sp>
        <p:nvSpPr>
          <p:cNvPr id="18" name="object 18"/>
          <p:cNvSpPr txBox="1"/>
          <p:nvPr/>
        </p:nvSpPr>
        <p:spPr>
          <a:xfrm>
            <a:off x="7708138" y="3123946"/>
            <a:ext cx="197294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ANTIBIOTICS</a:t>
            </a:r>
            <a:endParaRPr sz="2400">
              <a:latin typeface="Arial"/>
              <a:cs typeface="Arial"/>
            </a:endParaRPr>
          </a:p>
        </p:txBody>
      </p:sp>
      <p:sp>
        <p:nvSpPr>
          <p:cNvPr id="19" name="object 19"/>
          <p:cNvSpPr/>
          <p:nvPr/>
        </p:nvSpPr>
        <p:spPr>
          <a:xfrm>
            <a:off x="6714744" y="3863339"/>
            <a:ext cx="756285" cy="1641475"/>
          </a:xfrm>
          <a:custGeom>
            <a:avLst/>
            <a:gdLst/>
            <a:ahLst/>
            <a:cxnLst/>
            <a:rect l="l" t="t" r="r" b="b"/>
            <a:pathLst>
              <a:path w="756284" h="1641475">
                <a:moveTo>
                  <a:pt x="755904" y="1263396"/>
                </a:moveTo>
                <a:lnTo>
                  <a:pt x="752957" y="1215986"/>
                </a:lnTo>
                <a:lnTo>
                  <a:pt x="744359" y="1170317"/>
                </a:lnTo>
                <a:lnTo>
                  <a:pt x="730465" y="1126782"/>
                </a:lnTo>
                <a:lnTo>
                  <a:pt x="711619" y="1085697"/>
                </a:lnTo>
                <a:lnTo>
                  <a:pt x="688200" y="1047445"/>
                </a:lnTo>
                <a:lnTo>
                  <a:pt x="660527" y="1012367"/>
                </a:lnTo>
                <a:lnTo>
                  <a:pt x="628980" y="980821"/>
                </a:lnTo>
                <a:lnTo>
                  <a:pt x="593902" y="953147"/>
                </a:lnTo>
                <a:lnTo>
                  <a:pt x="555650" y="929728"/>
                </a:lnTo>
                <a:lnTo>
                  <a:pt x="514565" y="910882"/>
                </a:lnTo>
                <a:lnTo>
                  <a:pt x="471030" y="896988"/>
                </a:lnTo>
                <a:lnTo>
                  <a:pt x="425361" y="888390"/>
                </a:lnTo>
                <a:lnTo>
                  <a:pt x="377952" y="885444"/>
                </a:lnTo>
                <a:lnTo>
                  <a:pt x="330530" y="888390"/>
                </a:lnTo>
                <a:lnTo>
                  <a:pt x="284861" y="896988"/>
                </a:lnTo>
                <a:lnTo>
                  <a:pt x="241325" y="910882"/>
                </a:lnTo>
                <a:lnTo>
                  <a:pt x="200240" y="929728"/>
                </a:lnTo>
                <a:lnTo>
                  <a:pt x="161988" y="953147"/>
                </a:lnTo>
                <a:lnTo>
                  <a:pt x="126911" y="980821"/>
                </a:lnTo>
                <a:lnTo>
                  <a:pt x="95364" y="1012367"/>
                </a:lnTo>
                <a:lnTo>
                  <a:pt x="67691" y="1047445"/>
                </a:lnTo>
                <a:lnTo>
                  <a:pt x="44272" y="1085697"/>
                </a:lnTo>
                <a:lnTo>
                  <a:pt x="25425" y="1126782"/>
                </a:lnTo>
                <a:lnTo>
                  <a:pt x="11531" y="1170317"/>
                </a:lnTo>
                <a:lnTo>
                  <a:pt x="2933" y="1215986"/>
                </a:lnTo>
                <a:lnTo>
                  <a:pt x="0" y="1263396"/>
                </a:lnTo>
                <a:lnTo>
                  <a:pt x="2933" y="1310817"/>
                </a:lnTo>
                <a:lnTo>
                  <a:pt x="11531" y="1356487"/>
                </a:lnTo>
                <a:lnTo>
                  <a:pt x="25425" y="1400022"/>
                </a:lnTo>
                <a:lnTo>
                  <a:pt x="44272" y="1441107"/>
                </a:lnTo>
                <a:lnTo>
                  <a:pt x="67691" y="1479359"/>
                </a:lnTo>
                <a:lnTo>
                  <a:pt x="95364" y="1514436"/>
                </a:lnTo>
                <a:lnTo>
                  <a:pt x="126911" y="1545983"/>
                </a:lnTo>
                <a:lnTo>
                  <a:pt x="161988" y="1573657"/>
                </a:lnTo>
                <a:lnTo>
                  <a:pt x="200240" y="1597075"/>
                </a:lnTo>
                <a:lnTo>
                  <a:pt x="241325" y="1615922"/>
                </a:lnTo>
                <a:lnTo>
                  <a:pt x="284861" y="1629816"/>
                </a:lnTo>
                <a:lnTo>
                  <a:pt x="330530" y="1638414"/>
                </a:lnTo>
                <a:lnTo>
                  <a:pt x="377952" y="1641348"/>
                </a:lnTo>
                <a:lnTo>
                  <a:pt x="425361" y="1638414"/>
                </a:lnTo>
                <a:lnTo>
                  <a:pt x="471030" y="1629816"/>
                </a:lnTo>
                <a:lnTo>
                  <a:pt x="514565" y="1615922"/>
                </a:lnTo>
                <a:lnTo>
                  <a:pt x="555650" y="1597075"/>
                </a:lnTo>
                <a:lnTo>
                  <a:pt x="593902" y="1573657"/>
                </a:lnTo>
                <a:lnTo>
                  <a:pt x="628980" y="1545983"/>
                </a:lnTo>
                <a:lnTo>
                  <a:pt x="660527" y="1514436"/>
                </a:lnTo>
                <a:lnTo>
                  <a:pt x="688200" y="1479359"/>
                </a:lnTo>
                <a:lnTo>
                  <a:pt x="711619" y="1441107"/>
                </a:lnTo>
                <a:lnTo>
                  <a:pt x="730465" y="1400022"/>
                </a:lnTo>
                <a:lnTo>
                  <a:pt x="744359" y="1356487"/>
                </a:lnTo>
                <a:lnTo>
                  <a:pt x="752957" y="1310817"/>
                </a:lnTo>
                <a:lnTo>
                  <a:pt x="755904" y="1263396"/>
                </a:lnTo>
                <a:close/>
              </a:path>
              <a:path w="756284" h="1641475">
                <a:moveTo>
                  <a:pt x="755904" y="377952"/>
                </a:moveTo>
                <a:lnTo>
                  <a:pt x="752957" y="330542"/>
                </a:lnTo>
                <a:lnTo>
                  <a:pt x="744359" y="284873"/>
                </a:lnTo>
                <a:lnTo>
                  <a:pt x="730465" y="241338"/>
                </a:lnTo>
                <a:lnTo>
                  <a:pt x="711619" y="200253"/>
                </a:lnTo>
                <a:lnTo>
                  <a:pt x="688200" y="162001"/>
                </a:lnTo>
                <a:lnTo>
                  <a:pt x="660527" y="126923"/>
                </a:lnTo>
                <a:lnTo>
                  <a:pt x="628980" y="95377"/>
                </a:lnTo>
                <a:lnTo>
                  <a:pt x="593902" y="67703"/>
                </a:lnTo>
                <a:lnTo>
                  <a:pt x="555650" y="44284"/>
                </a:lnTo>
                <a:lnTo>
                  <a:pt x="514565" y="25438"/>
                </a:lnTo>
                <a:lnTo>
                  <a:pt x="471030" y="11544"/>
                </a:lnTo>
                <a:lnTo>
                  <a:pt x="425361" y="2946"/>
                </a:lnTo>
                <a:lnTo>
                  <a:pt x="377952" y="0"/>
                </a:lnTo>
                <a:lnTo>
                  <a:pt x="330530" y="2946"/>
                </a:lnTo>
                <a:lnTo>
                  <a:pt x="284861" y="11544"/>
                </a:lnTo>
                <a:lnTo>
                  <a:pt x="241325" y="25438"/>
                </a:lnTo>
                <a:lnTo>
                  <a:pt x="200240" y="44284"/>
                </a:lnTo>
                <a:lnTo>
                  <a:pt x="161988" y="67703"/>
                </a:lnTo>
                <a:lnTo>
                  <a:pt x="126911" y="95377"/>
                </a:lnTo>
                <a:lnTo>
                  <a:pt x="95364" y="126923"/>
                </a:lnTo>
                <a:lnTo>
                  <a:pt x="67691" y="162001"/>
                </a:lnTo>
                <a:lnTo>
                  <a:pt x="44272" y="200253"/>
                </a:lnTo>
                <a:lnTo>
                  <a:pt x="25425" y="241338"/>
                </a:lnTo>
                <a:lnTo>
                  <a:pt x="11531" y="284873"/>
                </a:lnTo>
                <a:lnTo>
                  <a:pt x="2933" y="330542"/>
                </a:lnTo>
                <a:lnTo>
                  <a:pt x="0" y="377952"/>
                </a:lnTo>
                <a:lnTo>
                  <a:pt x="2933" y="425373"/>
                </a:lnTo>
                <a:lnTo>
                  <a:pt x="11531" y="471043"/>
                </a:lnTo>
                <a:lnTo>
                  <a:pt x="25425" y="514578"/>
                </a:lnTo>
                <a:lnTo>
                  <a:pt x="44272" y="555663"/>
                </a:lnTo>
                <a:lnTo>
                  <a:pt x="67691" y="593915"/>
                </a:lnTo>
                <a:lnTo>
                  <a:pt x="95364" y="628992"/>
                </a:lnTo>
                <a:lnTo>
                  <a:pt x="126911" y="660539"/>
                </a:lnTo>
                <a:lnTo>
                  <a:pt x="161988" y="688213"/>
                </a:lnTo>
                <a:lnTo>
                  <a:pt x="200240" y="711631"/>
                </a:lnTo>
                <a:lnTo>
                  <a:pt x="241325" y="730478"/>
                </a:lnTo>
                <a:lnTo>
                  <a:pt x="284861" y="744372"/>
                </a:lnTo>
                <a:lnTo>
                  <a:pt x="330530" y="752970"/>
                </a:lnTo>
                <a:lnTo>
                  <a:pt x="377952" y="755904"/>
                </a:lnTo>
                <a:lnTo>
                  <a:pt x="425361" y="752970"/>
                </a:lnTo>
                <a:lnTo>
                  <a:pt x="471030" y="744372"/>
                </a:lnTo>
                <a:lnTo>
                  <a:pt x="514565" y="730478"/>
                </a:lnTo>
                <a:lnTo>
                  <a:pt x="555650" y="711631"/>
                </a:lnTo>
                <a:lnTo>
                  <a:pt x="593902" y="688213"/>
                </a:lnTo>
                <a:lnTo>
                  <a:pt x="628980" y="660539"/>
                </a:lnTo>
                <a:lnTo>
                  <a:pt x="660527" y="628992"/>
                </a:lnTo>
                <a:lnTo>
                  <a:pt x="688200" y="593915"/>
                </a:lnTo>
                <a:lnTo>
                  <a:pt x="711619" y="555663"/>
                </a:lnTo>
                <a:lnTo>
                  <a:pt x="730465" y="514578"/>
                </a:lnTo>
                <a:lnTo>
                  <a:pt x="744359" y="471043"/>
                </a:lnTo>
                <a:lnTo>
                  <a:pt x="752957" y="425373"/>
                </a:lnTo>
                <a:lnTo>
                  <a:pt x="755904" y="377952"/>
                </a:lnTo>
                <a:close/>
              </a:path>
            </a:pathLst>
          </a:custGeom>
          <a:solidFill>
            <a:srgbClr val="7E7E7E"/>
          </a:solidFill>
        </p:spPr>
        <p:txBody>
          <a:bodyPr wrap="square" lIns="0" tIns="0" rIns="0" bIns="0" rtlCol="0"/>
          <a:lstStyle/>
          <a:p>
            <a:endParaRPr/>
          </a:p>
        </p:txBody>
      </p:sp>
      <p:sp>
        <p:nvSpPr>
          <p:cNvPr id="20" name="object 20"/>
          <p:cNvSpPr txBox="1"/>
          <p:nvPr/>
        </p:nvSpPr>
        <p:spPr>
          <a:xfrm>
            <a:off x="7708138" y="4863210"/>
            <a:ext cx="1650364"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SPLINTING</a:t>
            </a:r>
            <a:endParaRPr sz="2400">
              <a:latin typeface="Arial"/>
              <a:cs typeface="Arial"/>
            </a:endParaRPr>
          </a:p>
        </p:txBody>
      </p:sp>
      <p:sp>
        <p:nvSpPr>
          <p:cNvPr id="21" name="object 21"/>
          <p:cNvSpPr/>
          <p:nvPr/>
        </p:nvSpPr>
        <p:spPr>
          <a:xfrm>
            <a:off x="6714743" y="2109216"/>
            <a:ext cx="756285" cy="756285"/>
          </a:xfrm>
          <a:custGeom>
            <a:avLst/>
            <a:gdLst/>
            <a:ahLst/>
            <a:cxnLst/>
            <a:rect l="l" t="t" r="r" b="b"/>
            <a:pathLst>
              <a:path w="756284" h="756285">
                <a:moveTo>
                  <a:pt x="377951" y="0"/>
                </a:moveTo>
                <a:lnTo>
                  <a:pt x="330532" y="2943"/>
                </a:lnTo>
                <a:lnTo>
                  <a:pt x="284873" y="11539"/>
                </a:lnTo>
                <a:lnTo>
                  <a:pt x="241328" y="25434"/>
                </a:lnTo>
                <a:lnTo>
                  <a:pt x="200252" y="44272"/>
                </a:lnTo>
                <a:lnTo>
                  <a:pt x="161997" y="67702"/>
                </a:lnTo>
                <a:lnTo>
                  <a:pt x="126918" y="95368"/>
                </a:lnTo>
                <a:lnTo>
                  <a:pt x="95368" y="126918"/>
                </a:lnTo>
                <a:lnTo>
                  <a:pt x="67702" y="161997"/>
                </a:lnTo>
                <a:lnTo>
                  <a:pt x="44272" y="200252"/>
                </a:lnTo>
                <a:lnTo>
                  <a:pt x="25434" y="241328"/>
                </a:lnTo>
                <a:lnTo>
                  <a:pt x="11539" y="284873"/>
                </a:lnTo>
                <a:lnTo>
                  <a:pt x="2943" y="330532"/>
                </a:lnTo>
                <a:lnTo>
                  <a:pt x="0" y="377951"/>
                </a:lnTo>
                <a:lnTo>
                  <a:pt x="2943" y="425371"/>
                </a:lnTo>
                <a:lnTo>
                  <a:pt x="11539" y="471030"/>
                </a:lnTo>
                <a:lnTo>
                  <a:pt x="25434" y="514575"/>
                </a:lnTo>
                <a:lnTo>
                  <a:pt x="44272" y="555651"/>
                </a:lnTo>
                <a:lnTo>
                  <a:pt x="67702" y="593906"/>
                </a:lnTo>
                <a:lnTo>
                  <a:pt x="95368" y="628985"/>
                </a:lnTo>
                <a:lnTo>
                  <a:pt x="126918" y="660535"/>
                </a:lnTo>
                <a:lnTo>
                  <a:pt x="161997" y="688201"/>
                </a:lnTo>
                <a:lnTo>
                  <a:pt x="200252" y="711631"/>
                </a:lnTo>
                <a:lnTo>
                  <a:pt x="241328" y="730469"/>
                </a:lnTo>
                <a:lnTo>
                  <a:pt x="284873" y="744364"/>
                </a:lnTo>
                <a:lnTo>
                  <a:pt x="330532" y="752960"/>
                </a:lnTo>
                <a:lnTo>
                  <a:pt x="377951" y="755904"/>
                </a:lnTo>
                <a:lnTo>
                  <a:pt x="425371" y="752960"/>
                </a:lnTo>
                <a:lnTo>
                  <a:pt x="471030" y="744364"/>
                </a:lnTo>
                <a:lnTo>
                  <a:pt x="514575" y="730469"/>
                </a:lnTo>
                <a:lnTo>
                  <a:pt x="555651" y="711631"/>
                </a:lnTo>
                <a:lnTo>
                  <a:pt x="593906" y="688201"/>
                </a:lnTo>
                <a:lnTo>
                  <a:pt x="628985" y="660535"/>
                </a:lnTo>
                <a:lnTo>
                  <a:pt x="660535" y="628985"/>
                </a:lnTo>
                <a:lnTo>
                  <a:pt x="688201" y="593906"/>
                </a:lnTo>
                <a:lnTo>
                  <a:pt x="711631" y="555651"/>
                </a:lnTo>
                <a:lnTo>
                  <a:pt x="730469" y="514575"/>
                </a:lnTo>
                <a:lnTo>
                  <a:pt x="744364" y="471030"/>
                </a:lnTo>
                <a:lnTo>
                  <a:pt x="752960" y="425371"/>
                </a:lnTo>
                <a:lnTo>
                  <a:pt x="755903" y="377951"/>
                </a:lnTo>
                <a:lnTo>
                  <a:pt x="752960" y="330532"/>
                </a:lnTo>
                <a:lnTo>
                  <a:pt x="744364" y="284873"/>
                </a:lnTo>
                <a:lnTo>
                  <a:pt x="730469" y="241328"/>
                </a:lnTo>
                <a:lnTo>
                  <a:pt x="711631" y="200252"/>
                </a:lnTo>
                <a:lnTo>
                  <a:pt x="688201" y="161997"/>
                </a:lnTo>
                <a:lnTo>
                  <a:pt x="660535" y="126918"/>
                </a:lnTo>
                <a:lnTo>
                  <a:pt x="628985" y="95368"/>
                </a:lnTo>
                <a:lnTo>
                  <a:pt x="593906" y="67702"/>
                </a:lnTo>
                <a:lnTo>
                  <a:pt x="555651" y="44272"/>
                </a:lnTo>
                <a:lnTo>
                  <a:pt x="514575" y="25434"/>
                </a:lnTo>
                <a:lnTo>
                  <a:pt x="471030" y="11539"/>
                </a:lnTo>
                <a:lnTo>
                  <a:pt x="425371" y="2943"/>
                </a:lnTo>
                <a:lnTo>
                  <a:pt x="377951" y="0"/>
                </a:lnTo>
                <a:close/>
              </a:path>
            </a:pathLst>
          </a:custGeom>
          <a:solidFill>
            <a:srgbClr val="7E7E7E"/>
          </a:solidFill>
        </p:spPr>
        <p:txBody>
          <a:bodyPr wrap="square" lIns="0" tIns="0" rIns="0" bIns="0" rtlCol="0"/>
          <a:lstStyle/>
          <a:p>
            <a:endParaRPr/>
          </a:p>
        </p:txBody>
      </p:sp>
      <p:sp>
        <p:nvSpPr>
          <p:cNvPr id="22" name="object 22"/>
          <p:cNvSpPr txBox="1"/>
          <p:nvPr/>
        </p:nvSpPr>
        <p:spPr>
          <a:xfrm>
            <a:off x="6799451" y="1981073"/>
            <a:ext cx="533400" cy="3531235"/>
          </a:xfrm>
          <a:prstGeom prst="rect">
            <a:avLst/>
          </a:prstGeom>
        </p:spPr>
        <p:txBody>
          <a:bodyPr vert="horz" wrap="square" lIns="0" tIns="2540" rIns="0" bIns="0" rtlCol="0">
            <a:spAutoFit/>
          </a:bodyPr>
          <a:lstStyle/>
          <a:p>
            <a:pPr marL="12700" marR="5080" indent="71120" algn="ctr">
              <a:lnSpc>
                <a:spcPct val="143800"/>
              </a:lnSpc>
              <a:spcBef>
                <a:spcPts val="20"/>
              </a:spcBef>
            </a:pPr>
            <a:r>
              <a:rPr sz="4000" spc="-5" dirty="0">
                <a:solidFill>
                  <a:srgbClr val="FFFFFF"/>
                </a:solidFill>
                <a:latin typeface="Arial Black"/>
                <a:cs typeface="Arial Black"/>
              </a:rPr>
              <a:t>P </a:t>
            </a:r>
            <a:r>
              <a:rPr sz="4000" spc="-1325" dirty="0">
                <a:solidFill>
                  <a:srgbClr val="FFFFFF"/>
                </a:solidFill>
                <a:latin typeface="Arial Black"/>
                <a:cs typeface="Arial Black"/>
              </a:rPr>
              <a:t> </a:t>
            </a:r>
            <a:r>
              <a:rPr sz="4000" spc="-5" dirty="0">
                <a:solidFill>
                  <a:srgbClr val="FFFFFF"/>
                </a:solidFill>
                <a:latin typeface="Arial Black"/>
                <a:cs typeface="Arial Black"/>
              </a:rPr>
              <a:t>A </a:t>
            </a:r>
            <a:r>
              <a:rPr sz="4000" spc="-1325" dirty="0">
                <a:solidFill>
                  <a:srgbClr val="FFFFFF"/>
                </a:solidFill>
                <a:latin typeface="Arial Black"/>
                <a:cs typeface="Arial Black"/>
              </a:rPr>
              <a:t> </a:t>
            </a:r>
            <a:r>
              <a:rPr sz="4000" spc="-5" dirty="0">
                <a:solidFill>
                  <a:srgbClr val="FFFFFF"/>
                </a:solidFill>
                <a:latin typeface="Arial Black"/>
                <a:cs typeface="Arial Black"/>
              </a:rPr>
              <a:t>W</a:t>
            </a:r>
            <a:endParaRPr sz="4000" dirty="0">
              <a:latin typeface="Arial Black"/>
              <a:cs typeface="Arial Black"/>
            </a:endParaRPr>
          </a:p>
          <a:p>
            <a:pPr marL="83820" algn="ctr">
              <a:lnSpc>
                <a:spcPct val="100000"/>
              </a:lnSpc>
              <a:spcBef>
                <a:spcPts val="2175"/>
              </a:spcBef>
            </a:pPr>
            <a:r>
              <a:rPr sz="4000" spc="-5" dirty="0">
                <a:solidFill>
                  <a:srgbClr val="FFFFFF"/>
                </a:solidFill>
                <a:latin typeface="Arial Black"/>
                <a:cs typeface="Arial Black"/>
              </a:rPr>
              <a:t>S</a:t>
            </a:r>
            <a:endParaRPr sz="4000" dirty="0">
              <a:latin typeface="Arial Black"/>
              <a:cs typeface="Arial Black"/>
            </a:endParaRPr>
          </a:p>
        </p:txBody>
      </p:sp>
      <p:sp>
        <p:nvSpPr>
          <p:cNvPr id="23" name="object 23"/>
          <p:cNvSpPr txBox="1"/>
          <p:nvPr/>
        </p:nvSpPr>
        <p:spPr>
          <a:xfrm>
            <a:off x="7708138" y="2293441"/>
            <a:ext cx="753110"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P</a:t>
            </a:r>
            <a:r>
              <a:rPr sz="2400" b="1" spc="-15" dirty="0">
                <a:solidFill>
                  <a:srgbClr val="FFFFFF"/>
                </a:solidFill>
                <a:latin typeface="Arial"/>
                <a:cs typeface="Arial"/>
              </a:rPr>
              <a:t>A</a:t>
            </a:r>
            <a:r>
              <a:rPr sz="2400" b="1" dirty="0">
                <a:solidFill>
                  <a:srgbClr val="FFFFFF"/>
                </a:solidFill>
                <a:latin typeface="Arial"/>
                <a:cs typeface="Arial"/>
              </a:rPr>
              <a:t>IN</a:t>
            </a:r>
            <a:endParaRPr sz="2400">
              <a:latin typeface="Arial"/>
              <a:cs typeface="Arial"/>
            </a:endParaRPr>
          </a:p>
        </p:txBody>
      </p:sp>
      <p:sp>
        <p:nvSpPr>
          <p:cNvPr id="24" name="object 24"/>
          <p:cNvSpPr txBox="1"/>
          <p:nvPr/>
        </p:nvSpPr>
        <p:spPr>
          <a:xfrm>
            <a:off x="879449" y="1524711"/>
            <a:ext cx="2985770" cy="391795"/>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FFFF"/>
                </a:solidFill>
                <a:latin typeface="Arial"/>
                <a:cs typeface="Arial"/>
              </a:rPr>
              <a:t>LIFE-THREATENING</a:t>
            </a:r>
            <a:endParaRPr sz="2400">
              <a:latin typeface="Arial"/>
              <a:cs typeface="Arial"/>
            </a:endParaRPr>
          </a:p>
        </p:txBody>
      </p:sp>
      <p:sp>
        <p:nvSpPr>
          <p:cNvPr id="25" name="object 25"/>
          <p:cNvSpPr txBox="1"/>
          <p:nvPr/>
        </p:nvSpPr>
        <p:spPr>
          <a:xfrm>
            <a:off x="6713346" y="1524711"/>
            <a:ext cx="4086225" cy="391795"/>
          </a:xfrm>
          <a:prstGeom prst="rect">
            <a:avLst/>
          </a:prstGeom>
        </p:spPr>
        <p:txBody>
          <a:bodyPr vert="horz" wrap="square" lIns="0" tIns="12700" rIns="0" bIns="0" rtlCol="0">
            <a:spAutoFit/>
          </a:bodyPr>
          <a:lstStyle/>
          <a:p>
            <a:pPr marL="12700">
              <a:lnSpc>
                <a:spcPct val="100000"/>
              </a:lnSpc>
              <a:spcBef>
                <a:spcPts val="100"/>
              </a:spcBef>
            </a:pPr>
            <a:r>
              <a:rPr sz="2400" b="1" u="heavy" spc="-5" dirty="0">
                <a:solidFill>
                  <a:srgbClr val="FFFFFF"/>
                </a:solidFill>
                <a:uFill>
                  <a:solidFill>
                    <a:srgbClr val="FFFFFF"/>
                  </a:solidFill>
                </a:uFill>
                <a:latin typeface="Arial"/>
                <a:cs typeface="Arial"/>
              </a:rPr>
              <a:t>AFTER</a:t>
            </a:r>
            <a:r>
              <a:rPr sz="2400" b="1" spc="-35" dirty="0">
                <a:solidFill>
                  <a:srgbClr val="FFFFFF"/>
                </a:solidFill>
                <a:latin typeface="Arial"/>
                <a:cs typeface="Arial"/>
              </a:rPr>
              <a:t> </a:t>
            </a:r>
            <a:r>
              <a:rPr sz="2400" b="1" spc="-5" dirty="0">
                <a:solidFill>
                  <a:srgbClr val="FFFFFF"/>
                </a:solidFill>
                <a:latin typeface="Arial"/>
                <a:cs typeface="Arial"/>
              </a:rPr>
              <a:t>LIFE-THREATENING</a:t>
            </a:r>
            <a:endParaRPr sz="2400">
              <a:latin typeface="Arial"/>
              <a:cs typeface="Arial"/>
            </a:endParaRPr>
          </a:p>
        </p:txBody>
      </p:sp>
      <p:sp>
        <p:nvSpPr>
          <p:cNvPr id="26" name="object 26"/>
          <p:cNvSpPr/>
          <p:nvPr/>
        </p:nvSpPr>
        <p:spPr>
          <a:xfrm>
            <a:off x="6023609" y="1654301"/>
            <a:ext cx="0" cy="4770755"/>
          </a:xfrm>
          <a:custGeom>
            <a:avLst/>
            <a:gdLst/>
            <a:ahLst/>
            <a:cxnLst/>
            <a:rect l="l" t="t" r="r" b="b"/>
            <a:pathLst>
              <a:path h="4770755">
                <a:moveTo>
                  <a:pt x="0" y="0"/>
                </a:moveTo>
                <a:lnTo>
                  <a:pt x="0" y="4770285"/>
                </a:lnTo>
              </a:path>
            </a:pathLst>
          </a:custGeom>
          <a:ln w="38100">
            <a:solidFill>
              <a:srgbClr val="888888"/>
            </a:solidFill>
            <a:prstDash val="dot"/>
          </a:ln>
        </p:spPr>
        <p:txBody>
          <a:bodyPr wrap="square" lIns="0" tIns="0" rIns="0" bIns="0" rtlCol="0"/>
          <a:lstStyle/>
          <a:p>
            <a:endParaRPr/>
          </a:p>
        </p:txBody>
      </p:sp>
      <p:sp>
        <p:nvSpPr>
          <p:cNvPr id="27" name="object 27"/>
          <p:cNvSpPr/>
          <p:nvPr/>
        </p:nvSpPr>
        <p:spPr>
          <a:xfrm>
            <a:off x="34226" y="4636824"/>
            <a:ext cx="5447030" cy="2014855"/>
          </a:xfrm>
          <a:custGeom>
            <a:avLst/>
            <a:gdLst/>
            <a:ahLst/>
            <a:cxnLst/>
            <a:rect l="l" t="t" r="r" b="b"/>
            <a:pathLst>
              <a:path w="5447030" h="2014854">
                <a:moveTo>
                  <a:pt x="5446776" y="0"/>
                </a:moveTo>
                <a:lnTo>
                  <a:pt x="0" y="0"/>
                </a:lnTo>
                <a:lnTo>
                  <a:pt x="0" y="2014727"/>
                </a:lnTo>
                <a:lnTo>
                  <a:pt x="5446776" y="2014727"/>
                </a:lnTo>
                <a:lnTo>
                  <a:pt x="5446776" y="0"/>
                </a:lnTo>
                <a:close/>
              </a:path>
            </a:pathLst>
          </a:custGeom>
          <a:solidFill>
            <a:srgbClr val="2D3334">
              <a:alpha val="49411"/>
            </a:srgbClr>
          </a:solidFill>
        </p:spPr>
        <p:txBody>
          <a:bodyPr wrap="square" lIns="0" tIns="0" rIns="0" bIns="0" rtlCol="0"/>
          <a:lstStyle/>
          <a:p>
            <a:endParaRPr/>
          </a:p>
        </p:txBody>
      </p:sp>
      <p:sp>
        <p:nvSpPr>
          <p:cNvPr id="28" name="object 28"/>
          <p:cNvSpPr/>
          <p:nvPr/>
        </p:nvSpPr>
        <p:spPr>
          <a:xfrm>
            <a:off x="3457955" y="2668523"/>
            <a:ext cx="1588135" cy="346075"/>
          </a:xfrm>
          <a:custGeom>
            <a:avLst/>
            <a:gdLst/>
            <a:ahLst/>
            <a:cxnLst/>
            <a:rect l="l" t="t" r="r" b="b"/>
            <a:pathLst>
              <a:path w="1588135" h="346075">
                <a:moveTo>
                  <a:pt x="1415034" y="0"/>
                </a:moveTo>
                <a:lnTo>
                  <a:pt x="172974" y="0"/>
                </a:lnTo>
                <a:lnTo>
                  <a:pt x="127000" y="6180"/>
                </a:lnTo>
                <a:lnTo>
                  <a:pt x="85682" y="23622"/>
                </a:lnTo>
                <a:lnTo>
                  <a:pt x="50673" y="50673"/>
                </a:lnTo>
                <a:lnTo>
                  <a:pt x="23622" y="85682"/>
                </a:lnTo>
                <a:lnTo>
                  <a:pt x="6180" y="127000"/>
                </a:lnTo>
                <a:lnTo>
                  <a:pt x="0" y="172974"/>
                </a:lnTo>
                <a:lnTo>
                  <a:pt x="6180" y="218948"/>
                </a:lnTo>
                <a:lnTo>
                  <a:pt x="23622" y="260265"/>
                </a:lnTo>
                <a:lnTo>
                  <a:pt x="50673" y="295275"/>
                </a:lnTo>
                <a:lnTo>
                  <a:pt x="85682" y="322325"/>
                </a:lnTo>
                <a:lnTo>
                  <a:pt x="127000" y="339767"/>
                </a:lnTo>
                <a:lnTo>
                  <a:pt x="172974" y="345948"/>
                </a:lnTo>
                <a:lnTo>
                  <a:pt x="1415034" y="345948"/>
                </a:lnTo>
                <a:lnTo>
                  <a:pt x="1461008" y="339767"/>
                </a:lnTo>
                <a:lnTo>
                  <a:pt x="1502325" y="322325"/>
                </a:lnTo>
                <a:lnTo>
                  <a:pt x="1537335" y="295275"/>
                </a:lnTo>
                <a:lnTo>
                  <a:pt x="1564386" y="260265"/>
                </a:lnTo>
                <a:lnTo>
                  <a:pt x="1581827" y="218948"/>
                </a:lnTo>
                <a:lnTo>
                  <a:pt x="1588008" y="172974"/>
                </a:lnTo>
                <a:lnTo>
                  <a:pt x="1581827" y="127000"/>
                </a:lnTo>
                <a:lnTo>
                  <a:pt x="1564386" y="85682"/>
                </a:lnTo>
                <a:lnTo>
                  <a:pt x="1537335" y="50673"/>
                </a:lnTo>
                <a:lnTo>
                  <a:pt x="1502325" y="23622"/>
                </a:lnTo>
                <a:lnTo>
                  <a:pt x="1461008" y="6180"/>
                </a:lnTo>
                <a:lnTo>
                  <a:pt x="1415034" y="0"/>
                </a:lnTo>
                <a:close/>
              </a:path>
            </a:pathLst>
          </a:custGeom>
          <a:solidFill>
            <a:srgbClr val="D53439"/>
          </a:solidFill>
        </p:spPr>
        <p:txBody>
          <a:bodyPr wrap="square" lIns="0" tIns="0" rIns="0" bIns="0" rtlCol="0"/>
          <a:lstStyle/>
          <a:p>
            <a:endParaRPr/>
          </a:p>
        </p:txBody>
      </p:sp>
      <p:sp>
        <p:nvSpPr>
          <p:cNvPr id="29" name="object 29"/>
          <p:cNvSpPr txBox="1"/>
          <p:nvPr/>
        </p:nvSpPr>
        <p:spPr>
          <a:xfrm>
            <a:off x="1704594" y="2078871"/>
            <a:ext cx="3053080" cy="882650"/>
          </a:xfrm>
          <a:prstGeom prst="rect">
            <a:avLst/>
          </a:prstGeom>
        </p:spPr>
        <p:txBody>
          <a:bodyPr vert="horz" wrap="square" lIns="0" tIns="161290" rIns="0" bIns="0" rtlCol="0">
            <a:spAutoFit/>
          </a:bodyPr>
          <a:lstStyle/>
          <a:p>
            <a:pPr marL="12700">
              <a:lnSpc>
                <a:spcPct val="100000"/>
              </a:lnSpc>
              <a:spcBef>
                <a:spcPts val="1270"/>
              </a:spcBef>
            </a:pPr>
            <a:r>
              <a:rPr sz="2400" b="1" spc="-5" dirty="0">
                <a:solidFill>
                  <a:srgbClr val="FFFFFF"/>
                </a:solidFill>
                <a:latin typeface="Arial"/>
                <a:cs typeface="Arial"/>
              </a:rPr>
              <a:t>MASSIVE</a:t>
            </a:r>
            <a:r>
              <a:rPr sz="2400" b="1" spc="-55" dirty="0">
                <a:solidFill>
                  <a:srgbClr val="FFFFFF"/>
                </a:solidFill>
                <a:latin typeface="Arial"/>
                <a:cs typeface="Arial"/>
              </a:rPr>
              <a:t> </a:t>
            </a:r>
            <a:r>
              <a:rPr sz="2400" b="1" spc="-5" dirty="0">
                <a:solidFill>
                  <a:srgbClr val="FFFFFF"/>
                </a:solidFill>
                <a:latin typeface="Arial"/>
                <a:cs typeface="Arial"/>
              </a:rPr>
              <a:t>BLEEDING</a:t>
            </a:r>
            <a:endParaRPr sz="2400">
              <a:latin typeface="Arial"/>
              <a:cs typeface="Arial"/>
            </a:endParaRPr>
          </a:p>
          <a:p>
            <a:pPr marL="1899920">
              <a:lnSpc>
                <a:spcPct val="100000"/>
              </a:lnSpc>
              <a:spcBef>
                <a:spcPts val="775"/>
              </a:spcBef>
            </a:pPr>
            <a:r>
              <a:rPr sz="1600" b="1" spc="-5" dirty="0">
                <a:solidFill>
                  <a:srgbClr val="F1F1F1"/>
                </a:solidFill>
                <a:latin typeface="Arial"/>
                <a:cs typeface="Arial"/>
              </a:rPr>
              <a:t>#1</a:t>
            </a:r>
            <a:r>
              <a:rPr sz="1600" b="1" spc="-40" dirty="0">
                <a:solidFill>
                  <a:srgbClr val="F1F1F1"/>
                </a:solidFill>
                <a:latin typeface="Arial"/>
                <a:cs typeface="Arial"/>
              </a:rPr>
              <a:t> </a:t>
            </a:r>
            <a:r>
              <a:rPr sz="1600" b="1" spc="-5" dirty="0">
                <a:solidFill>
                  <a:srgbClr val="F1F1F1"/>
                </a:solidFill>
                <a:latin typeface="Arial"/>
                <a:cs typeface="Arial"/>
              </a:rPr>
              <a:t>Priority</a:t>
            </a:r>
            <a:endParaRPr sz="1600">
              <a:latin typeface="Arial"/>
              <a:cs typeface="Arial"/>
            </a:endParaRPr>
          </a:p>
        </p:txBody>
      </p:sp>
      <p:sp>
        <p:nvSpPr>
          <p:cNvPr id="30" name="object 30"/>
          <p:cNvSpPr/>
          <p:nvPr/>
        </p:nvSpPr>
        <p:spPr>
          <a:xfrm>
            <a:off x="6334632" y="1554001"/>
            <a:ext cx="5445760" cy="4467225"/>
          </a:xfrm>
          <a:custGeom>
            <a:avLst/>
            <a:gdLst/>
            <a:ahLst/>
            <a:cxnLst/>
            <a:rect l="l" t="t" r="r" b="b"/>
            <a:pathLst>
              <a:path w="5445759" h="4467225">
                <a:moveTo>
                  <a:pt x="5445252" y="0"/>
                </a:moveTo>
                <a:lnTo>
                  <a:pt x="0" y="0"/>
                </a:lnTo>
                <a:lnTo>
                  <a:pt x="0" y="4466844"/>
                </a:lnTo>
                <a:lnTo>
                  <a:pt x="5445252" y="4466844"/>
                </a:lnTo>
                <a:lnTo>
                  <a:pt x="5445252" y="0"/>
                </a:lnTo>
                <a:close/>
              </a:path>
            </a:pathLst>
          </a:custGeom>
          <a:solidFill>
            <a:srgbClr val="2D3334">
              <a:alpha val="49411"/>
            </a:srgbClr>
          </a:solidFill>
        </p:spPr>
        <p:txBody>
          <a:bodyPr wrap="square" lIns="0" tIns="0" rIns="0" bIns="0" rtlCol="0"/>
          <a:lstStyle/>
          <a:p>
            <a:endParaRPr/>
          </a:p>
        </p:txBody>
      </p:sp>
      <p:sp>
        <p:nvSpPr>
          <p:cNvPr id="31" name="object 31"/>
          <p:cNvSpPr txBox="1"/>
          <p:nvPr/>
        </p:nvSpPr>
        <p:spPr>
          <a:xfrm>
            <a:off x="7740777" y="4031742"/>
            <a:ext cx="1395730" cy="436880"/>
          </a:xfrm>
          <a:prstGeom prst="rect">
            <a:avLst/>
          </a:prstGeom>
        </p:spPr>
        <p:txBody>
          <a:bodyPr vert="horz" wrap="square" lIns="0" tIns="12700" rIns="0" bIns="0" rtlCol="0">
            <a:spAutoFit/>
          </a:bodyPr>
          <a:lstStyle/>
          <a:p>
            <a:pPr marL="12700">
              <a:lnSpc>
                <a:spcPct val="100000"/>
              </a:lnSpc>
              <a:spcBef>
                <a:spcPts val="100"/>
              </a:spcBef>
            </a:pPr>
            <a:r>
              <a:rPr sz="2700" b="1" spc="-5" dirty="0">
                <a:solidFill>
                  <a:srgbClr val="A4A4A4"/>
                </a:solidFill>
                <a:latin typeface="Calibri"/>
                <a:cs typeface="Calibri"/>
              </a:rPr>
              <a:t>WOUNDS</a:t>
            </a:r>
            <a:endParaRPr sz="2700">
              <a:latin typeface="Calibri"/>
              <a:cs typeface="Calibri"/>
            </a:endParaRPr>
          </a:p>
        </p:txBody>
      </p:sp>
      <p:sp>
        <p:nvSpPr>
          <p:cNvPr id="32" name="object 32"/>
          <p:cNvSpPr/>
          <p:nvPr/>
        </p:nvSpPr>
        <p:spPr>
          <a:xfrm>
            <a:off x="380554" y="1946710"/>
            <a:ext cx="5524500" cy="1746885"/>
          </a:xfrm>
          <a:custGeom>
            <a:avLst/>
            <a:gdLst/>
            <a:ahLst/>
            <a:cxnLst/>
            <a:rect l="l" t="t" r="r" b="b"/>
            <a:pathLst>
              <a:path w="5524500" h="1746885">
                <a:moveTo>
                  <a:pt x="5524500" y="0"/>
                </a:moveTo>
                <a:lnTo>
                  <a:pt x="0" y="0"/>
                </a:lnTo>
                <a:lnTo>
                  <a:pt x="0" y="1746504"/>
                </a:lnTo>
                <a:lnTo>
                  <a:pt x="5524500" y="1746504"/>
                </a:lnTo>
                <a:lnTo>
                  <a:pt x="5524500" y="0"/>
                </a:lnTo>
                <a:close/>
              </a:path>
            </a:pathLst>
          </a:custGeom>
          <a:solidFill>
            <a:srgbClr val="2D3334">
              <a:alpha val="49411"/>
            </a:srgbClr>
          </a:solidFill>
        </p:spPr>
        <p:txBody>
          <a:bodyPr wrap="square" lIns="0" tIns="0" rIns="0" bIns="0" rtlCol="0"/>
          <a:lstStyle/>
          <a:p>
            <a:endParaRPr/>
          </a:p>
        </p:txBody>
      </p:sp>
      <p:sp>
        <p:nvSpPr>
          <p:cNvPr id="33" name="object 33"/>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34" name="object 34"/>
          <p:cNvSpPr txBox="1"/>
          <p:nvPr/>
        </p:nvSpPr>
        <p:spPr>
          <a:xfrm>
            <a:off x="11699747" y="656438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latin typeface="Arial MT"/>
                <a:cs typeface="Arial MT"/>
              </a:rPr>
              <a:t>6</a:t>
            </a:fld>
            <a:endParaRPr sz="1200">
              <a:latin typeface="Arial MT"/>
              <a:cs typeface="Arial M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pic>
        <p:nvPicPr>
          <p:cNvPr id="4" name="object 4"/>
          <p:cNvPicPr/>
          <p:nvPr/>
        </p:nvPicPr>
        <p:blipFill>
          <a:blip r:embed="rId4" cstate="print"/>
          <a:stretch>
            <a:fillRect/>
          </a:stretch>
        </p:blipFill>
        <p:spPr>
          <a:xfrm>
            <a:off x="469391" y="1565147"/>
            <a:ext cx="2656332" cy="4684776"/>
          </a:xfrm>
          <a:prstGeom prst="rect">
            <a:avLst/>
          </a:prstGeom>
        </p:spPr>
      </p:pic>
      <p:pic>
        <p:nvPicPr>
          <p:cNvPr id="5" name="object 5"/>
          <p:cNvPicPr/>
          <p:nvPr/>
        </p:nvPicPr>
        <p:blipFill>
          <a:blip r:embed="rId5" cstate="print"/>
          <a:stretch>
            <a:fillRect/>
          </a:stretch>
        </p:blipFill>
        <p:spPr>
          <a:xfrm>
            <a:off x="6240827" y="1612391"/>
            <a:ext cx="1936859" cy="1447800"/>
          </a:xfrm>
          <a:prstGeom prst="rect">
            <a:avLst/>
          </a:prstGeom>
        </p:spPr>
      </p:pic>
      <p:sp>
        <p:nvSpPr>
          <p:cNvPr id="6" name="object 6"/>
          <p:cNvSpPr txBox="1"/>
          <p:nvPr/>
        </p:nvSpPr>
        <p:spPr>
          <a:xfrm>
            <a:off x="3283077" y="3130041"/>
            <a:ext cx="2199640" cy="788670"/>
          </a:xfrm>
          <a:prstGeom prst="rect">
            <a:avLst/>
          </a:prstGeom>
        </p:spPr>
        <p:txBody>
          <a:bodyPr vert="horz" wrap="square" lIns="0" tIns="12700" rIns="0" bIns="0" rtlCol="0">
            <a:spAutoFit/>
          </a:bodyPr>
          <a:lstStyle/>
          <a:p>
            <a:pPr marL="12700">
              <a:lnSpc>
                <a:spcPct val="100000"/>
              </a:lnSpc>
              <a:spcBef>
                <a:spcPts val="100"/>
              </a:spcBef>
            </a:pPr>
            <a:r>
              <a:rPr sz="1800" b="1" spc="-20" dirty="0">
                <a:latin typeface="Arial"/>
                <a:cs typeface="Arial"/>
              </a:rPr>
              <a:t>NASAL</a:t>
            </a:r>
            <a:r>
              <a:rPr sz="1800" b="1" spc="20" dirty="0">
                <a:latin typeface="Arial"/>
                <a:cs typeface="Arial"/>
              </a:rPr>
              <a:t> </a:t>
            </a:r>
            <a:r>
              <a:rPr sz="1800" b="1" spc="-10" dirty="0">
                <a:latin typeface="Arial"/>
                <a:cs typeface="Arial"/>
              </a:rPr>
              <a:t>FLARING</a:t>
            </a:r>
            <a:endParaRPr sz="1800">
              <a:latin typeface="Arial"/>
              <a:cs typeface="Arial"/>
            </a:endParaRPr>
          </a:p>
          <a:p>
            <a:pPr marL="12700" marR="5080">
              <a:lnSpc>
                <a:spcPct val="100000"/>
              </a:lnSpc>
              <a:spcBef>
                <a:spcPts val="5"/>
              </a:spcBef>
            </a:pPr>
            <a:r>
              <a:rPr sz="1600" spc="-5" dirty="0">
                <a:latin typeface="Arial MT"/>
                <a:cs typeface="Arial MT"/>
              </a:rPr>
              <a:t>The nostrils </a:t>
            </a:r>
            <a:r>
              <a:rPr sz="1600" spc="-10" dirty="0">
                <a:latin typeface="Arial MT"/>
                <a:cs typeface="Arial MT"/>
              </a:rPr>
              <a:t>widen when </a:t>
            </a:r>
            <a:r>
              <a:rPr sz="1600" spc="-430" dirty="0">
                <a:latin typeface="Arial MT"/>
                <a:cs typeface="Arial MT"/>
              </a:rPr>
              <a:t> </a:t>
            </a:r>
            <a:r>
              <a:rPr sz="1600" spc="-5" dirty="0">
                <a:latin typeface="Arial MT"/>
                <a:cs typeface="Arial MT"/>
              </a:rPr>
              <a:t>the</a:t>
            </a:r>
            <a:r>
              <a:rPr sz="1600" spc="5" dirty="0">
                <a:latin typeface="Arial MT"/>
                <a:cs typeface="Arial MT"/>
              </a:rPr>
              <a:t> </a:t>
            </a:r>
            <a:r>
              <a:rPr sz="1600" spc="-5" dirty="0">
                <a:latin typeface="Arial MT"/>
                <a:cs typeface="Arial MT"/>
              </a:rPr>
              <a:t>patient</a:t>
            </a:r>
            <a:r>
              <a:rPr sz="1600" spc="-10" dirty="0">
                <a:latin typeface="Arial MT"/>
                <a:cs typeface="Arial MT"/>
              </a:rPr>
              <a:t> </a:t>
            </a:r>
            <a:r>
              <a:rPr sz="1600" spc="-5" dirty="0">
                <a:latin typeface="Arial MT"/>
                <a:cs typeface="Arial MT"/>
              </a:rPr>
              <a:t>breaths</a:t>
            </a:r>
            <a:endParaRPr sz="1600">
              <a:latin typeface="Arial MT"/>
              <a:cs typeface="Arial MT"/>
            </a:endParaRPr>
          </a:p>
        </p:txBody>
      </p:sp>
      <p:sp>
        <p:nvSpPr>
          <p:cNvPr id="7" name="object 7"/>
          <p:cNvSpPr txBox="1"/>
          <p:nvPr/>
        </p:nvSpPr>
        <p:spPr>
          <a:xfrm>
            <a:off x="6112002" y="3145028"/>
            <a:ext cx="2757170" cy="127635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RETRACTIONS</a:t>
            </a:r>
            <a:endParaRPr sz="1800">
              <a:latin typeface="Arial"/>
              <a:cs typeface="Arial"/>
            </a:endParaRPr>
          </a:p>
          <a:p>
            <a:pPr marL="12700" marR="5080">
              <a:lnSpc>
                <a:spcPct val="100000"/>
              </a:lnSpc>
              <a:spcBef>
                <a:spcPts val="5"/>
              </a:spcBef>
            </a:pPr>
            <a:r>
              <a:rPr sz="1600" spc="-5" dirty="0">
                <a:latin typeface="Arial MT"/>
                <a:cs typeface="Arial MT"/>
              </a:rPr>
              <a:t>Suprasternal</a:t>
            </a:r>
            <a:r>
              <a:rPr sz="1600" spc="5" dirty="0">
                <a:latin typeface="Arial MT"/>
                <a:cs typeface="Arial MT"/>
              </a:rPr>
              <a:t> </a:t>
            </a:r>
            <a:r>
              <a:rPr sz="1600" spc="-5" dirty="0">
                <a:latin typeface="Arial MT"/>
                <a:cs typeface="Arial MT"/>
              </a:rPr>
              <a:t>notch or </a:t>
            </a:r>
            <a:r>
              <a:rPr sz="1600" dirty="0">
                <a:latin typeface="Arial MT"/>
                <a:cs typeface="Arial MT"/>
              </a:rPr>
              <a:t> </a:t>
            </a:r>
            <a:r>
              <a:rPr sz="1600" spc="-5" dirty="0">
                <a:latin typeface="Arial MT"/>
                <a:cs typeface="Arial MT"/>
              </a:rPr>
              <a:t>intercostal retractions,</a:t>
            </a:r>
            <a:r>
              <a:rPr sz="1600" spc="20" dirty="0">
                <a:latin typeface="Arial MT"/>
                <a:cs typeface="Arial MT"/>
              </a:rPr>
              <a:t> </a:t>
            </a:r>
            <a:r>
              <a:rPr sz="1600" spc="-10" dirty="0">
                <a:latin typeface="Arial MT"/>
                <a:cs typeface="Arial MT"/>
              </a:rPr>
              <a:t>when </a:t>
            </a:r>
            <a:r>
              <a:rPr sz="1600" spc="-5" dirty="0">
                <a:latin typeface="Arial MT"/>
                <a:cs typeface="Arial MT"/>
              </a:rPr>
              <a:t> the</a:t>
            </a:r>
            <a:r>
              <a:rPr sz="1600" spc="5" dirty="0">
                <a:latin typeface="Arial MT"/>
                <a:cs typeface="Arial MT"/>
              </a:rPr>
              <a:t> </a:t>
            </a:r>
            <a:r>
              <a:rPr sz="1600" spc="-5" dirty="0">
                <a:latin typeface="Arial MT"/>
                <a:cs typeface="Arial MT"/>
              </a:rPr>
              <a:t>skin</a:t>
            </a:r>
            <a:r>
              <a:rPr sz="1600" spc="-15" dirty="0">
                <a:latin typeface="Arial MT"/>
                <a:cs typeface="Arial MT"/>
              </a:rPr>
              <a:t> </a:t>
            </a:r>
            <a:r>
              <a:rPr sz="1600" spc="-5" dirty="0">
                <a:latin typeface="Arial MT"/>
                <a:cs typeface="Arial MT"/>
              </a:rPr>
              <a:t>sinks</a:t>
            </a:r>
            <a:r>
              <a:rPr sz="1600" spc="-25" dirty="0">
                <a:latin typeface="Arial MT"/>
                <a:cs typeface="Arial MT"/>
              </a:rPr>
              <a:t> </a:t>
            </a:r>
            <a:r>
              <a:rPr sz="1600" spc="-5" dirty="0">
                <a:latin typeface="Arial MT"/>
                <a:cs typeface="Arial MT"/>
              </a:rPr>
              <a:t>into</a:t>
            </a:r>
            <a:r>
              <a:rPr sz="1600" spc="10" dirty="0">
                <a:latin typeface="Arial MT"/>
                <a:cs typeface="Arial MT"/>
              </a:rPr>
              <a:t> </a:t>
            </a:r>
            <a:r>
              <a:rPr sz="1600" spc="-5" dirty="0">
                <a:latin typeface="Arial MT"/>
                <a:cs typeface="Arial MT"/>
              </a:rPr>
              <a:t>the</a:t>
            </a:r>
            <a:r>
              <a:rPr sz="1600" spc="5" dirty="0">
                <a:latin typeface="Arial MT"/>
                <a:cs typeface="Arial MT"/>
              </a:rPr>
              <a:t> </a:t>
            </a:r>
            <a:r>
              <a:rPr sz="1600" spc="-5" dirty="0">
                <a:latin typeface="Arial MT"/>
                <a:cs typeface="Arial MT"/>
              </a:rPr>
              <a:t>chest </a:t>
            </a:r>
            <a:r>
              <a:rPr sz="1600" dirty="0">
                <a:latin typeface="Arial MT"/>
                <a:cs typeface="Arial MT"/>
              </a:rPr>
              <a:t> </a:t>
            </a:r>
            <a:r>
              <a:rPr sz="1600" spc="-5" dirty="0">
                <a:latin typeface="Arial MT"/>
                <a:cs typeface="Arial MT"/>
              </a:rPr>
              <a:t>wall</a:t>
            </a:r>
            <a:r>
              <a:rPr sz="1600" dirty="0">
                <a:latin typeface="Arial MT"/>
                <a:cs typeface="Arial MT"/>
              </a:rPr>
              <a:t> </a:t>
            </a:r>
            <a:r>
              <a:rPr sz="1600" spc="-5" dirty="0">
                <a:latin typeface="Arial MT"/>
                <a:cs typeface="Arial MT"/>
              </a:rPr>
              <a:t>when</a:t>
            </a:r>
            <a:r>
              <a:rPr sz="1600"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casualty</a:t>
            </a:r>
            <a:r>
              <a:rPr sz="1600" spc="-15" dirty="0">
                <a:latin typeface="Arial MT"/>
                <a:cs typeface="Arial MT"/>
              </a:rPr>
              <a:t> </a:t>
            </a:r>
            <a:r>
              <a:rPr sz="1600" spc="-5" dirty="0">
                <a:latin typeface="Arial MT"/>
                <a:cs typeface="Arial MT"/>
              </a:rPr>
              <a:t>inhales</a:t>
            </a:r>
            <a:endParaRPr sz="1600">
              <a:latin typeface="Arial MT"/>
              <a:cs typeface="Arial MT"/>
            </a:endParaRPr>
          </a:p>
        </p:txBody>
      </p:sp>
      <p:sp>
        <p:nvSpPr>
          <p:cNvPr id="8" name="object 8"/>
          <p:cNvSpPr txBox="1"/>
          <p:nvPr/>
        </p:nvSpPr>
        <p:spPr>
          <a:xfrm>
            <a:off x="2583307" y="4445634"/>
            <a:ext cx="2009775" cy="1790064"/>
          </a:xfrm>
          <a:prstGeom prst="rect">
            <a:avLst/>
          </a:prstGeom>
        </p:spPr>
        <p:txBody>
          <a:bodyPr vert="horz" wrap="square" lIns="0" tIns="12700" rIns="0" bIns="0" rtlCol="0">
            <a:spAutoFit/>
          </a:bodyPr>
          <a:lstStyle/>
          <a:p>
            <a:pPr marL="12700" marR="488950">
              <a:lnSpc>
                <a:spcPct val="100000"/>
              </a:lnSpc>
              <a:spcBef>
                <a:spcPts val="100"/>
              </a:spcBef>
            </a:pPr>
            <a:r>
              <a:rPr sz="1800" b="1" dirty="0">
                <a:latin typeface="Arial"/>
                <a:cs typeface="Arial"/>
              </a:rPr>
              <a:t>TRIPOD </a:t>
            </a:r>
            <a:r>
              <a:rPr sz="1800" b="1" spc="5" dirty="0">
                <a:latin typeface="Arial"/>
                <a:cs typeface="Arial"/>
              </a:rPr>
              <a:t> </a:t>
            </a:r>
            <a:r>
              <a:rPr sz="1800" b="1" dirty="0">
                <a:latin typeface="Arial"/>
                <a:cs typeface="Arial"/>
              </a:rPr>
              <a:t>POSIT</a:t>
            </a:r>
            <a:r>
              <a:rPr sz="1800" b="1" spc="5" dirty="0">
                <a:latin typeface="Arial"/>
                <a:cs typeface="Arial"/>
              </a:rPr>
              <a:t>I</a:t>
            </a:r>
            <a:r>
              <a:rPr sz="1800" b="1" dirty="0">
                <a:latin typeface="Arial"/>
                <a:cs typeface="Arial"/>
              </a:rPr>
              <a:t>ONING</a:t>
            </a:r>
            <a:endParaRPr sz="1800">
              <a:latin typeface="Arial"/>
              <a:cs typeface="Arial"/>
            </a:endParaRPr>
          </a:p>
          <a:p>
            <a:pPr marL="12700" marR="5080">
              <a:lnSpc>
                <a:spcPct val="99600"/>
              </a:lnSpc>
              <a:spcBef>
                <a:spcPts val="15"/>
              </a:spcBef>
            </a:pPr>
            <a:r>
              <a:rPr sz="1600" spc="-5" dirty="0">
                <a:latin typeface="Arial MT"/>
                <a:cs typeface="Arial MT"/>
              </a:rPr>
              <a:t>The casualty </a:t>
            </a:r>
            <a:r>
              <a:rPr sz="1600" spc="-10" dirty="0">
                <a:latin typeface="Arial MT"/>
                <a:cs typeface="Arial MT"/>
              </a:rPr>
              <a:t>will </a:t>
            </a:r>
            <a:r>
              <a:rPr sz="1600" spc="-5" dirty="0">
                <a:latin typeface="Arial MT"/>
                <a:cs typeface="Arial MT"/>
              </a:rPr>
              <a:t>sit or </a:t>
            </a:r>
            <a:r>
              <a:rPr sz="1600" spc="-430" dirty="0">
                <a:latin typeface="Arial MT"/>
                <a:cs typeface="Arial MT"/>
              </a:rPr>
              <a:t> </a:t>
            </a:r>
            <a:r>
              <a:rPr sz="1600" spc="-5" dirty="0">
                <a:latin typeface="Arial MT"/>
                <a:cs typeface="Arial MT"/>
              </a:rPr>
              <a:t>stand leaning forward </a:t>
            </a:r>
            <a:r>
              <a:rPr sz="1600" spc="-430" dirty="0">
                <a:latin typeface="Arial MT"/>
                <a:cs typeface="Arial MT"/>
              </a:rPr>
              <a:t> </a:t>
            </a:r>
            <a:r>
              <a:rPr sz="1600" spc="-5" dirty="0">
                <a:latin typeface="Arial MT"/>
                <a:cs typeface="Arial MT"/>
              </a:rPr>
              <a:t>while</a:t>
            </a:r>
            <a:r>
              <a:rPr sz="1600" spc="-15" dirty="0">
                <a:latin typeface="Arial MT"/>
                <a:cs typeface="Arial MT"/>
              </a:rPr>
              <a:t> </a:t>
            </a:r>
            <a:r>
              <a:rPr sz="1600" b="1" spc="-10" dirty="0">
                <a:solidFill>
                  <a:srgbClr val="212121"/>
                </a:solidFill>
                <a:latin typeface="Roboto Bk"/>
                <a:cs typeface="Roboto Bk"/>
              </a:rPr>
              <a:t>suppoíting</a:t>
            </a:r>
            <a:r>
              <a:rPr sz="1600" b="1" dirty="0">
                <a:solidFill>
                  <a:srgbClr val="212121"/>
                </a:solidFill>
                <a:latin typeface="Roboto Bk"/>
                <a:cs typeface="Roboto Bk"/>
              </a:rPr>
              <a:t> </a:t>
            </a:r>
            <a:r>
              <a:rPr sz="1600" b="1" spc="-20" dirty="0">
                <a:solidFill>
                  <a:srgbClr val="212121"/>
                </a:solidFill>
                <a:latin typeface="Roboto Bk"/>
                <a:cs typeface="Roboto Bk"/>
              </a:rPr>
              <a:t>the </a:t>
            </a:r>
            <a:r>
              <a:rPr sz="1600" b="1" spc="-15" dirty="0">
                <a:solidFill>
                  <a:srgbClr val="212121"/>
                </a:solidFill>
                <a:latin typeface="Roboto Bk"/>
                <a:cs typeface="Roboto Bk"/>
              </a:rPr>
              <a:t> </a:t>
            </a:r>
            <a:r>
              <a:rPr sz="1600" b="1" spc="10" dirty="0">
                <a:solidFill>
                  <a:srgbClr val="212121"/>
                </a:solidFill>
                <a:latin typeface="Roboto Bk"/>
                <a:cs typeface="Roboto Bk"/>
              </a:rPr>
              <a:t>uppeí</a:t>
            </a:r>
            <a:r>
              <a:rPr sz="1600" b="1" spc="20" dirty="0">
                <a:solidFill>
                  <a:srgbClr val="212121"/>
                </a:solidFill>
                <a:latin typeface="Roboto Bk"/>
                <a:cs typeface="Roboto Bk"/>
              </a:rPr>
              <a:t> </a:t>
            </a:r>
            <a:r>
              <a:rPr sz="1600" b="1" spc="-15" dirty="0">
                <a:solidFill>
                  <a:srgbClr val="212121"/>
                </a:solidFill>
                <a:latin typeface="Roboto Bk"/>
                <a:cs typeface="Roboto Bk"/>
              </a:rPr>
              <a:t>body</a:t>
            </a:r>
            <a:r>
              <a:rPr sz="1600" b="1" spc="25" dirty="0">
                <a:solidFill>
                  <a:srgbClr val="212121"/>
                </a:solidFill>
                <a:latin typeface="Roboto Bk"/>
                <a:cs typeface="Roboto Bk"/>
              </a:rPr>
              <a:t> </a:t>
            </a:r>
            <a:r>
              <a:rPr sz="1600" b="1" spc="-25" dirty="0">
                <a:solidFill>
                  <a:srgbClr val="212121"/>
                </a:solidFill>
                <a:latin typeface="Roboto Bk"/>
                <a:cs typeface="Roboto Bk"/>
              </a:rPr>
              <a:t>with </a:t>
            </a:r>
            <a:r>
              <a:rPr sz="1600" b="1" spc="-20" dirty="0">
                <a:solidFill>
                  <a:srgbClr val="212121"/>
                </a:solidFill>
                <a:latin typeface="Roboto Bk"/>
                <a:cs typeface="Roboto Bk"/>
              </a:rPr>
              <a:t> </a:t>
            </a:r>
            <a:r>
              <a:rPr sz="1600" b="1" spc="-10" dirty="0">
                <a:solidFill>
                  <a:srgbClr val="212121"/>
                </a:solidFill>
                <a:latin typeface="Roboto Bk"/>
                <a:cs typeface="Roboto Bk"/>
              </a:rPr>
              <a:t>hands</a:t>
            </a:r>
            <a:r>
              <a:rPr sz="1600" b="1" spc="25" dirty="0">
                <a:solidFill>
                  <a:srgbClr val="212121"/>
                </a:solidFill>
                <a:latin typeface="Roboto Bk"/>
                <a:cs typeface="Roboto Bk"/>
              </a:rPr>
              <a:t> </a:t>
            </a:r>
            <a:r>
              <a:rPr sz="1600" b="1" spc="-10" dirty="0">
                <a:solidFill>
                  <a:srgbClr val="212121"/>
                </a:solidFill>
                <a:latin typeface="Roboto Bk"/>
                <a:cs typeface="Roboto Bk"/>
              </a:rPr>
              <a:t>on </a:t>
            </a:r>
            <a:r>
              <a:rPr sz="1600" b="1" spc="-20" dirty="0">
                <a:solidFill>
                  <a:srgbClr val="212121"/>
                </a:solidFill>
                <a:latin typeface="Roboto Bk"/>
                <a:cs typeface="Roboto Bk"/>
              </a:rPr>
              <a:t>the</a:t>
            </a:r>
            <a:r>
              <a:rPr sz="1600" b="1" dirty="0">
                <a:solidFill>
                  <a:srgbClr val="212121"/>
                </a:solidFill>
                <a:latin typeface="Roboto Bk"/>
                <a:cs typeface="Roboto Bk"/>
              </a:rPr>
              <a:t> </a:t>
            </a:r>
            <a:r>
              <a:rPr sz="1600" b="1" spc="-15" dirty="0">
                <a:solidFill>
                  <a:srgbClr val="212121"/>
                </a:solidFill>
                <a:latin typeface="Roboto Bk"/>
                <a:cs typeface="Roboto Bk"/>
              </a:rPr>
              <a:t>knees</a:t>
            </a:r>
            <a:endParaRPr sz="1600">
              <a:latin typeface="Roboto Bk"/>
              <a:cs typeface="Roboto Bk"/>
            </a:endParaRPr>
          </a:p>
        </p:txBody>
      </p:sp>
      <p:sp>
        <p:nvSpPr>
          <p:cNvPr id="9" name="object 9"/>
          <p:cNvSpPr txBox="1">
            <a:spLocks noGrp="1"/>
          </p:cNvSpPr>
          <p:nvPr>
            <p:ph type="title"/>
          </p:nvPr>
        </p:nvSpPr>
        <p:spPr>
          <a:xfrm>
            <a:off x="2034920" y="788365"/>
            <a:ext cx="8053705" cy="574675"/>
          </a:xfrm>
          <a:prstGeom prst="rect">
            <a:avLst/>
          </a:prstGeom>
        </p:spPr>
        <p:txBody>
          <a:bodyPr vert="horz" wrap="square" lIns="0" tIns="12700" rIns="0" bIns="0" rtlCol="0">
            <a:spAutoFit/>
          </a:bodyPr>
          <a:lstStyle/>
          <a:p>
            <a:pPr marL="12700">
              <a:lnSpc>
                <a:spcPct val="100000"/>
              </a:lnSpc>
              <a:spcBef>
                <a:spcPts val="100"/>
              </a:spcBef>
            </a:pPr>
            <a:r>
              <a:rPr spc="-5" dirty="0"/>
              <a:t>SIGNS</a:t>
            </a:r>
            <a:r>
              <a:rPr dirty="0"/>
              <a:t> OF</a:t>
            </a:r>
            <a:r>
              <a:rPr spc="10" dirty="0"/>
              <a:t> </a:t>
            </a:r>
            <a:r>
              <a:rPr spc="-5" dirty="0">
                <a:solidFill>
                  <a:srgbClr val="BB8542"/>
                </a:solidFill>
              </a:rPr>
              <a:t>RESPIRATORY</a:t>
            </a:r>
            <a:r>
              <a:rPr spc="5" dirty="0">
                <a:solidFill>
                  <a:srgbClr val="BB8542"/>
                </a:solidFill>
              </a:rPr>
              <a:t> </a:t>
            </a:r>
            <a:r>
              <a:rPr spc="-5" dirty="0">
                <a:solidFill>
                  <a:srgbClr val="BB8542"/>
                </a:solidFill>
              </a:rPr>
              <a:t>DISTRESS</a:t>
            </a:r>
          </a:p>
        </p:txBody>
      </p:sp>
      <p:sp>
        <p:nvSpPr>
          <p:cNvPr id="10" name="object 10"/>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pic>
        <p:nvPicPr>
          <p:cNvPr id="11" name="object 11"/>
          <p:cNvPicPr/>
          <p:nvPr/>
        </p:nvPicPr>
        <p:blipFill>
          <a:blip r:embed="rId6" cstate="print"/>
          <a:stretch>
            <a:fillRect/>
          </a:stretch>
        </p:blipFill>
        <p:spPr>
          <a:xfrm>
            <a:off x="5168105" y="4786691"/>
            <a:ext cx="1044001" cy="1063602"/>
          </a:xfrm>
          <a:prstGeom prst="rect">
            <a:avLst/>
          </a:prstGeom>
        </p:spPr>
      </p:pic>
      <p:sp>
        <p:nvSpPr>
          <p:cNvPr id="12" name="object 12"/>
          <p:cNvSpPr txBox="1"/>
          <p:nvPr/>
        </p:nvSpPr>
        <p:spPr>
          <a:xfrm>
            <a:off x="4838191" y="4784217"/>
            <a:ext cx="3470910" cy="1779905"/>
          </a:xfrm>
          <a:prstGeom prst="rect">
            <a:avLst/>
          </a:prstGeom>
        </p:spPr>
        <p:txBody>
          <a:bodyPr vert="horz" wrap="square" lIns="0" tIns="12700" rIns="0" bIns="0" rtlCol="0">
            <a:spAutoFit/>
          </a:bodyPr>
          <a:lstStyle/>
          <a:p>
            <a:pPr marL="1541145" marR="276225">
              <a:lnSpc>
                <a:spcPct val="100000"/>
              </a:lnSpc>
              <a:spcBef>
                <a:spcPts val="100"/>
              </a:spcBef>
            </a:pPr>
            <a:r>
              <a:rPr sz="1800" b="1" dirty="0">
                <a:latin typeface="Arial"/>
                <a:cs typeface="Arial"/>
              </a:rPr>
              <a:t>CONFUSION</a:t>
            </a:r>
            <a:r>
              <a:rPr sz="1800" dirty="0">
                <a:latin typeface="Arial MT"/>
                <a:cs typeface="Arial MT"/>
              </a:rPr>
              <a:t>/ </a:t>
            </a:r>
            <a:r>
              <a:rPr sz="1800" spc="5" dirty="0">
                <a:latin typeface="Arial MT"/>
                <a:cs typeface="Arial MT"/>
              </a:rPr>
              <a:t> </a:t>
            </a:r>
            <a:r>
              <a:rPr sz="1800" b="1" dirty="0">
                <a:latin typeface="Arial"/>
                <a:cs typeface="Arial"/>
              </a:rPr>
              <a:t>L</a:t>
            </a:r>
            <a:r>
              <a:rPr sz="1800" b="1" spc="5" dirty="0">
                <a:latin typeface="Arial"/>
                <a:cs typeface="Arial"/>
              </a:rPr>
              <a:t>I</a:t>
            </a:r>
            <a:r>
              <a:rPr sz="1800" b="1" spc="-5" dirty="0">
                <a:latin typeface="Arial"/>
                <a:cs typeface="Arial"/>
              </a:rPr>
              <a:t>GHTHE</a:t>
            </a:r>
            <a:r>
              <a:rPr sz="1800" b="1" spc="-60" dirty="0">
                <a:latin typeface="Arial"/>
                <a:cs typeface="Arial"/>
              </a:rPr>
              <a:t>A</a:t>
            </a:r>
            <a:r>
              <a:rPr sz="1800" b="1" spc="-5" dirty="0">
                <a:latin typeface="Arial"/>
                <a:cs typeface="Arial"/>
              </a:rPr>
              <a:t>DED</a:t>
            </a:r>
            <a:endParaRPr sz="1800">
              <a:latin typeface="Arial"/>
              <a:cs typeface="Arial"/>
            </a:endParaRPr>
          </a:p>
          <a:p>
            <a:pPr marL="1541145">
              <a:lnSpc>
                <a:spcPct val="100000"/>
              </a:lnSpc>
            </a:pPr>
            <a:r>
              <a:rPr sz="1600" spc="-5" dirty="0">
                <a:latin typeface="Arial MT"/>
                <a:cs typeface="Arial MT"/>
              </a:rPr>
              <a:t>and/or</a:t>
            </a:r>
            <a:r>
              <a:rPr sz="1600" spc="-15" dirty="0">
                <a:latin typeface="Arial MT"/>
                <a:cs typeface="Arial MT"/>
              </a:rPr>
              <a:t> </a:t>
            </a:r>
            <a:r>
              <a:rPr sz="1800" b="1" spc="-10" dirty="0">
                <a:latin typeface="Arial"/>
                <a:cs typeface="Arial"/>
              </a:rPr>
              <a:t>AGITATION</a:t>
            </a:r>
            <a:endParaRPr sz="1800">
              <a:latin typeface="Arial"/>
              <a:cs typeface="Arial"/>
            </a:endParaRPr>
          </a:p>
          <a:p>
            <a:pPr marL="1541145">
              <a:lnSpc>
                <a:spcPct val="100000"/>
              </a:lnSpc>
              <a:spcBef>
                <a:spcPts val="10"/>
              </a:spcBef>
            </a:pPr>
            <a:r>
              <a:rPr sz="1600" spc="-5" dirty="0">
                <a:latin typeface="Arial MT"/>
                <a:cs typeface="Arial MT"/>
              </a:rPr>
              <a:t>due</a:t>
            </a:r>
            <a:r>
              <a:rPr sz="1600" spc="-20" dirty="0">
                <a:latin typeface="Arial MT"/>
                <a:cs typeface="Arial MT"/>
              </a:rPr>
              <a:t> </a:t>
            </a:r>
            <a:r>
              <a:rPr sz="1600" spc="-5" dirty="0">
                <a:latin typeface="Arial MT"/>
                <a:cs typeface="Arial MT"/>
              </a:rPr>
              <a:t>to</a:t>
            </a:r>
            <a:r>
              <a:rPr sz="1600" dirty="0">
                <a:latin typeface="Arial MT"/>
                <a:cs typeface="Arial MT"/>
              </a:rPr>
              <a:t> </a:t>
            </a:r>
            <a:r>
              <a:rPr sz="1600" spc="-5" dirty="0">
                <a:latin typeface="Arial MT"/>
                <a:cs typeface="Arial MT"/>
              </a:rPr>
              <a:t>lack</a:t>
            </a:r>
            <a:r>
              <a:rPr sz="1600" spc="-20" dirty="0">
                <a:latin typeface="Arial MT"/>
                <a:cs typeface="Arial MT"/>
              </a:rPr>
              <a:t> </a:t>
            </a:r>
            <a:r>
              <a:rPr sz="1600" spc="-5" dirty="0">
                <a:latin typeface="Arial MT"/>
                <a:cs typeface="Arial MT"/>
              </a:rPr>
              <a:t>of</a:t>
            </a:r>
            <a:r>
              <a:rPr sz="1600" dirty="0">
                <a:latin typeface="Arial MT"/>
                <a:cs typeface="Arial MT"/>
              </a:rPr>
              <a:t> </a:t>
            </a:r>
            <a:r>
              <a:rPr sz="1600" spc="-10" dirty="0">
                <a:latin typeface="Arial MT"/>
                <a:cs typeface="Arial MT"/>
              </a:rPr>
              <a:t>oxygen</a:t>
            </a:r>
            <a:endParaRPr sz="1600">
              <a:latin typeface="Arial MT"/>
              <a:cs typeface="Arial MT"/>
            </a:endParaRPr>
          </a:p>
          <a:p>
            <a:pPr marL="12700">
              <a:lnSpc>
                <a:spcPct val="100000"/>
              </a:lnSpc>
              <a:spcBef>
                <a:spcPts val="1555"/>
              </a:spcBef>
              <a:tabLst>
                <a:tab pos="1165225" algn="l"/>
                <a:tab pos="1816735" algn="l"/>
              </a:tabLst>
            </a:pPr>
            <a:r>
              <a:rPr sz="3200" spc="5" dirty="0">
                <a:solidFill>
                  <a:srgbClr val="2D3334"/>
                </a:solidFill>
                <a:latin typeface="Arial Black"/>
                <a:cs typeface="Arial Black"/>
              </a:rPr>
              <a:t>M</a:t>
            </a:r>
            <a:r>
              <a:rPr sz="3200" dirty="0">
                <a:solidFill>
                  <a:srgbClr val="2D3334"/>
                </a:solidFill>
                <a:latin typeface="Arial Black"/>
                <a:cs typeface="Arial Black"/>
              </a:rPr>
              <a:t> </a:t>
            </a:r>
            <a:r>
              <a:rPr sz="3200" spc="5" dirty="0">
                <a:solidFill>
                  <a:srgbClr val="2D3334"/>
                </a:solidFill>
                <a:latin typeface="Arial Black"/>
                <a:cs typeface="Arial Black"/>
              </a:rPr>
              <a:t>A	</a:t>
            </a:r>
            <a:r>
              <a:rPr sz="4800" baseline="1736" dirty="0">
                <a:solidFill>
                  <a:srgbClr val="FFFFFF"/>
                </a:solidFill>
                <a:latin typeface="Arial Black"/>
                <a:cs typeface="Arial Black"/>
              </a:rPr>
              <a:t>R	</a:t>
            </a:r>
            <a:r>
              <a:rPr sz="3200" spc="5" dirty="0">
                <a:solidFill>
                  <a:srgbClr val="2D3334"/>
                </a:solidFill>
                <a:latin typeface="Arial Black"/>
                <a:cs typeface="Arial Black"/>
              </a:rPr>
              <a:t>C</a:t>
            </a:r>
            <a:r>
              <a:rPr sz="3200" spc="-50" dirty="0">
                <a:solidFill>
                  <a:srgbClr val="2D3334"/>
                </a:solidFill>
                <a:latin typeface="Arial Black"/>
                <a:cs typeface="Arial Black"/>
              </a:rPr>
              <a:t> </a:t>
            </a:r>
            <a:r>
              <a:rPr sz="3200" spc="5" dirty="0">
                <a:solidFill>
                  <a:srgbClr val="2D3334"/>
                </a:solidFill>
                <a:latin typeface="Arial Black"/>
                <a:cs typeface="Arial Black"/>
              </a:rPr>
              <a:t>H</a:t>
            </a:r>
            <a:endParaRPr sz="3200">
              <a:latin typeface="Arial Black"/>
              <a:cs typeface="Arial Black"/>
            </a:endParaRPr>
          </a:p>
        </p:txBody>
      </p:sp>
      <p:sp>
        <p:nvSpPr>
          <p:cNvPr id="13" name="object 13"/>
          <p:cNvSpPr txBox="1"/>
          <p:nvPr/>
        </p:nvSpPr>
        <p:spPr>
          <a:xfrm>
            <a:off x="10421239" y="2520441"/>
            <a:ext cx="1129665"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Arial"/>
                <a:cs typeface="Arial"/>
              </a:rPr>
              <a:t>DYSP</a:t>
            </a:r>
            <a:r>
              <a:rPr sz="1800" b="1" spc="-15" dirty="0">
                <a:latin typeface="Arial"/>
                <a:cs typeface="Arial"/>
              </a:rPr>
              <a:t>N</a:t>
            </a:r>
            <a:r>
              <a:rPr sz="1800" b="1" spc="-5" dirty="0">
                <a:latin typeface="Arial"/>
                <a:cs typeface="Arial"/>
              </a:rPr>
              <a:t>EA</a:t>
            </a:r>
            <a:endParaRPr sz="1800">
              <a:latin typeface="Arial"/>
              <a:cs typeface="Arial"/>
            </a:endParaRPr>
          </a:p>
        </p:txBody>
      </p:sp>
      <p:sp>
        <p:nvSpPr>
          <p:cNvPr id="14" name="object 14"/>
          <p:cNvSpPr txBox="1"/>
          <p:nvPr/>
        </p:nvSpPr>
        <p:spPr>
          <a:xfrm>
            <a:off x="8430894" y="2520441"/>
            <a:ext cx="144208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Arial"/>
                <a:cs typeface="Arial"/>
              </a:rPr>
              <a:t>TACHYPNEA</a:t>
            </a:r>
            <a:endParaRPr sz="1800">
              <a:latin typeface="Arial"/>
              <a:cs typeface="Arial"/>
            </a:endParaRPr>
          </a:p>
        </p:txBody>
      </p:sp>
      <p:grpSp>
        <p:nvGrpSpPr>
          <p:cNvPr id="15" name="object 15"/>
          <p:cNvGrpSpPr/>
          <p:nvPr/>
        </p:nvGrpSpPr>
        <p:grpSpPr>
          <a:xfrm>
            <a:off x="3348228" y="1670525"/>
            <a:ext cx="2094230" cy="1264920"/>
            <a:chOff x="3348228" y="1670525"/>
            <a:chExt cx="2094230" cy="1264920"/>
          </a:xfrm>
        </p:grpSpPr>
        <p:pic>
          <p:nvPicPr>
            <p:cNvPr id="16" name="object 16"/>
            <p:cNvPicPr/>
            <p:nvPr/>
          </p:nvPicPr>
          <p:blipFill>
            <a:blip r:embed="rId7" cstate="print"/>
            <a:stretch>
              <a:fillRect/>
            </a:stretch>
          </p:blipFill>
          <p:spPr>
            <a:xfrm>
              <a:off x="3348228" y="1670525"/>
              <a:ext cx="2093976" cy="1264534"/>
            </a:xfrm>
            <a:prstGeom prst="rect">
              <a:avLst/>
            </a:prstGeom>
          </p:spPr>
        </p:pic>
        <p:pic>
          <p:nvPicPr>
            <p:cNvPr id="17" name="object 17"/>
            <p:cNvPicPr/>
            <p:nvPr/>
          </p:nvPicPr>
          <p:blipFill>
            <a:blip r:embed="rId8" cstate="print"/>
            <a:stretch>
              <a:fillRect/>
            </a:stretch>
          </p:blipFill>
          <p:spPr>
            <a:xfrm>
              <a:off x="5141722" y="2240026"/>
              <a:ext cx="166624" cy="163575"/>
            </a:xfrm>
            <a:prstGeom prst="rect">
              <a:avLst/>
            </a:prstGeom>
          </p:spPr>
        </p:pic>
        <p:pic>
          <p:nvPicPr>
            <p:cNvPr id="18" name="object 18"/>
            <p:cNvPicPr/>
            <p:nvPr/>
          </p:nvPicPr>
          <p:blipFill>
            <a:blip r:embed="rId9" cstate="print"/>
            <a:stretch>
              <a:fillRect/>
            </a:stretch>
          </p:blipFill>
          <p:spPr>
            <a:xfrm>
              <a:off x="4658614" y="2240026"/>
              <a:ext cx="166624" cy="163575"/>
            </a:xfrm>
            <a:prstGeom prst="rect">
              <a:avLst/>
            </a:prstGeom>
          </p:spPr>
        </p:pic>
      </p:grpSp>
      <p:sp>
        <p:nvSpPr>
          <p:cNvPr id="19" name="object 19"/>
          <p:cNvSpPr/>
          <p:nvPr/>
        </p:nvSpPr>
        <p:spPr>
          <a:xfrm>
            <a:off x="2328672" y="4543044"/>
            <a:ext cx="140335" cy="163195"/>
          </a:xfrm>
          <a:custGeom>
            <a:avLst/>
            <a:gdLst/>
            <a:ahLst/>
            <a:cxnLst/>
            <a:rect l="l" t="t" r="r" b="b"/>
            <a:pathLst>
              <a:path w="140335" h="163195">
                <a:moveTo>
                  <a:pt x="140207" y="0"/>
                </a:moveTo>
                <a:lnTo>
                  <a:pt x="0" y="81533"/>
                </a:lnTo>
                <a:lnTo>
                  <a:pt x="140207" y="163067"/>
                </a:lnTo>
                <a:lnTo>
                  <a:pt x="140207" y="0"/>
                </a:lnTo>
                <a:close/>
              </a:path>
            </a:pathLst>
          </a:custGeom>
          <a:solidFill>
            <a:srgbClr val="000000"/>
          </a:solidFill>
        </p:spPr>
        <p:txBody>
          <a:bodyPr wrap="square" lIns="0" tIns="0" rIns="0" bIns="0" rtlCol="0"/>
          <a:lstStyle/>
          <a:p>
            <a:endParaRPr/>
          </a:p>
        </p:txBody>
      </p:sp>
      <p:sp>
        <p:nvSpPr>
          <p:cNvPr id="20" name="object 20"/>
          <p:cNvSpPr/>
          <p:nvPr/>
        </p:nvSpPr>
        <p:spPr>
          <a:xfrm>
            <a:off x="5225796" y="3204972"/>
            <a:ext cx="165100" cy="142240"/>
          </a:xfrm>
          <a:custGeom>
            <a:avLst/>
            <a:gdLst/>
            <a:ahLst/>
            <a:cxnLst/>
            <a:rect l="l" t="t" r="r" b="b"/>
            <a:pathLst>
              <a:path w="165100" h="142239">
                <a:moveTo>
                  <a:pt x="82295" y="0"/>
                </a:moveTo>
                <a:lnTo>
                  <a:pt x="0" y="141731"/>
                </a:lnTo>
                <a:lnTo>
                  <a:pt x="164591" y="141731"/>
                </a:lnTo>
                <a:lnTo>
                  <a:pt x="82295" y="0"/>
                </a:lnTo>
                <a:close/>
              </a:path>
            </a:pathLst>
          </a:custGeom>
          <a:solidFill>
            <a:srgbClr val="000000"/>
          </a:solidFill>
        </p:spPr>
        <p:txBody>
          <a:bodyPr wrap="square" lIns="0" tIns="0" rIns="0" bIns="0" rtlCol="0"/>
          <a:lstStyle/>
          <a:p>
            <a:endParaRPr/>
          </a:p>
        </p:txBody>
      </p:sp>
      <p:pic>
        <p:nvPicPr>
          <p:cNvPr id="21" name="object 21"/>
          <p:cNvPicPr/>
          <p:nvPr/>
        </p:nvPicPr>
        <p:blipFill>
          <a:blip r:embed="rId10" cstate="print"/>
          <a:stretch>
            <a:fillRect/>
          </a:stretch>
        </p:blipFill>
        <p:spPr>
          <a:xfrm>
            <a:off x="8459816" y="1543961"/>
            <a:ext cx="1127573" cy="918672"/>
          </a:xfrm>
          <a:prstGeom prst="rect">
            <a:avLst/>
          </a:prstGeom>
        </p:spPr>
      </p:pic>
      <p:pic>
        <p:nvPicPr>
          <p:cNvPr id="22" name="object 22"/>
          <p:cNvPicPr/>
          <p:nvPr/>
        </p:nvPicPr>
        <p:blipFill>
          <a:blip r:embed="rId11" cstate="print"/>
          <a:stretch>
            <a:fillRect/>
          </a:stretch>
        </p:blipFill>
        <p:spPr>
          <a:xfrm>
            <a:off x="10325208" y="1548554"/>
            <a:ext cx="958391" cy="914079"/>
          </a:xfrm>
          <a:prstGeom prst="rect">
            <a:avLst/>
          </a:prstGeom>
        </p:spPr>
      </p:pic>
      <p:sp>
        <p:nvSpPr>
          <p:cNvPr id="23" name="object 23"/>
          <p:cNvSpPr txBox="1"/>
          <p:nvPr/>
        </p:nvSpPr>
        <p:spPr>
          <a:xfrm>
            <a:off x="9085580" y="3805808"/>
            <a:ext cx="2037080" cy="544830"/>
          </a:xfrm>
          <a:prstGeom prst="rect">
            <a:avLst/>
          </a:prstGeom>
        </p:spPr>
        <p:txBody>
          <a:bodyPr vert="horz" wrap="square" lIns="0" tIns="12700" rIns="0" bIns="0" rtlCol="0">
            <a:spAutoFit/>
          </a:bodyPr>
          <a:lstStyle/>
          <a:p>
            <a:pPr marL="1270" algn="ctr">
              <a:lnSpc>
                <a:spcPct val="100000"/>
              </a:lnSpc>
              <a:spcBef>
                <a:spcPts val="100"/>
              </a:spcBef>
            </a:pPr>
            <a:r>
              <a:rPr sz="1800" b="1" spc="-10" dirty="0">
                <a:latin typeface="Arial"/>
                <a:cs typeface="Arial"/>
              </a:rPr>
              <a:t>CYANOSIS</a:t>
            </a:r>
            <a:endParaRPr sz="1800">
              <a:latin typeface="Arial"/>
              <a:cs typeface="Arial"/>
            </a:endParaRPr>
          </a:p>
          <a:p>
            <a:pPr algn="ctr">
              <a:lnSpc>
                <a:spcPct val="100000"/>
              </a:lnSpc>
              <a:spcBef>
                <a:spcPts val="5"/>
              </a:spcBef>
            </a:pPr>
            <a:r>
              <a:rPr sz="1600" spc="-5" dirty="0">
                <a:latin typeface="Arial MT"/>
                <a:cs typeface="Arial MT"/>
              </a:rPr>
              <a:t>around</a:t>
            </a:r>
            <a:r>
              <a:rPr sz="1600" spc="-10" dirty="0">
                <a:latin typeface="Arial MT"/>
                <a:cs typeface="Arial MT"/>
              </a:rPr>
              <a:t> </a:t>
            </a:r>
            <a:r>
              <a:rPr sz="1600" spc="-5" dirty="0">
                <a:latin typeface="Arial MT"/>
                <a:cs typeface="Arial MT"/>
              </a:rPr>
              <a:t>mouth</a:t>
            </a:r>
            <a:r>
              <a:rPr sz="1600" dirty="0">
                <a:latin typeface="Arial MT"/>
                <a:cs typeface="Arial MT"/>
              </a:rPr>
              <a:t> </a:t>
            </a:r>
            <a:r>
              <a:rPr sz="1600" spc="-5" dirty="0">
                <a:latin typeface="Arial MT"/>
                <a:cs typeface="Arial MT"/>
              </a:rPr>
              <a:t>and lips</a:t>
            </a:r>
            <a:endParaRPr sz="1600">
              <a:latin typeface="Arial MT"/>
              <a:cs typeface="Arial MT"/>
            </a:endParaRPr>
          </a:p>
        </p:txBody>
      </p:sp>
      <p:pic>
        <p:nvPicPr>
          <p:cNvPr id="24" name="object 24"/>
          <p:cNvPicPr/>
          <p:nvPr/>
        </p:nvPicPr>
        <p:blipFill>
          <a:blip r:embed="rId12" cstate="print"/>
          <a:stretch>
            <a:fillRect/>
          </a:stretch>
        </p:blipFill>
        <p:spPr>
          <a:xfrm>
            <a:off x="9668452" y="3023682"/>
            <a:ext cx="703807" cy="601846"/>
          </a:xfrm>
          <a:prstGeom prst="rect">
            <a:avLst/>
          </a:prstGeom>
        </p:spPr>
      </p:pic>
      <p:sp>
        <p:nvSpPr>
          <p:cNvPr id="25" name="object 25"/>
          <p:cNvSpPr/>
          <p:nvPr/>
        </p:nvSpPr>
        <p:spPr>
          <a:xfrm>
            <a:off x="7882128" y="3226307"/>
            <a:ext cx="165100" cy="142240"/>
          </a:xfrm>
          <a:custGeom>
            <a:avLst/>
            <a:gdLst/>
            <a:ahLst/>
            <a:cxnLst/>
            <a:rect l="l" t="t" r="r" b="b"/>
            <a:pathLst>
              <a:path w="165100" h="142239">
                <a:moveTo>
                  <a:pt x="82296" y="0"/>
                </a:moveTo>
                <a:lnTo>
                  <a:pt x="0" y="141731"/>
                </a:lnTo>
                <a:lnTo>
                  <a:pt x="164592" y="141731"/>
                </a:lnTo>
                <a:lnTo>
                  <a:pt x="82296" y="0"/>
                </a:lnTo>
                <a:close/>
              </a:path>
            </a:pathLst>
          </a:custGeom>
          <a:solidFill>
            <a:srgbClr val="000000"/>
          </a:solidFill>
        </p:spPr>
        <p:txBody>
          <a:bodyPr wrap="square" lIns="0" tIns="0" rIns="0" bIns="0" rtlCol="0"/>
          <a:lstStyle/>
          <a:p>
            <a:endParaRPr/>
          </a:p>
        </p:txBody>
      </p:sp>
      <p:grpSp>
        <p:nvGrpSpPr>
          <p:cNvPr id="26" name="object 26"/>
          <p:cNvGrpSpPr/>
          <p:nvPr/>
        </p:nvGrpSpPr>
        <p:grpSpPr>
          <a:xfrm>
            <a:off x="8636994" y="4774743"/>
            <a:ext cx="734060" cy="1553210"/>
            <a:chOff x="8636994" y="4774743"/>
            <a:chExt cx="734060" cy="1553210"/>
          </a:xfrm>
        </p:grpSpPr>
        <p:pic>
          <p:nvPicPr>
            <p:cNvPr id="27" name="object 27"/>
            <p:cNvPicPr/>
            <p:nvPr/>
          </p:nvPicPr>
          <p:blipFill>
            <a:blip r:embed="rId13" cstate="print"/>
            <a:stretch>
              <a:fillRect/>
            </a:stretch>
          </p:blipFill>
          <p:spPr>
            <a:xfrm>
              <a:off x="8636994" y="4774743"/>
              <a:ext cx="733809" cy="1552802"/>
            </a:xfrm>
            <a:prstGeom prst="rect">
              <a:avLst/>
            </a:prstGeom>
          </p:spPr>
        </p:pic>
        <p:sp>
          <p:nvSpPr>
            <p:cNvPr id="28" name="object 28"/>
            <p:cNvSpPr/>
            <p:nvPr/>
          </p:nvSpPr>
          <p:spPr>
            <a:xfrm>
              <a:off x="9223247" y="4895087"/>
              <a:ext cx="142240" cy="163195"/>
            </a:xfrm>
            <a:custGeom>
              <a:avLst/>
              <a:gdLst/>
              <a:ahLst/>
              <a:cxnLst/>
              <a:rect l="l" t="t" r="r" b="b"/>
              <a:pathLst>
                <a:path w="142240" h="163195">
                  <a:moveTo>
                    <a:pt x="141731" y="0"/>
                  </a:moveTo>
                  <a:lnTo>
                    <a:pt x="0" y="81534"/>
                  </a:lnTo>
                  <a:lnTo>
                    <a:pt x="141731" y="163068"/>
                  </a:lnTo>
                  <a:lnTo>
                    <a:pt x="141731" y="0"/>
                  </a:lnTo>
                  <a:close/>
                </a:path>
              </a:pathLst>
            </a:custGeom>
            <a:solidFill>
              <a:srgbClr val="000000"/>
            </a:solidFill>
          </p:spPr>
          <p:txBody>
            <a:bodyPr wrap="square" lIns="0" tIns="0" rIns="0" bIns="0" rtlCol="0"/>
            <a:lstStyle/>
            <a:p>
              <a:endParaRPr/>
            </a:p>
          </p:txBody>
        </p:sp>
      </p:grpSp>
      <p:sp>
        <p:nvSpPr>
          <p:cNvPr id="29" name="object 29"/>
          <p:cNvSpPr txBox="1"/>
          <p:nvPr/>
        </p:nvSpPr>
        <p:spPr>
          <a:xfrm>
            <a:off x="9560814" y="4780915"/>
            <a:ext cx="2113280" cy="1244600"/>
          </a:xfrm>
          <a:prstGeom prst="rect">
            <a:avLst/>
          </a:prstGeom>
        </p:spPr>
        <p:txBody>
          <a:bodyPr vert="horz" wrap="square" lIns="0" tIns="12065" rIns="0" bIns="0" rtlCol="0">
            <a:spAutoFit/>
          </a:bodyPr>
          <a:lstStyle/>
          <a:p>
            <a:pPr marL="12700">
              <a:lnSpc>
                <a:spcPct val="100000"/>
              </a:lnSpc>
              <a:spcBef>
                <a:spcPts val="95"/>
              </a:spcBef>
            </a:pPr>
            <a:r>
              <a:rPr sz="1600" b="1" spc="-5" dirty="0">
                <a:latin typeface="Arial"/>
                <a:cs typeface="Arial"/>
              </a:rPr>
              <a:t>PULSE</a:t>
            </a:r>
            <a:r>
              <a:rPr sz="1600" b="1" spc="-50" dirty="0">
                <a:latin typeface="Arial"/>
                <a:cs typeface="Arial"/>
              </a:rPr>
              <a:t> </a:t>
            </a:r>
            <a:r>
              <a:rPr sz="1600" b="1" spc="-5" dirty="0">
                <a:latin typeface="Arial"/>
                <a:cs typeface="Arial"/>
              </a:rPr>
              <a:t>OXIMETRY</a:t>
            </a:r>
            <a:endParaRPr sz="1600">
              <a:latin typeface="Arial"/>
              <a:cs typeface="Arial"/>
            </a:endParaRPr>
          </a:p>
          <a:p>
            <a:pPr marL="12700" marR="5080">
              <a:lnSpc>
                <a:spcPct val="100000"/>
              </a:lnSpc>
            </a:pPr>
            <a:r>
              <a:rPr sz="1600" spc="-5" dirty="0">
                <a:latin typeface="Arial MT"/>
                <a:cs typeface="Arial MT"/>
              </a:rPr>
              <a:t>A pulse ox level that is </a:t>
            </a:r>
            <a:r>
              <a:rPr sz="1600" dirty="0">
                <a:latin typeface="Arial MT"/>
                <a:cs typeface="Arial MT"/>
              </a:rPr>
              <a:t> </a:t>
            </a:r>
            <a:r>
              <a:rPr sz="1600" b="1" spc="-5" dirty="0">
                <a:latin typeface="Arial"/>
                <a:cs typeface="Arial"/>
              </a:rPr>
              <a:t>less</a:t>
            </a:r>
            <a:r>
              <a:rPr sz="1600" b="1" dirty="0">
                <a:latin typeface="Arial"/>
                <a:cs typeface="Arial"/>
              </a:rPr>
              <a:t> </a:t>
            </a:r>
            <a:r>
              <a:rPr sz="1600" b="1" spc="-5" dirty="0">
                <a:latin typeface="Arial"/>
                <a:cs typeface="Arial"/>
              </a:rPr>
              <a:t>than</a:t>
            </a:r>
            <a:r>
              <a:rPr sz="1600" b="1" spc="10" dirty="0">
                <a:latin typeface="Arial"/>
                <a:cs typeface="Arial"/>
              </a:rPr>
              <a:t> </a:t>
            </a:r>
            <a:r>
              <a:rPr sz="1600" b="1" spc="-5" dirty="0">
                <a:latin typeface="Arial"/>
                <a:cs typeface="Arial"/>
              </a:rPr>
              <a:t>90%</a:t>
            </a:r>
            <a:r>
              <a:rPr sz="1600" b="1" dirty="0">
                <a:latin typeface="Arial"/>
                <a:cs typeface="Arial"/>
              </a:rPr>
              <a:t> </a:t>
            </a:r>
            <a:r>
              <a:rPr sz="1600" spc="-5" dirty="0">
                <a:latin typeface="Arial MT"/>
                <a:cs typeface="Arial MT"/>
              </a:rPr>
              <a:t>can </a:t>
            </a:r>
            <a:r>
              <a:rPr sz="1600" dirty="0">
                <a:latin typeface="Arial MT"/>
                <a:cs typeface="Arial MT"/>
              </a:rPr>
              <a:t> </a:t>
            </a:r>
            <a:r>
              <a:rPr sz="1600" spc="-5" dirty="0">
                <a:latin typeface="Arial MT"/>
                <a:cs typeface="Arial MT"/>
              </a:rPr>
              <a:t>indicate a casualty is in </a:t>
            </a:r>
            <a:r>
              <a:rPr sz="1600" spc="-430" dirty="0">
                <a:latin typeface="Arial MT"/>
                <a:cs typeface="Arial MT"/>
              </a:rPr>
              <a:t> </a:t>
            </a:r>
            <a:r>
              <a:rPr sz="1600" spc="-5" dirty="0">
                <a:latin typeface="Arial MT"/>
                <a:cs typeface="Arial MT"/>
              </a:rPr>
              <a:t>respiratory</a:t>
            </a:r>
            <a:r>
              <a:rPr sz="1600" spc="20" dirty="0">
                <a:latin typeface="Arial MT"/>
                <a:cs typeface="Arial MT"/>
              </a:rPr>
              <a:t> </a:t>
            </a:r>
            <a:r>
              <a:rPr sz="1600" spc="-5" dirty="0">
                <a:latin typeface="Arial MT"/>
                <a:cs typeface="Arial MT"/>
              </a:rPr>
              <a:t>distress</a:t>
            </a:r>
            <a:endParaRPr sz="1600">
              <a:latin typeface="Arial MT"/>
              <a:cs typeface="Arial MT"/>
            </a:endParaRPr>
          </a:p>
        </p:txBody>
      </p:sp>
      <p:sp>
        <p:nvSpPr>
          <p:cNvPr id="30" name="object 30"/>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31" name="object 31"/>
          <p:cNvSpPr txBox="1"/>
          <p:nvPr/>
        </p:nvSpPr>
        <p:spPr>
          <a:xfrm>
            <a:off x="11699747" y="656438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latin typeface="Arial MT"/>
                <a:cs typeface="Arial MT"/>
              </a:rPr>
              <a:t>7</a:t>
            </a:fld>
            <a:endParaRPr sz="1200">
              <a:latin typeface="Arial MT"/>
              <a:cs typeface="Arial M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grpSp>
        <p:nvGrpSpPr>
          <p:cNvPr id="4" name="object 4"/>
          <p:cNvGrpSpPr/>
          <p:nvPr/>
        </p:nvGrpSpPr>
        <p:grpSpPr>
          <a:xfrm>
            <a:off x="211836" y="1435608"/>
            <a:ext cx="2714625" cy="2752725"/>
            <a:chOff x="211836" y="1435608"/>
            <a:chExt cx="2714625" cy="2752725"/>
          </a:xfrm>
        </p:grpSpPr>
        <p:pic>
          <p:nvPicPr>
            <p:cNvPr id="5" name="object 5"/>
            <p:cNvPicPr/>
            <p:nvPr/>
          </p:nvPicPr>
          <p:blipFill>
            <a:blip r:embed="rId4" cstate="print"/>
            <a:stretch>
              <a:fillRect/>
            </a:stretch>
          </p:blipFill>
          <p:spPr>
            <a:xfrm>
              <a:off x="211836" y="1435608"/>
              <a:ext cx="2714371" cy="2752344"/>
            </a:xfrm>
            <a:prstGeom prst="rect">
              <a:avLst/>
            </a:prstGeom>
          </p:spPr>
        </p:pic>
        <p:pic>
          <p:nvPicPr>
            <p:cNvPr id="6" name="object 6"/>
            <p:cNvPicPr/>
            <p:nvPr/>
          </p:nvPicPr>
          <p:blipFill>
            <a:blip r:embed="rId5" cstate="print"/>
            <a:stretch>
              <a:fillRect/>
            </a:stretch>
          </p:blipFill>
          <p:spPr>
            <a:xfrm>
              <a:off x="406907" y="1630680"/>
              <a:ext cx="2144268" cy="2182368"/>
            </a:xfrm>
            <a:prstGeom prst="rect">
              <a:avLst/>
            </a:prstGeom>
          </p:spPr>
        </p:pic>
      </p:grpSp>
      <p:grpSp>
        <p:nvGrpSpPr>
          <p:cNvPr id="7" name="object 7"/>
          <p:cNvGrpSpPr/>
          <p:nvPr/>
        </p:nvGrpSpPr>
        <p:grpSpPr>
          <a:xfrm>
            <a:off x="4835652" y="1546860"/>
            <a:ext cx="2749550" cy="2783205"/>
            <a:chOff x="4835652" y="1546860"/>
            <a:chExt cx="2749550" cy="2783205"/>
          </a:xfrm>
        </p:grpSpPr>
        <p:pic>
          <p:nvPicPr>
            <p:cNvPr id="8" name="object 8"/>
            <p:cNvPicPr/>
            <p:nvPr/>
          </p:nvPicPr>
          <p:blipFill>
            <a:blip r:embed="rId6" cstate="print"/>
            <a:stretch>
              <a:fillRect/>
            </a:stretch>
          </p:blipFill>
          <p:spPr>
            <a:xfrm>
              <a:off x="4835652" y="1546860"/>
              <a:ext cx="2749423" cy="2782951"/>
            </a:xfrm>
            <a:prstGeom prst="rect">
              <a:avLst/>
            </a:prstGeom>
          </p:spPr>
        </p:pic>
        <p:pic>
          <p:nvPicPr>
            <p:cNvPr id="9" name="object 9"/>
            <p:cNvPicPr/>
            <p:nvPr/>
          </p:nvPicPr>
          <p:blipFill>
            <a:blip r:embed="rId7" cstate="print"/>
            <a:stretch>
              <a:fillRect/>
            </a:stretch>
          </p:blipFill>
          <p:spPr>
            <a:xfrm>
              <a:off x="5030724" y="1741932"/>
              <a:ext cx="2179320" cy="2212848"/>
            </a:xfrm>
            <a:prstGeom prst="rect">
              <a:avLst/>
            </a:prstGeom>
          </p:spPr>
        </p:pic>
      </p:grpSp>
      <p:sp>
        <p:nvSpPr>
          <p:cNvPr id="10" name="object 10"/>
          <p:cNvSpPr txBox="1"/>
          <p:nvPr/>
        </p:nvSpPr>
        <p:spPr>
          <a:xfrm>
            <a:off x="2803651" y="1756028"/>
            <a:ext cx="2205990" cy="1617980"/>
          </a:xfrm>
          <a:prstGeom prst="rect">
            <a:avLst/>
          </a:prstGeom>
        </p:spPr>
        <p:txBody>
          <a:bodyPr vert="horz" wrap="square" lIns="0" tIns="31750" rIns="0" bIns="0" rtlCol="0">
            <a:spAutoFit/>
          </a:bodyPr>
          <a:lstStyle/>
          <a:p>
            <a:pPr marL="12700" marR="5080">
              <a:lnSpc>
                <a:spcPts val="2810"/>
              </a:lnSpc>
              <a:spcBef>
                <a:spcPts val="250"/>
              </a:spcBef>
            </a:pPr>
            <a:r>
              <a:rPr sz="2400" b="1" dirty="0">
                <a:solidFill>
                  <a:srgbClr val="BB8542"/>
                </a:solidFill>
                <a:latin typeface="Arial"/>
                <a:cs typeface="Arial"/>
              </a:rPr>
              <a:t>P</a:t>
            </a:r>
            <a:r>
              <a:rPr sz="2400" b="1" spc="-10" dirty="0">
                <a:solidFill>
                  <a:srgbClr val="BB8542"/>
                </a:solidFill>
                <a:latin typeface="Arial"/>
                <a:cs typeface="Arial"/>
              </a:rPr>
              <a:t>E</a:t>
            </a:r>
            <a:r>
              <a:rPr sz="2400" b="1" spc="-5" dirty="0">
                <a:solidFill>
                  <a:srgbClr val="BB8542"/>
                </a:solidFill>
                <a:latin typeface="Arial"/>
                <a:cs typeface="Arial"/>
              </a:rPr>
              <a:t>N</a:t>
            </a:r>
            <a:r>
              <a:rPr sz="2400" b="1" spc="-15" dirty="0">
                <a:solidFill>
                  <a:srgbClr val="BB8542"/>
                </a:solidFill>
                <a:latin typeface="Arial"/>
                <a:cs typeface="Arial"/>
              </a:rPr>
              <a:t>E</a:t>
            </a:r>
            <a:r>
              <a:rPr sz="2400" b="1" dirty="0">
                <a:solidFill>
                  <a:srgbClr val="BB8542"/>
                </a:solidFill>
                <a:latin typeface="Arial"/>
                <a:cs typeface="Arial"/>
              </a:rPr>
              <a:t>T</a:t>
            </a:r>
            <a:r>
              <a:rPr sz="2400" b="1" spc="-10" dirty="0">
                <a:solidFill>
                  <a:srgbClr val="BB8542"/>
                </a:solidFill>
                <a:latin typeface="Arial"/>
                <a:cs typeface="Arial"/>
              </a:rPr>
              <a:t>R</a:t>
            </a:r>
            <a:r>
              <a:rPr sz="2400" b="1" dirty="0">
                <a:solidFill>
                  <a:srgbClr val="BB8542"/>
                </a:solidFill>
                <a:latin typeface="Arial"/>
                <a:cs typeface="Arial"/>
              </a:rPr>
              <a:t>A</a:t>
            </a:r>
            <a:r>
              <a:rPr sz="2400" b="1" spc="-10" dirty="0">
                <a:solidFill>
                  <a:srgbClr val="BB8542"/>
                </a:solidFill>
                <a:latin typeface="Arial"/>
                <a:cs typeface="Arial"/>
              </a:rPr>
              <a:t>T</a:t>
            </a:r>
            <a:r>
              <a:rPr sz="2400" b="1" dirty="0">
                <a:solidFill>
                  <a:srgbClr val="BB8542"/>
                </a:solidFill>
                <a:latin typeface="Arial"/>
                <a:cs typeface="Arial"/>
              </a:rPr>
              <a:t>ING  </a:t>
            </a:r>
            <a:r>
              <a:rPr sz="2400" b="1" spc="-5" dirty="0">
                <a:solidFill>
                  <a:srgbClr val="BB8542"/>
                </a:solidFill>
                <a:latin typeface="Arial"/>
                <a:cs typeface="Arial"/>
              </a:rPr>
              <a:t>TRAUMA</a:t>
            </a:r>
            <a:endParaRPr sz="2400">
              <a:latin typeface="Arial"/>
              <a:cs typeface="Arial"/>
            </a:endParaRPr>
          </a:p>
          <a:p>
            <a:pPr marL="27305" marR="201295">
              <a:lnSpc>
                <a:spcPct val="90000"/>
              </a:lnSpc>
              <a:spcBef>
                <a:spcPts val="935"/>
              </a:spcBef>
            </a:pPr>
            <a:r>
              <a:rPr sz="1800" b="1" dirty="0">
                <a:latin typeface="Arial"/>
                <a:cs typeface="Arial"/>
              </a:rPr>
              <a:t>Gunshot </a:t>
            </a:r>
            <a:r>
              <a:rPr sz="1800" spc="-5" dirty="0">
                <a:latin typeface="Arial MT"/>
                <a:cs typeface="Arial MT"/>
              </a:rPr>
              <a:t>or </a:t>
            </a:r>
            <a:r>
              <a:rPr sz="1800" dirty="0">
                <a:latin typeface="Arial MT"/>
                <a:cs typeface="Arial MT"/>
              </a:rPr>
              <a:t> </a:t>
            </a:r>
            <a:r>
              <a:rPr sz="1800" b="1" spc="-5" dirty="0">
                <a:latin typeface="Arial"/>
                <a:cs typeface="Arial"/>
              </a:rPr>
              <a:t>Shrapnel</a:t>
            </a:r>
            <a:r>
              <a:rPr sz="1800" b="1" spc="-30" dirty="0">
                <a:latin typeface="Arial"/>
                <a:cs typeface="Arial"/>
              </a:rPr>
              <a:t> </a:t>
            </a:r>
            <a:r>
              <a:rPr sz="1800" spc="-15" dirty="0">
                <a:latin typeface="Arial MT"/>
                <a:cs typeface="Arial MT"/>
              </a:rPr>
              <a:t>wound</a:t>
            </a:r>
            <a:r>
              <a:rPr sz="1800" spc="30" dirty="0">
                <a:latin typeface="Arial MT"/>
                <a:cs typeface="Arial MT"/>
              </a:rPr>
              <a:t> </a:t>
            </a:r>
            <a:r>
              <a:rPr sz="1800" dirty="0">
                <a:latin typeface="Arial MT"/>
                <a:cs typeface="Arial MT"/>
              </a:rPr>
              <a:t>to </a:t>
            </a:r>
            <a:r>
              <a:rPr sz="1800" spc="-484" dirty="0">
                <a:latin typeface="Arial MT"/>
                <a:cs typeface="Arial MT"/>
              </a:rPr>
              <a:t> </a:t>
            </a:r>
            <a:r>
              <a:rPr sz="1800" dirty="0">
                <a:latin typeface="Arial MT"/>
                <a:cs typeface="Arial MT"/>
              </a:rPr>
              <a:t>the</a:t>
            </a:r>
            <a:r>
              <a:rPr sz="1800" spc="-15" dirty="0">
                <a:latin typeface="Arial MT"/>
                <a:cs typeface="Arial MT"/>
              </a:rPr>
              <a:t> </a:t>
            </a:r>
            <a:r>
              <a:rPr sz="1800" spc="-5" dirty="0">
                <a:latin typeface="Arial MT"/>
                <a:cs typeface="Arial MT"/>
              </a:rPr>
              <a:t>chest</a:t>
            </a:r>
            <a:endParaRPr sz="1800">
              <a:latin typeface="Arial MT"/>
              <a:cs typeface="Arial MT"/>
            </a:endParaRPr>
          </a:p>
        </p:txBody>
      </p:sp>
      <p:sp>
        <p:nvSpPr>
          <p:cNvPr id="11" name="object 11"/>
          <p:cNvSpPr txBox="1"/>
          <p:nvPr/>
        </p:nvSpPr>
        <p:spPr>
          <a:xfrm>
            <a:off x="7468616" y="1520782"/>
            <a:ext cx="4108450" cy="2994025"/>
          </a:xfrm>
          <a:prstGeom prst="rect">
            <a:avLst/>
          </a:prstGeom>
        </p:spPr>
        <p:txBody>
          <a:bodyPr vert="horz" wrap="square" lIns="0" tIns="68580" rIns="0" bIns="0" rtlCol="0">
            <a:spAutoFit/>
          </a:bodyPr>
          <a:lstStyle/>
          <a:p>
            <a:pPr marL="12700">
              <a:lnSpc>
                <a:spcPct val="100000"/>
              </a:lnSpc>
              <a:spcBef>
                <a:spcPts val="540"/>
              </a:spcBef>
            </a:pPr>
            <a:r>
              <a:rPr sz="2400" b="1" spc="-5" dirty="0">
                <a:solidFill>
                  <a:srgbClr val="BB8542"/>
                </a:solidFill>
                <a:latin typeface="Arial"/>
                <a:cs typeface="Arial"/>
              </a:rPr>
              <a:t>BLUNT</a:t>
            </a:r>
            <a:r>
              <a:rPr sz="2400" b="1" spc="-15" dirty="0">
                <a:solidFill>
                  <a:srgbClr val="BB8542"/>
                </a:solidFill>
                <a:latin typeface="Arial"/>
                <a:cs typeface="Arial"/>
              </a:rPr>
              <a:t> </a:t>
            </a:r>
            <a:r>
              <a:rPr sz="2400" b="1" spc="-5" dirty="0">
                <a:solidFill>
                  <a:srgbClr val="BB8542"/>
                </a:solidFill>
                <a:latin typeface="Arial"/>
                <a:cs typeface="Arial"/>
              </a:rPr>
              <a:t>FORCE</a:t>
            </a:r>
            <a:r>
              <a:rPr sz="2400" b="1" spc="-10" dirty="0">
                <a:solidFill>
                  <a:srgbClr val="BB8542"/>
                </a:solidFill>
                <a:latin typeface="Arial"/>
                <a:cs typeface="Arial"/>
              </a:rPr>
              <a:t> </a:t>
            </a:r>
            <a:r>
              <a:rPr sz="2400" b="1" spc="-5" dirty="0">
                <a:solidFill>
                  <a:srgbClr val="BB8542"/>
                </a:solidFill>
                <a:latin typeface="Arial"/>
                <a:cs typeface="Arial"/>
              </a:rPr>
              <a:t>TRAUMA</a:t>
            </a:r>
            <a:endParaRPr sz="2400">
              <a:latin typeface="Arial"/>
              <a:cs typeface="Arial"/>
            </a:endParaRPr>
          </a:p>
          <a:p>
            <a:pPr marL="33020" marR="208279">
              <a:lnSpc>
                <a:spcPts val="1939"/>
              </a:lnSpc>
              <a:spcBef>
                <a:spcPts val="580"/>
              </a:spcBef>
            </a:pPr>
            <a:r>
              <a:rPr sz="1800" spc="-5" dirty="0">
                <a:latin typeface="Arial MT"/>
                <a:cs typeface="Arial MT"/>
              </a:rPr>
              <a:t>Force from</a:t>
            </a:r>
            <a:r>
              <a:rPr sz="1800" dirty="0">
                <a:latin typeface="Arial MT"/>
                <a:cs typeface="Arial MT"/>
              </a:rPr>
              <a:t> </a:t>
            </a:r>
            <a:r>
              <a:rPr sz="1800" spc="-5" dirty="0">
                <a:latin typeface="Arial MT"/>
                <a:cs typeface="Arial MT"/>
              </a:rPr>
              <a:t>an</a:t>
            </a:r>
            <a:r>
              <a:rPr sz="1800" spc="-15" dirty="0">
                <a:latin typeface="Arial MT"/>
                <a:cs typeface="Arial MT"/>
              </a:rPr>
              <a:t> </a:t>
            </a:r>
            <a:r>
              <a:rPr sz="1800" spc="-5" dirty="0">
                <a:latin typeface="Arial MT"/>
                <a:cs typeface="Arial MT"/>
              </a:rPr>
              <a:t>improvised</a:t>
            </a:r>
            <a:r>
              <a:rPr sz="1800" spc="20" dirty="0">
                <a:latin typeface="Arial MT"/>
                <a:cs typeface="Arial MT"/>
              </a:rPr>
              <a:t> </a:t>
            </a:r>
            <a:r>
              <a:rPr sz="1800" spc="-5" dirty="0">
                <a:latin typeface="Arial MT"/>
                <a:cs typeface="Arial MT"/>
              </a:rPr>
              <a:t>explosive </a:t>
            </a:r>
            <a:r>
              <a:rPr sz="1800" dirty="0">
                <a:latin typeface="Arial MT"/>
                <a:cs typeface="Arial MT"/>
              </a:rPr>
              <a:t> </a:t>
            </a:r>
            <a:r>
              <a:rPr sz="1800" spc="-5" dirty="0">
                <a:latin typeface="Arial MT"/>
                <a:cs typeface="Arial MT"/>
              </a:rPr>
              <a:t>device explosion</a:t>
            </a:r>
            <a:r>
              <a:rPr sz="1800" spc="15" dirty="0">
                <a:latin typeface="Arial MT"/>
                <a:cs typeface="Arial MT"/>
              </a:rPr>
              <a:t> </a:t>
            </a:r>
            <a:r>
              <a:rPr sz="1800" dirty="0">
                <a:latin typeface="Arial MT"/>
                <a:cs typeface="Arial MT"/>
              </a:rPr>
              <a:t>(IED),</a:t>
            </a:r>
            <a:r>
              <a:rPr sz="1800" spc="-5" dirty="0">
                <a:latin typeface="Arial MT"/>
                <a:cs typeface="Arial MT"/>
              </a:rPr>
              <a:t> high-impact </a:t>
            </a:r>
            <a:r>
              <a:rPr sz="1800" dirty="0">
                <a:latin typeface="Arial MT"/>
                <a:cs typeface="Arial MT"/>
              </a:rPr>
              <a:t> </a:t>
            </a:r>
            <a:r>
              <a:rPr sz="1800" spc="-5" dirty="0">
                <a:latin typeface="Arial MT"/>
                <a:cs typeface="Arial MT"/>
              </a:rPr>
              <a:t>vehicle</a:t>
            </a:r>
            <a:r>
              <a:rPr sz="1800" dirty="0">
                <a:latin typeface="Arial MT"/>
                <a:cs typeface="Arial MT"/>
              </a:rPr>
              <a:t> </a:t>
            </a:r>
            <a:r>
              <a:rPr sz="1800" spc="-5" dirty="0">
                <a:latin typeface="Arial MT"/>
                <a:cs typeface="Arial MT"/>
              </a:rPr>
              <a:t>accident</a:t>
            </a:r>
            <a:r>
              <a:rPr sz="1800" spc="10" dirty="0">
                <a:latin typeface="Arial MT"/>
                <a:cs typeface="Arial MT"/>
              </a:rPr>
              <a:t> </a:t>
            </a:r>
            <a:r>
              <a:rPr sz="1800" spc="-5" dirty="0">
                <a:latin typeface="Arial MT"/>
                <a:cs typeface="Arial MT"/>
              </a:rPr>
              <a:t>(chest</a:t>
            </a:r>
            <a:r>
              <a:rPr sz="1800" dirty="0">
                <a:latin typeface="Arial MT"/>
                <a:cs typeface="Arial MT"/>
              </a:rPr>
              <a:t> </a:t>
            </a:r>
            <a:r>
              <a:rPr sz="1800" spc="-5" dirty="0">
                <a:latin typeface="Arial MT"/>
                <a:cs typeface="Arial MT"/>
              </a:rPr>
              <a:t>hitting</a:t>
            </a:r>
            <a:r>
              <a:rPr sz="1800" spc="5" dirty="0">
                <a:latin typeface="Arial MT"/>
                <a:cs typeface="Arial MT"/>
              </a:rPr>
              <a:t> </a:t>
            </a:r>
            <a:r>
              <a:rPr sz="1800" spc="-5" dirty="0">
                <a:latin typeface="Arial MT"/>
                <a:cs typeface="Arial MT"/>
              </a:rPr>
              <a:t>steering </a:t>
            </a:r>
            <a:r>
              <a:rPr sz="1800" spc="-484" dirty="0">
                <a:latin typeface="Arial MT"/>
                <a:cs typeface="Arial MT"/>
              </a:rPr>
              <a:t> </a:t>
            </a:r>
            <a:r>
              <a:rPr sz="1800" spc="-10" dirty="0">
                <a:latin typeface="Arial MT"/>
                <a:cs typeface="Arial MT"/>
              </a:rPr>
              <a:t>wheel),</a:t>
            </a:r>
            <a:r>
              <a:rPr sz="1800" spc="45" dirty="0">
                <a:latin typeface="Arial MT"/>
                <a:cs typeface="Arial MT"/>
              </a:rPr>
              <a:t> </a:t>
            </a:r>
            <a:r>
              <a:rPr sz="1800" dirty="0">
                <a:latin typeface="Arial MT"/>
                <a:cs typeface="Arial MT"/>
              </a:rPr>
              <a:t>etc.</a:t>
            </a:r>
            <a:endParaRPr sz="1800">
              <a:latin typeface="Arial MT"/>
              <a:cs typeface="Arial MT"/>
            </a:endParaRPr>
          </a:p>
          <a:p>
            <a:pPr marL="33020" marR="5080">
              <a:lnSpc>
                <a:spcPct val="90000"/>
              </a:lnSpc>
              <a:spcBef>
                <a:spcPts val="980"/>
              </a:spcBef>
            </a:pPr>
            <a:r>
              <a:rPr sz="1800" b="1" spc="-5" dirty="0">
                <a:latin typeface="Arial"/>
                <a:cs typeface="Arial"/>
              </a:rPr>
              <a:t>Deformities, </a:t>
            </a:r>
            <a:r>
              <a:rPr sz="1800" b="1" dirty="0">
                <a:latin typeface="Arial"/>
                <a:cs typeface="Arial"/>
              </a:rPr>
              <a:t>bruising, swelling</a:t>
            </a:r>
            <a:r>
              <a:rPr sz="1800" dirty="0">
                <a:latin typeface="Arial MT"/>
                <a:cs typeface="Arial MT"/>
              </a:rPr>
              <a:t>, </a:t>
            </a:r>
            <a:r>
              <a:rPr sz="1800" spc="5" dirty="0">
                <a:latin typeface="Arial MT"/>
                <a:cs typeface="Arial MT"/>
              </a:rPr>
              <a:t> </a:t>
            </a:r>
            <a:r>
              <a:rPr sz="1800" b="1" dirty="0">
                <a:latin typeface="Arial"/>
                <a:cs typeface="Arial"/>
              </a:rPr>
              <a:t>contusions </a:t>
            </a:r>
            <a:r>
              <a:rPr sz="1800" spc="-5" dirty="0">
                <a:latin typeface="Arial MT"/>
                <a:cs typeface="Arial MT"/>
              </a:rPr>
              <a:t>(around </a:t>
            </a:r>
            <a:r>
              <a:rPr sz="1800" dirty="0">
                <a:latin typeface="Arial MT"/>
                <a:cs typeface="Arial MT"/>
              </a:rPr>
              <a:t>the </a:t>
            </a:r>
            <a:r>
              <a:rPr sz="1800" spc="-5" dirty="0">
                <a:latin typeface="Arial MT"/>
                <a:cs typeface="Arial MT"/>
              </a:rPr>
              <a:t>chest, back or </a:t>
            </a:r>
            <a:r>
              <a:rPr sz="1800" dirty="0">
                <a:latin typeface="Arial MT"/>
                <a:cs typeface="Arial MT"/>
              </a:rPr>
              <a:t> </a:t>
            </a:r>
            <a:r>
              <a:rPr sz="1800" spc="-5" dirty="0">
                <a:latin typeface="Arial MT"/>
                <a:cs typeface="Arial MT"/>
              </a:rPr>
              <a:t>rib</a:t>
            </a:r>
            <a:r>
              <a:rPr sz="1800" spc="-10" dirty="0">
                <a:latin typeface="Arial MT"/>
                <a:cs typeface="Arial MT"/>
              </a:rPr>
              <a:t> </a:t>
            </a:r>
            <a:r>
              <a:rPr sz="1800" spc="-5" dirty="0">
                <a:latin typeface="Arial MT"/>
                <a:cs typeface="Arial MT"/>
              </a:rPr>
              <a:t>cage),</a:t>
            </a:r>
            <a:r>
              <a:rPr sz="1800" spc="10" dirty="0">
                <a:latin typeface="Arial MT"/>
                <a:cs typeface="Arial MT"/>
              </a:rPr>
              <a:t> </a:t>
            </a:r>
            <a:r>
              <a:rPr sz="1800" b="1" spc="-5" dirty="0">
                <a:latin typeface="Arial"/>
                <a:cs typeface="Arial"/>
              </a:rPr>
              <a:t>crepitus</a:t>
            </a:r>
            <a:r>
              <a:rPr sz="1800" b="1" spc="5" dirty="0">
                <a:latin typeface="Arial"/>
                <a:cs typeface="Arial"/>
              </a:rPr>
              <a:t> </a:t>
            </a:r>
            <a:r>
              <a:rPr sz="1800" spc="-15" dirty="0">
                <a:latin typeface="Arial MT"/>
                <a:cs typeface="Arial MT"/>
              </a:rPr>
              <a:t>which</a:t>
            </a:r>
            <a:r>
              <a:rPr sz="1800" spc="45" dirty="0">
                <a:latin typeface="Arial MT"/>
                <a:cs typeface="Arial MT"/>
              </a:rPr>
              <a:t> </a:t>
            </a:r>
            <a:r>
              <a:rPr sz="1800" spc="-5" dirty="0">
                <a:latin typeface="Arial MT"/>
                <a:cs typeface="Arial MT"/>
              </a:rPr>
              <a:t>is</a:t>
            </a:r>
            <a:r>
              <a:rPr sz="1800" spc="5" dirty="0">
                <a:latin typeface="Arial MT"/>
                <a:cs typeface="Arial MT"/>
              </a:rPr>
              <a:t> </a:t>
            </a:r>
            <a:r>
              <a:rPr sz="1800" dirty="0">
                <a:latin typeface="Arial MT"/>
                <a:cs typeface="Arial MT"/>
              </a:rPr>
              <a:t>felt</a:t>
            </a:r>
            <a:r>
              <a:rPr sz="1800" spc="-10" dirty="0">
                <a:latin typeface="Arial MT"/>
                <a:cs typeface="Arial MT"/>
              </a:rPr>
              <a:t> </a:t>
            </a:r>
            <a:r>
              <a:rPr sz="1800" spc="-5" dirty="0">
                <a:latin typeface="Arial MT"/>
                <a:cs typeface="Arial MT"/>
              </a:rPr>
              <a:t>or</a:t>
            </a:r>
            <a:r>
              <a:rPr sz="1800" spc="5" dirty="0">
                <a:latin typeface="Arial MT"/>
                <a:cs typeface="Arial MT"/>
              </a:rPr>
              <a:t> </a:t>
            </a:r>
            <a:r>
              <a:rPr sz="1800" spc="-5" dirty="0">
                <a:latin typeface="Arial MT"/>
                <a:cs typeface="Arial MT"/>
              </a:rPr>
              <a:t>heard </a:t>
            </a:r>
            <a:r>
              <a:rPr sz="1800" spc="-484" dirty="0">
                <a:latin typeface="Arial MT"/>
                <a:cs typeface="Arial MT"/>
              </a:rPr>
              <a:t> </a:t>
            </a:r>
            <a:r>
              <a:rPr sz="1800" spc="-5" dirty="0">
                <a:latin typeface="Arial MT"/>
                <a:cs typeface="Arial MT"/>
              </a:rPr>
              <a:t>(crackling,</a:t>
            </a:r>
            <a:r>
              <a:rPr sz="1800" spc="5" dirty="0">
                <a:latin typeface="Arial MT"/>
                <a:cs typeface="Arial MT"/>
              </a:rPr>
              <a:t> </a:t>
            </a:r>
            <a:r>
              <a:rPr sz="1800" spc="-5" dirty="0">
                <a:latin typeface="Arial MT"/>
                <a:cs typeface="Arial MT"/>
              </a:rPr>
              <a:t>popping,</a:t>
            </a:r>
            <a:r>
              <a:rPr sz="1800" spc="25" dirty="0">
                <a:latin typeface="Arial MT"/>
                <a:cs typeface="Arial MT"/>
              </a:rPr>
              <a:t> </a:t>
            </a:r>
            <a:r>
              <a:rPr sz="1800" spc="-5" dirty="0">
                <a:latin typeface="Arial MT"/>
                <a:cs typeface="Arial MT"/>
              </a:rPr>
              <a:t>grating)</a:t>
            </a:r>
            <a:endParaRPr sz="1800">
              <a:latin typeface="Arial MT"/>
              <a:cs typeface="Arial MT"/>
            </a:endParaRPr>
          </a:p>
          <a:p>
            <a:pPr marL="33020">
              <a:lnSpc>
                <a:spcPct val="100000"/>
              </a:lnSpc>
              <a:spcBef>
                <a:spcPts val="790"/>
              </a:spcBef>
            </a:pPr>
            <a:r>
              <a:rPr sz="1800" b="1" u="heavy" spc="-20" dirty="0">
                <a:solidFill>
                  <a:srgbClr val="BB8542"/>
                </a:solidFill>
                <a:uFill>
                  <a:solidFill>
                    <a:srgbClr val="BB8542"/>
                  </a:solidFill>
                </a:uFill>
                <a:latin typeface="Arial"/>
                <a:cs typeface="Arial"/>
              </a:rPr>
              <a:t>ANY</a:t>
            </a:r>
            <a:r>
              <a:rPr sz="1800" b="1" spc="35" dirty="0">
                <a:solidFill>
                  <a:srgbClr val="BB8542"/>
                </a:solidFill>
                <a:latin typeface="Arial"/>
                <a:cs typeface="Arial"/>
              </a:rPr>
              <a:t> </a:t>
            </a:r>
            <a:r>
              <a:rPr sz="1800" spc="-5" dirty="0">
                <a:latin typeface="Arial MT"/>
                <a:cs typeface="Arial MT"/>
              </a:rPr>
              <a:t>deformities</a:t>
            </a:r>
            <a:r>
              <a:rPr sz="1800" spc="5" dirty="0">
                <a:latin typeface="Arial MT"/>
                <a:cs typeface="Arial MT"/>
              </a:rPr>
              <a:t> </a:t>
            </a:r>
            <a:r>
              <a:rPr sz="1800" dirty="0">
                <a:latin typeface="Arial MT"/>
                <a:cs typeface="Arial MT"/>
              </a:rPr>
              <a:t>of</a:t>
            </a:r>
            <a:r>
              <a:rPr sz="1800" spc="-5" dirty="0">
                <a:latin typeface="Arial MT"/>
                <a:cs typeface="Arial MT"/>
              </a:rPr>
              <a:t> the</a:t>
            </a:r>
            <a:r>
              <a:rPr sz="1800" spc="-15" dirty="0">
                <a:latin typeface="Arial MT"/>
                <a:cs typeface="Arial MT"/>
              </a:rPr>
              <a:t> </a:t>
            </a:r>
            <a:r>
              <a:rPr sz="1800" spc="-5" dirty="0">
                <a:latin typeface="Arial MT"/>
                <a:cs typeface="Arial MT"/>
              </a:rPr>
              <a:t>chest</a:t>
            </a:r>
            <a:endParaRPr sz="1800">
              <a:latin typeface="Arial MT"/>
              <a:cs typeface="Arial MT"/>
            </a:endParaRPr>
          </a:p>
        </p:txBody>
      </p:sp>
      <p:sp>
        <p:nvSpPr>
          <p:cNvPr id="12" name="object 12"/>
          <p:cNvSpPr/>
          <p:nvPr/>
        </p:nvSpPr>
        <p:spPr>
          <a:xfrm>
            <a:off x="5801867" y="5954267"/>
            <a:ext cx="721360" cy="719455"/>
          </a:xfrm>
          <a:custGeom>
            <a:avLst/>
            <a:gdLst/>
            <a:ahLst/>
            <a:cxnLst/>
            <a:rect l="l" t="t" r="r" b="b"/>
            <a:pathLst>
              <a:path w="721359" h="719454">
                <a:moveTo>
                  <a:pt x="360426" y="0"/>
                </a:moveTo>
                <a:lnTo>
                  <a:pt x="311528" y="3283"/>
                </a:lnTo>
                <a:lnTo>
                  <a:pt x="264627" y="12847"/>
                </a:lnTo>
                <a:lnTo>
                  <a:pt x="220152" y="28263"/>
                </a:lnTo>
                <a:lnTo>
                  <a:pt x="178533" y="49103"/>
                </a:lnTo>
                <a:lnTo>
                  <a:pt x="140201" y="74939"/>
                </a:lnTo>
                <a:lnTo>
                  <a:pt x="105584" y="105341"/>
                </a:lnTo>
                <a:lnTo>
                  <a:pt x="75114" y="139882"/>
                </a:lnTo>
                <a:lnTo>
                  <a:pt x="49219" y="178133"/>
                </a:lnTo>
                <a:lnTo>
                  <a:pt x="28330" y="219664"/>
                </a:lnTo>
                <a:lnTo>
                  <a:pt x="12878" y="264049"/>
                </a:lnTo>
                <a:lnTo>
                  <a:pt x="3291" y="310858"/>
                </a:lnTo>
                <a:lnTo>
                  <a:pt x="0" y="359663"/>
                </a:lnTo>
                <a:lnTo>
                  <a:pt x="3291" y="408469"/>
                </a:lnTo>
                <a:lnTo>
                  <a:pt x="12878" y="455278"/>
                </a:lnTo>
                <a:lnTo>
                  <a:pt x="28330" y="499663"/>
                </a:lnTo>
                <a:lnTo>
                  <a:pt x="49219" y="541194"/>
                </a:lnTo>
                <a:lnTo>
                  <a:pt x="75114" y="579445"/>
                </a:lnTo>
                <a:lnTo>
                  <a:pt x="105584" y="613986"/>
                </a:lnTo>
                <a:lnTo>
                  <a:pt x="140201" y="644388"/>
                </a:lnTo>
                <a:lnTo>
                  <a:pt x="178533" y="670224"/>
                </a:lnTo>
                <a:lnTo>
                  <a:pt x="220152" y="691064"/>
                </a:lnTo>
                <a:lnTo>
                  <a:pt x="264627" y="706480"/>
                </a:lnTo>
                <a:lnTo>
                  <a:pt x="311528" y="716044"/>
                </a:lnTo>
                <a:lnTo>
                  <a:pt x="360426" y="719327"/>
                </a:lnTo>
                <a:lnTo>
                  <a:pt x="409323" y="716044"/>
                </a:lnTo>
                <a:lnTo>
                  <a:pt x="456224" y="706480"/>
                </a:lnTo>
                <a:lnTo>
                  <a:pt x="500699" y="691064"/>
                </a:lnTo>
                <a:lnTo>
                  <a:pt x="542318" y="670224"/>
                </a:lnTo>
                <a:lnTo>
                  <a:pt x="580650" y="644388"/>
                </a:lnTo>
                <a:lnTo>
                  <a:pt x="615267" y="613986"/>
                </a:lnTo>
                <a:lnTo>
                  <a:pt x="645737" y="579445"/>
                </a:lnTo>
                <a:lnTo>
                  <a:pt x="671632" y="541194"/>
                </a:lnTo>
                <a:lnTo>
                  <a:pt x="692521" y="499663"/>
                </a:lnTo>
                <a:lnTo>
                  <a:pt x="707973" y="455278"/>
                </a:lnTo>
                <a:lnTo>
                  <a:pt x="717560" y="408469"/>
                </a:lnTo>
                <a:lnTo>
                  <a:pt x="720852" y="359663"/>
                </a:lnTo>
                <a:lnTo>
                  <a:pt x="717560" y="310858"/>
                </a:lnTo>
                <a:lnTo>
                  <a:pt x="707973" y="264049"/>
                </a:lnTo>
                <a:lnTo>
                  <a:pt x="692521" y="219664"/>
                </a:lnTo>
                <a:lnTo>
                  <a:pt x="671632" y="178133"/>
                </a:lnTo>
                <a:lnTo>
                  <a:pt x="645737" y="139882"/>
                </a:lnTo>
                <a:lnTo>
                  <a:pt x="615267" y="105341"/>
                </a:lnTo>
                <a:lnTo>
                  <a:pt x="580650" y="74939"/>
                </a:lnTo>
                <a:lnTo>
                  <a:pt x="542318" y="49103"/>
                </a:lnTo>
                <a:lnTo>
                  <a:pt x="500699" y="28263"/>
                </a:lnTo>
                <a:lnTo>
                  <a:pt x="456224" y="12847"/>
                </a:lnTo>
                <a:lnTo>
                  <a:pt x="409323" y="3283"/>
                </a:lnTo>
                <a:lnTo>
                  <a:pt x="360426" y="0"/>
                </a:lnTo>
                <a:close/>
              </a:path>
            </a:pathLst>
          </a:custGeom>
          <a:solidFill>
            <a:srgbClr val="798667"/>
          </a:solidFill>
        </p:spPr>
        <p:txBody>
          <a:bodyPr wrap="square" lIns="0" tIns="0" rIns="0" bIns="0" rtlCol="0"/>
          <a:lstStyle/>
          <a:p>
            <a:endParaRPr/>
          </a:p>
        </p:txBody>
      </p:sp>
      <p:sp>
        <p:nvSpPr>
          <p:cNvPr id="13" name="object 13"/>
          <p:cNvSpPr txBox="1"/>
          <p:nvPr/>
        </p:nvSpPr>
        <p:spPr>
          <a:xfrm>
            <a:off x="4838191" y="6049467"/>
            <a:ext cx="2621280" cy="514350"/>
          </a:xfrm>
          <a:prstGeom prst="rect">
            <a:avLst/>
          </a:prstGeom>
        </p:spPr>
        <p:txBody>
          <a:bodyPr vert="horz" wrap="square" lIns="0" tIns="13335" rIns="0" bIns="0" rtlCol="0">
            <a:spAutoFit/>
          </a:bodyPr>
          <a:lstStyle/>
          <a:p>
            <a:pPr marL="12700">
              <a:lnSpc>
                <a:spcPct val="100000"/>
              </a:lnSpc>
              <a:spcBef>
                <a:spcPts val="105"/>
              </a:spcBef>
              <a:tabLst>
                <a:tab pos="1165225" algn="l"/>
                <a:tab pos="1816735" algn="l"/>
              </a:tabLst>
            </a:pPr>
            <a:r>
              <a:rPr sz="3200" spc="5" dirty="0">
                <a:solidFill>
                  <a:srgbClr val="2D3334"/>
                </a:solidFill>
                <a:latin typeface="Arial Black"/>
                <a:cs typeface="Arial Black"/>
              </a:rPr>
              <a:t>M</a:t>
            </a:r>
            <a:r>
              <a:rPr sz="3200" dirty="0">
                <a:solidFill>
                  <a:srgbClr val="2D3334"/>
                </a:solidFill>
                <a:latin typeface="Arial Black"/>
                <a:cs typeface="Arial Black"/>
              </a:rPr>
              <a:t> </a:t>
            </a:r>
            <a:r>
              <a:rPr sz="3200" spc="5" dirty="0">
                <a:solidFill>
                  <a:srgbClr val="2D3334"/>
                </a:solidFill>
                <a:latin typeface="Arial Black"/>
                <a:cs typeface="Arial Black"/>
              </a:rPr>
              <a:t>A	</a:t>
            </a:r>
            <a:r>
              <a:rPr sz="4800" baseline="1736" dirty="0">
                <a:solidFill>
                  <a:srgbClr val="FFFFFF"/>
                </a:solidFill>
                <a:latin typeface="Arial Black"/>
                <a:cs typeface="Arial Black"/>
              </a:rPr>
              <a:t>R	</a:t>
            </a:r>
            <a:r>
              <a:rPr sz="3200" spc="5" dirty="0">
                <a:solidFill>
                  <a:srgbClr val="2D3334"/>
                </a:solidFill>
                <a:latin typeface="Arial Black"/>
                <a:cs typeface="Arial Black"/>
              </a:rPr>
              <a:t>C</a:t>
            </a:r>
            <a:r>
              <a:rPr sz="3200" spc="-95" dirty="0">
                <a:solidFill>
                  <a:srgbClr val="2D3334"/>
                </a:solidFill>
                <a:latin typeface="Arial Black"/>
                <a:cs typeface="Arial Black"/>
              </a:rPr>
              <a:t> </a:t>
            </a:r>
            <a:r>
              <a:rPr sz="3200" spc="5" dirty="0">
                <a:solidFill>
                  <a:srgbClr val="2D3334"/>
                </a:solidFill>
                <a:latin typeface="Arial Black"/>
                <a:cs typeface="Arial Black"/>
              </a:rPr>
              <a:t>H</a:t>
            </a:r>
            <a:endParaRPr sz="3200">
              <a:latin typeface="Arial Black"/>
              <a:cs typeface="Arial Black"/>
            </a:endParaRPr>
          </a:p>
        </p:txBody>
      </p:sp>
      <p:grpSp>
        <p:nvGrpSpPr>
          <p:cNvPr id="14" name="object 14"/>
          <p:cNvGrpSpPr/>
          <p:nvPr/>
        </p:nvGrpSpPr>
        <p:grpSpPr>
          <a:xfrm>
            <a:off x="5319140" y="4630292"/>
            <a:ext cx="6605905" cy="1122680"/>
            <a:chOff x="5319140" y="4630292"/>
            <a:chExt cx="6605905" cy="1122680"/>
          </a:xfrm>
        </p:grpSpPr>
        <p:sp>
          <p:nvSpPr>
            <p:cNvPr id="15" name="object 15"/>
            <p:cNvSpPr/>
            <p:nvPr/>
          </p:nvSpPr>
          <p:spPr>
            <a:xfrm>
              <a:off x="5328665" y="4639817"/>
              <a:ext cx="6586855" cy="1103630"/>
            </a:xfrm>
            <a:custGeom>
              <a:avLst/>
              <a:gdLst/>
              <a:ahLst/>
              <a:cxnLst/>
              <a:rect l="l" t="t" r="r" b="b"/>
              <a:pathLst>
                <a:path w="6586855" h="1103629">
                  <a:moveTo>
                    <a:pt x="6491859" y="0"/>
                  </a:moveTo>
                  <a:lnTo>
                    <a:pt x="94869" y="0"/>
                  </a:lnTo>
                  <a:lnTo>
                    <a:pt x="57971" y="7465"/>
                  </a:lnTo>
                  <a:lnTo>
                    <a:pt x="27812" y="27812"/>
                  </a:lnTo>
                  <a:lnTo>
                    <a:pt x="7465" y="57971"/>
                  </a:lnTo>
                  <a:lnTo>
                    <a:pt x="0" y="94868"/>
                  </a:lnTo>
                  <a:lnTo>
                    <a:pt x="0" y="1008443"/>
                  </a:lnTo>
                  <a:lnTo>
                    <a:pt x="7465" y="1045399"/>
                  </a:lnTo>
                  <a:lnTo>
                    <a:pt x="27813" y="1075574"/>
                  </a:lnTo>
                  <a:lnTo>
                    <a:pt x="57971" y="1095916"/>
                  </a:lnTo>
                  <a:lnTo>
                    <a:pt x="94869" y="1103375"/>
                  </a:lnTo>
                  <a:lnTo>
                    <a:pt x="6491859" y="1103375"/>
                  </a:lnTo>
                  <a:lnTo>
                    <a:pt x="6528756" y="1095916"/>
                  </a:lnTo>
                  <a:lnTo>
                    <a:pt x="6558915" y="1075574"/>
                  </a:lnTo>
                  <a:lnTo>
                    <a:pt x="6579262" y="1045399"/>
                  </a:lnTo>
                  <a:lnTo>
                    <a:pt x="6586728" y="1008443"/>
                  </a:lnTo>
                  <a:lnTo>
                    <a:pt x="6586728" y="94868"/>
                  </a:lnTo>
                  <a:lnTo>
                    <a:pt x="6579262" y="57971"/>
                  </a:lnTo>
                  <a:lnTo>
                    <a:pt x="6558915" y="27812"/>
                  </a:lnTo>
                  <a:lnTo>
                    <a:pt x="6528756" y="7465"/>
                  </a:lnTo>
                  <a:lnTo>
                    <a:pt x="6491859" y="0"/>
                  </a:lnTo>
                  <a:close/>
                </a:path>
              </a:pathLst>
            </a:custGeom>
            <a:solidFill>
              <a:srgbClr val="FFF4D2"/>
            </a:solidFill>
          </p:spPr>
          <p:txBody>
            <a:bodyPr wrap="square" lIns="0" tIns="0" rIns="0" bIns="0" rtlCol="0"/>
            <a:lstStyle/>
            <a:p>
              <a:endParaRPr/>
            </a:p>
          </p:txBody>
        </p:sp>
        <p:sp>
          <p:nvSpPr>
            <p:cNvPr id="16" name="object 16"/>
            <p:cNvSpPr/>
            <p:nvPr/>
          </p:nvSpPr>
          <p:spPr>
            <a:xfrm>
              <a:off x="5328665" y="4639817"/>
              <a:ext cx="6586855" cy="1103630"/>
            </a:xfrm>
            <a:custGeom>
              <a:avLst/>
              <a:gdLst/>
              <a:ahLst/>
              <a:cxnLst/>
              <a:rect l="l" t="t" r="r" b="b"/>
              <a:pathLst>
                <a:path w="6586855" h="1103629">
                  <a:moveTo>
                    <a:pt x="0" y="94868"/>
                  </a:moveTo>
                  <a:lnTo>
                    <a:pt x="7465" y="57971"/>
                  </a:lnTo>
                  <a:lnTo>
                    <a:pt x="27812" y="27812"/>
                  </a:lnTo>
                  <a:lnTo>
                    <a:pt x="57971" y="7465"/>
                  </a:lnTo>
                  <a:lnTo>
                    <a:pt x="94869" y="0"/>
                  </a:lnTo>
                  <a:lnTo>
                    <a:pt x="6491859" y="0"/>
                  </a:lnTo>
                  <a:lnTo>
                    <a:pt x="6528756" y="7465"/>
                  </a:lnTo>
                  <a:lnTo>
                    <a:pt x="6558915" y="27812"/>
                  </a:lnTo>
                  <a:lnTo>
                    <a:pt x="6579262" y="57971"/>
                  </a:lnTo>
                  <a:lnTo>
                    <a:pt x="6586728" y="94868"/>
                  </a:lnTo>
                  <a:lnTo>
                    <a:pt x="6586728" y="1008443"/>
                  </a:lnTo>
                  <a:lnTo>
                    <a:pt x="6579262" y="1045399"/>
                  </a:lnTo>
                  <a:lnTo>
                    <a:pt x="6558915" y="1075574"/>
                  </a:lnTo>
                  <a:lnTo>
                    <a:pt x="6528756" y="1095916"/>
                  </a:lnTo>
                  <a:lnTo>
                    <a:pt x="6491859" y="1103375"/>
                  </a:lnTo>
                  <a:lnTo>
                    <a:pt x="94869" y="1103375"/>
                  </a:lnTo>
                  <a:lnTo>
                    <a:pt x="57971" y="1095916"/>
                  </a:lnTo>
                  <a:lnTo>
                    <a:pt x="27813" y="1075574"/>
                  </a:lnTo>
                  <a:lnTo>
                    <a:pt x="7465" y="1045399"/>
                  </a:lnTo>
                  <a:lnTo>
                    <a:pt x="0" y="1008443"/>
                  </a:lnTo>
                  <a:lnTo>
                    <a:pt x="0" y="94868"/>
                  </a:lnTo>
                  <a:close/>
                </a:path>
              </a:pathLst>
            </a:custGeom>
            <a:ln w="19050">
              <a:solidFill>
                <a:srgbClr val="CD9146"/>
              </a:solidFill>
            </a:ln>
          </p:spPr>
          <p:txBody>
            <a:bodyPr wrap="square" lIns="0" tIns="0" rIns="0" bIns="0" rtlCol="0"/>
            <a:lstStyle/>
            <a:p>
              <a:endParaRPr/>
            </a:p>
          </p:txBody>
        </p:sp>
      </p:grpSp>
      <p:sp>
        <p:nvSpPr>
          <p:cNvPr id="17" name="object 17"/>
          <p:cNvSpPr txBox="1"/>
          <p:nvPr/>
        </p:nvSpPr>
        <p:spPr>
          <a:xfrm>
            <a:off x="6241796" y="4745482"/>
            <a:ext cx="5434965" cy="848360"/>
          </a:xfrm>
          <a:prstGeom prst="rect">
            <a:avLst/>
          </a:prstGeom>
        </p:spPr>
        <p:txBody>
          <a:bodyPr vert="horz" wrap="square" lIns="0" tIns="12700" rIns="0" bIns="0" rtlCol="0">
            <a:spAutoFit/>
          </a:bodyPr>
          <a:lstStyle/>
          <a:p>
            <a:pPr marL="12700" marR="5080">
              <a:lnSpc>
                <a:spcPct val="100000"/>
              </a:lnSpc>
              <a:spcBef>
                <a:spcPts val="100"/>
              </a:spcBef>
            </a:pPr>
            <a:r>
              <a:rPr sz="1800" b="1" spc="-5" dirty="0">
                <a:latin typeface="Arial"/>
                <a:cs typeface="Arial"/>
              </a:rPr>
              <a:t>REMEMBER:</a:t>
            </a:r>
            <a:r>
              <a:rPr sz="1800" b="1" spc="10" dirty="0">
                <a:latin typeface="Arial"/>
                <a:cs typeface="Arial"/>
              </a:rPr>
              <a:t> </a:t>
            </a:r>
            <a:r>
              <a:rPr sz="1800" spc="-5" dirty="0">
                <a:latin typeface="Arial MT"/>
                <a:cs typeface="Arial MT"/>
              </a:rPr>
              <a:t>These</a:t>
            </a:r>
            <a:r>
              <a:rPr sz="1800" spc="-15" dirty="0">
                <a:latin typeface="Arial MT"/>
                <a:cs typeface="Arial MT"/>
              </a:rPr>
              <a:t> </a:t>
            </a:r>
            <a:r>
              <a:rPr sz="1800" spc="-5" dirty="0">
                <a:latin typeface="Arial MT"/>
                <a:cs typeface="Arial MT"/>
              </a:rPr>
              <a:t>injuries</a:t>
            </a:r>
            <a:r>
              <a:rPr sz="1800" spc="25" dirty="0">
                <a:latin typeface="Arial MT"/>
                <a:cs typeface="Arial MT"/>
              </a:rPr>
              <a:t> </a:t>
            </a:r>
            <a:r>
              <a:rPr sz="1800" spc="-5" dirty="0">
                <a:latin typeface="Arial MT"/>
                <a:cs typeface="Arial MT"/>
              </a:rPr>
              <a:t>can lead</a:t>
            </a:r>
            <a:r>
              <a:rPr sz="1800" spc="5" dirty="0">
                <a:latin typeface="Arial MT"/>
                <a:cs typeface="Arial MT"/>
              </a:rPr>
              <a:t> </a:t>
            </a:r>
            <a:r>
              <a:rPr sz="1800" dirty="0">
                <a:latin typeface="Arial MT"/>
                <a:cs typeface="Arial MT"/>
              </a:rPr>
              <a:t>to </a:t>
            </a:r>
            <a:r>
              <a:rPr sz="1800" spc="-5" dirty="0">
                <a:latin typeface="Arial MT"/>
                <a:cs typeface="Arial MT"/>
              </a:rPr>
              <a:t>a</a:t>
            </a:r>
            <a:r>
              <a:rPr sz="1800" spc="5" dirty="0">
                <a:latin typeface="Arial MT"/>
                <a:cs typeface="Arial MT"/>
              </a:rPr>
              <a:t> </a:t>
            </a:r>
            <a:r>
              <a:rPr sz="1800" spc="-5" dirty="0">
                <a:latin typeface="Arial MT"/>
                <a:cs typeface="Arial MT"/>
              </a:rPr>
              <a:t>tension </a:t>
            </a:r>
            <a:r>
              <a:rPr sz="1800" dirty="0">
                <a:latin typeface="Arial MT"/>
                <a:cs typeface="Arial MT"/>
              </a:rPr>
              <a:t> </a:t>
            </a:r>
            <a:r>
              <a:rPr sz="1800" spc="-5" dirty="0">
                <a:latin typeface="Arial MT"/>
                <a:cs typeface="Arial MT"/>
              </a:rPr>
              <a:t>pneumothorax. This is </a:t>
            </a:r>
            <a:r>
              <a:rPr sz="1800" dirty="0">
                <a:latin typeface="Arial MT"/>
                <a:cs typeface="Arial MT"/>
              </a:rPr>
              <a:t>the </a:t>
            </a:r>
            <a:r>
              <a:rPr sz="1800" b="1" dirty="0">
                <a:solidFill>
                  <a:srgbClr val="BB8542"/>
                </a:solidFill>
                <a:latin typeface="Arial"/>
                <a:cs typeface="Arial"/>
              </a:rPr>
              <a:t>one of the most </a:t>
            </a:r>
            <a:r>
              <a:rPr sz="1800" b="1" spc="-5" dirty="0">
                <a:solidFill>
                  <a:srgbClr val="BB8542"/>
                </a:solidFill>
                <a:latin typeface="Arial"/>
                <a:cs typeface="Arial"/>
              </a:rPr>
              <a:t>common </a:t>
            </a:r>
            <a:r>
              <a:rPr sz="1800" b="1" spc="-490" dirty="0">
                <a:solidFill>
                  <a:srgbClr val="BB8542"/>
                </a:solidFill>
                <a:latin typeface="Arial"/>
                <a:cs typeface="Arial"/>
              </a:rPr>
              <a:t> </a:t>
            </a:r>
            <a:r>
              <a:rPr sz="1800" b="1" spc="-5" dirty="0">
                <a:solidFill>
                  <a:srgbClr val="BB8542"/>
                </a:solidFill>
                <a:latin typeface="Arial"/>
                <a:cs typeface="Arial"/>
              </a:rPr>
              <a:t>causes</a:t>
            </a:r>
            <a:r>
              <a:rPr sz="1800" b="1" spc="5" dirty="0">
                <a:solidFill>
                  <a:srgbClr val="BB8542"/>
                </a:solidFill>
                <a:latin typeface="Arial"/>
                <a:cs typeface="Arial"/>
              </a:rPr>
              <a:t> </a:t>
            </a:r>
            <a:r>
              <a:rPr sz="1800" dirty="0">
                <a:latin typeface="Arial MT"/>
                <a:cs typeface="Arial MT"/>
              </a:rPr>
              <a:t>of </a:t>
            </a:r>
            <a:r>
              <a:rPr sz="1800" spc="-5" dirty="0">
                <a:latin typeface="Arial MT"/>
                <a:cs typeface="Arial MT"/>
              </a:rPr>
              <a:t>preventable</a:t>
            </a:r>
            <a:r>
              <a:rPr sz="1800" spc="15" dirty="0">
                <a:latin typeface="Arial MT"/>
                <a:cs typeface="Arial MT"/>
              </a:rPr>
              <a:t> </a:t>
            </a:r>
            <a:r>
              <a:rPr sz="1800" spc="-5" dirty="0">
                <a:latin typeface="Arial MT"/>
                <a:cs typeface="Arial MT"/>
              </a:rPr>
              <a:t>deaths on</a:t>
            </a:r>
            <a:r>
              <a:rPr sz="1800" spc="5" dirty="0">
                <a:latin typeface="Arial MT"/>
                <a:cs typeface="Arial MT"/>
              </a:rPr>
              <a:t> </a:t>
            </a:r>
            <a:r>
              <a:rPr sz="1800" dirty="0">
                <a:latin typeface="Arial MT"/>
                <a:cs typeface="Arial MT"/>
              </a:rPr>
              <a:t>the</a:t>
            </a:r>
            <a:r>
              <a:rPr sz="1800" spc="-10" dirty="0">
                <a:latin typeface="Arial MT"/>
                <a:cs typeface="Arial MT"/>
              </a:rPr>
              <a:t> </a:t>
            </a:r>
            <a:r>
              <a:rPr sz="1800" spc="-5" dirty="0">
                <a:latin typeface="Arial MT"/>
                <a:cs typeface="Arial MT"/>
              </a:rPr>
              <a:t>battlefield</a:t>
            </a:r>
            <a:endParaRPr sz="1800">
              <a:latin typeface="Arial MT"/>
              <a:cs typeface="Arial MT"/>
            </a:endParaRPr>
          </a:p>
        </p:txBody>
      </p:sp>
      <p:pic>
        <p:nvPicPr>
          <p:cNvPr id="18" name="object 18"/>
          <p:cNvPicPr/>
          <p:nvPr/>
        </p:nvPicPr>
        <p:blipFill>
          <a:blip r:embed="rId8" cstate="print"/>
          <a:stretch>
            <a:fillRect/>
          </a:stretch>
        </p:blipFill>
        <p:spPr>
          <a:xfrm>
            <a:off x="5494020" y="4895088"/>
            <a:ext cx="640079" cy="548640"/>
          </a:xfrm>
          <a:prstGeom prst="rect">
            <a:avLst/>
          </a:prstGeom>
        </p:spPr>
      </p:pic>
      <p:sp>
        <p:nvSpPr>
          <p:cNvPr id="19" name="object 19"/>
          <p:cNvSpPr txBox="1">
            <a:spLocks noGrp="1"/>
          </p:cNvSpPr>
          <p:nvPr>
            <p:ph type="title"/>
          </p:nvPr>
        </p:nvSpPr>
        <p:spPr>
          <a:xfrm>
            <a:off x="2159635" y="789559"/>
            <a:ext cx="7951470" cy="574040"/>
          </a:xfrm>
          <a:prstGeom prst="rect">
            <a:avLst/>
          </a:prstGeom>
        </p:spPr>
        <p:txBody>
          <a:bodyPr vert="horz" wrap="square" lIns="0" tIns="12700" rIns="0" bIns="0" rtlCol="0">
            <a:spAutoFit/>
          </a:bodyPr>
          <a:lstStyle/>
          <a:p>
            <a:pPr marL="12700">
              <a:lnSpc>
                <a:spcPct val="100000"/>
              </a:lnSpc>
              <a:spcBef>
                <a:spcPts val="100"/>
              </a:spcBef>
            </a:pPr>
            <a:r>
              <a:rPr dirty="0"/>
              <a:t>LIFE-THREATENING</a:t>
            </a:r>
            <a:r>
              <a:rPr spc="-40" dirty="0"/>
              <a:t> </a:t>
            </a:r>
            <a:r>
              <a:rPr dirty="0">
                <a:solidFill>
                  <a:srgbClr val="BB8542"/>
                </a:solidFill>
              </a:rPr>
              <a:t>CHEST</a:t>
            </a:r>
            <a:r>
              <a:rPr spc="-35" dirty="0">
                <a:solidFill>
                  <a:srgbClr val="BB8542"/>
                </a:solidFill>
              </a:rPr>
              <a:t> </a:t>
            </a:r>
            <a:r>
              <a:rPr spc="-5" dirty="0">
                <a:solidFill>
                  <a:srgbClr val="BB8542"/>
                </a:solidFill>
              </a:rPr>
              <a:t>INJURY</a:t>
            </a:r>
          </a:p>
        </p:txBody>
      </p:sp>
      <p:sp>
        <p:nvSpPr>
          <p:cNvPr id="20" name="object 20"/>
          <p:cNvSpPr txBox="1"/>
          <p:nvPr/>
        </p:nvSpPr>
        <p:spPr>
          <a:xfrm>
            <a:off x="391769" y="4038092"/>
            <a:ext cx="340360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Life-threatening</a:t>
            </a:r>
            <a:r>
              <a:rPr sz="1800" b="1" spc="-45" dirty="0">
                <a:latin typeface="Arial"/>
                <a:cs typeface="Arial"/>
              </a:rPr>
              <a:t> </a:t>
            </a:r>
            <a:r>
              <a:rPr sz="1800" b="1" spc="-5" dirty="0">
                <a:latin typeface="Arial"/>
                <a:cs typeface="Arial"/>
              </a:rPr>
              <a:t>Chest</a:t>
            </a:r>
            <a:r>
              <a:rPr sz="1800" b="1" spc="-40" dirty="0">
                <a:latin typeface="Arial"/>
                <a:cs typeface="Arial"/>
              </a:rPr>
              <a:t> </a:t>
            </a:r>
            <a:r>
              <a:rPr sz="1800" b="1" dirty="0">
                <a:latin typeface="Arial"/>
                <a:cs typeface="Arial"/>
              </a:rPr>
              <a:t>Injuries:</a:t>
            </a:r>
            <a:endParaRPr sz="1800">
              <a:latin typeface="Arial"/>
              <a:cs typeface="Arial"/>
            </a:endParaRPr>
          </a:p>
        </p:txBody>
      </p:sp>
      <p:sp>
        <p:nvSpPr>
          <p:cNvPr id="21" name="object 21"/>
          <p:cNvSpPr txBox="1"/>
          <p:nvPr/>
        </p:nvSpPr>
        <p:spPr>
          <a:xfrm>
            <a:off x="623722" y="4313682"/>
            <a:ext cx="2384425" cy="2280285"/>
          </a:xfrm>
          <a:prstGeom prst="rect">
            <a:avLst/>
          </a:prstGeom>
        </p:spPr>
        <p:txBody>
          <a:bodyPr vert="horz" wrap="square" lIns="0" tIns="14605" rIns="0" bIns="0" rtlCol="0">
            <a:spAutoFit/>
          </a:bodyPr>
          <a:lstStyle/>
          <a:p>
            <a:pPr marL="12700" marR="5080">
              <a:lnSpc>
                <a:spcPct val="136100"/>
              </a:lnSpc>
              <a:spcBef>
                <a:spcPts val="115"/>
              </a:spcBef>
            </a:pPr>
            <a:r>
              <a:rPr sz="1800" spc="-5" dirty="0">
                <a:latin typeface="Arial MT"/>
                <a:cs typeface="Arial MT"/>
              </a:rPr>
              <a:t>Tension</a:t>
            </a:r>
            <a:r>
              <a:rPr sz="1800" spc="-55" dirty="0">
                <a:latin typeface="Arial MT"/>
                <a:cs typeface="Arial MT"/>
              </a:rPr>
              <a:t> </a:t>
            </a:r>
            <a:r>
              <a:rPr sz="1800" spc="-5" dirty="0">
                <a:latin typeface="Arial MT"/>
                <a:cs typeface="Arial MT"/>
              </a:rPr>
              <a:t>Pneumothorax </a:t>
            </a:r>
            <a:r>
              <a:rPr sz="1800" spc="-484" dirty="0">
                <a:latin typeface="Arial MT"/>
                <a:cs typeface="Arial MT"/>
              </a:rPr>
              <a:t> </a:t>
            </a:r>
            <a:r>
              <a:rPr sz="1800" spc="-5" dirty="0">
                <a:latin typeface="Arial MT"/>
                <a:cs typeface="Arial MT"/>
              </a:rPr>
              <a:t>Open Pneumothorax </a:t>
            </a:r>
            <a:r>
              <a:rPr sz="1800" dirty="0">
                <a:latin typeface="Arial MT"/>
                <a:cs typeface="Arial MT"/>
              </a:rPr>
              <a:t> </a:t>
            </a:r>
            <a:r>
              <a:rPr sz="1800" spc="-5" dirty="0">
                <a:latin typeface="Arial MT"/>
                <a:cs typeface="Arial MT"/>
              </a:rPr>
              <a:t>Massive Hemothorax </a:t>
            </a:r>
            <a:r>
              <a:rPr sz="1800" dirty="0">
                <a:latin typeface="Arial MT"/>
                <a:cs typeface="Arial MT"/>
              </a:rPr>
              <a:t> </a:t>
            </a:r>
            <a:r>
              <a:rPr sz="1800" spc="-5" dirty="0">
                <a:latin typeface="Arial MT"/>
                <a:cs typeface="Arial MT"/>
              </a:rPr>
              <a:t>Flail</a:t>
            </a:r>
            <a:r>
              <a:rPr sz="1800" spc="5" dirty="0">
                <a:latin typeface="Arial MT"/>
                <a:cs typeface="Arial MT"/>
              </a:rPr>
              <a:t> </a:t>
            </a:r>
            <a:r>
              <a:rPr sz="1800" spc="-5" dirty="0">
                <a:latin typeface="Arial MT"/>
                <a:cs typeface="Arial MT"/>
              </a:rPr>
              <a:t>Chest</a:t>
            </a:r>
            <a:endParaRPr sz="1800">
              <a:latin typeface="Arial MT"/>
              <a:cs typeface="Arial MT"/>
            </a:endParaRPr>
          </a:p>
          <a:p>
            <a:pPr marL="12700">
              <a:lnSpc>
                <a:spcPct val="100000"/>
              </a:lnSpc>
              <a:spcBef>
                <a:spcPts val="850"/>
              </a:spcBef>
            </a:pPr>
            <a:r>
              <a:rPr sz="1800" spc="-10" dirty="0">
                <a:latin typeface="Arial MT"/>
                <a:cs typeface="Arial MT"/>
              </a:rPr>
              <a:t>Airway</a:t>
            </a:r>
            <a:r>
              <a:rPr sz="1800" spc="15" dirty="0">
                <a:latin typeface="Arial MT"/>
                <a:cs typeface="Arial MT"/>
              </a:rPr>
              <a:t> </a:t>
            </a:r>
            <a:r>
              <a:rPr sz="1800" spc="-5" dirty="0">
                <a:latin typeface="Arial MT"/>
                <a:cs typeface="Arial MT"/>
              </a:rPr>
              <a:t>Obstruction</a:t>
            </a:r>
            <a:endParaRPr sz="1800">
              <a:latin typeface="Arial MT"/>
              <a:cs typeface="Arial MT"/>
            </a:endParaRPr>
          </a:p>
          <a:p>
            <a:pPr marL="12700">
              <a:lnSpc>
                <a:spcPct val="100000"/>
              </a:lnSpc>
              <a:spcBef>
                <a:spcPts val="805"/>
              </a:spcBef>
            </a:pPr>
            <a:r>
              <a:rPr sz="1800" spc="-5" dirty="0">
                <a:latin typeface="Arial MT"/>
                <a:cs typeface="Arial MT"/>
              </a:rPr>
              <a:t>Cardiac</a:t>
            </a:r>
            <a:r>
              <a:rPr sz="1800" spc="-35" dirty="0">
                <a:latin typeface="Arial MT"/>
                <a:cs typeface="Arial MT"/>
              </a:rPr>
              <a:t> </a:t>
            </a:r>
            <a:r>
              <a:rPr sz="1800" spc="-5" dirty="0">
                <a:latin typeface="Arial MT"/>
                <a:cs typeface="Arial MT"/>
              </a:rPr>
              <a:t>Tamponade</a:t>
            </a:r>
            <a:endParaRPr sz="1800">
              <a:latin typeface="Arial MT"/>
              <a:cs typeface="Arial MT"/>
            </a:endParaRPr>
          </a:p>
        </p:txBody>
      </p:sp>
      <p:sp>
        <p:nvSpPr>
          <p:cNvPr id="22" name="object 22"/>
          <p:cNvSpPr/>
          <p:nvPr/>
        </p:nvSpPr>
        <p:spPr>
          <a:xfrm>
            <a:off x="399288" y="4424934"/>
            <a:ext cx="114300" cy="288290"/>
          </a:xfrm>
          <a:custGeom>
            <a:avLst/>
            <a:gdLst/>
            <a:ahLst/>
            <a:cxnLst/>
            <a:rect l="l" t="t" r="r" b="b"/>
            <a:pathLst>
              <a:path w="114300" h="288289">
                <a:moveTo>
                  <a:pt x="0" y="288036"/>
                </a:moveTo>
                <a:lnTo>
                  <a:pt x="114300" y="288036"/>
                </a:lnTo>
                <a:lnTo>
                  <a:pt x="114300" y="0"/>
                </a:lnTo>
                <a:lnTo>
                  <a:pt x="0" y="0"/>
                </a:lnTo>
                <a:lnTo>
                  <a:pt x="0" y="288036"/>
                </a:lnTo>
                <a:close/>
              </a:path>
            </a:pathLst>
          </a:custGeom>
          <a:solidFill>
            <a:srgbClr val="BB8542"/>
          </a:solidFill>
        </p:spPr>
        <p:txBody>
          <a:bodyPr wrap="square" lIns="0" tIns="0" rIns="0" bIns="0" rtlCol="0"/>
          <a:lstStyle/>
          <a:p>
            <a:endParaRPr/>
          </a:p>
        </p:txBody>
      </p:sp>
      <p:sp>
        <p:nvSpPr>
          <p:cNvPr id="23" name="object 23"/>
          <p:cNvSpPr/>
          <p:nvPr/>
        </p:nvSpPr>
        <p:spPr>
          <a:xfrm>
            <a:off x="399288" y="4799838"/>
            <a:ext cx="114300" cy="288290"/>
          </a:xfrm>
          <a:custGeom>
            <a:avLst/>
            <a:gdLst/>
            <a:ahLst/>
            <a:cxnLst/>
            <a:rect l="l" t="t" r="r" b="b"/>
            <a:pathLst>
              <a:path w="114300" h="288289">
                <a:moveTo>
                  <a:pt x="0" y="288036"/>
                </a:moveTo>
                <a:lnTo>
                  <a:pt x="114300" y="288036"/>
                </a:lnTo>
                <a:lnTo>
                  <a:pt x="114300" y="0"/>
                </a:lnTo>
                <a:lnTo>
                  <a:pt x="0" y="0"/>
                </a:lnTo>
                <a:lnTo>
                  <a:pt x="0" y="288036"/>
                </a:lnTo>
                <a:close/>
              </a:path>
            </a:pathLst>
          </a:custGeom>
          <a:solidFill>
            <a:srgbClr val="BB8542"/>
          </a:solidFill>
        </p:spPr>
        <p:txBody>
          <a:bodyPr wrap="square" lIns="0" tIns="0" rIns="0" bIns="0" rtlCol="0"/>
          <a:lstStyle/>
          <a:p>
            <a:endParaRPr/>
          </a:p>
        </p:txBody>
      </p:sp>
      <p:sp>
        <p:nvSpPr>
          <p:cNvPr id="24" name="object 24"/>
          <p:cNvSpPr/>
          <p:nvPr/>
        </p:nvSpPr>
        <p:spPr>
          <a:xfrm>
            <a:off x="399288" y="5174741"/>
            <a:ext cx="114300" cy="288290"/>
          </a:xfrm>
          <a:custGeom>
            <a:avLst/>
            <a:gdLst/>
            <a:ahLst/>
            <a:cxnLst/>
            <a:rect l="l" t="t" r="r" b="b"/>
            <a:pathLst>
              <a:path w="114300" h="288289">
                <a:moveTo>
                  <a:pt x="0" y="288035"/>
                </a:moveTo>
                <a:lnTo>
                  <a:pt x="114300" y="288035"/>
                </a:lnTo>
                <a:lnTo>
                  <a:pt x="114300" y="0"/>
                </a:lnTo>
                <a:lnTo>
                  <a:pt x="0" y="0"/>
                </a:lnTo>
                <a:lnTo>
                  <a:pt x="0" y="288035"/>
                </a:lnTo>
                <a:close/>
              </a:path>
            </a:pathLst>
          </a:custGeom>
          <a:solidFill>
            <a:srgbClr val="BB8542"/>
          </a:solidFill>
        </p:spPr>
        <p:txBody>
          <a:bodyPr wrap="square" lIns="0" tIns="0" rIns="0" bIns="0" rtlCol="0"/>
          <a:lstStyle/>
          <a:p>
            <a:endParaRPr/>
          </a:p>
        </p:txBody>
      </p:sp>
      <p:sp>
        <p:nvSpPr>
          <p:cNvPr id="25" name="object 25"/>
          <p:cNvSpPr/>
          <p:nvPr/>
        </p:nvSpPr>
        <p:spPr>
          <a:xfrm>
            <a:off x="399288" y="5549646"/>
            <a:ext cx="114300" cy="288290"/>
          </a:xfrm>
          <a:custGeom>
            <a:avLst/>
            <a:gdLst/>
            <a:ahLst/>
            <a:cxnLst/>
            <a:rect l="l" t="t" r="r" b="b"/>
            <a:pathLst>
              <a:path w="114300" h="288289">
                <a:moveTo>
                  <a:pt x="0" y="287997"/>
                </a:moveTo>
                <a:lnTo>
                  <a:pt x="114300" y="287997"/>
                </a:lnTo>
                <a:lnTo>
                  <a:pt x="114300" y="0"/>
                </a:lnTo>
                <a:lnTo>
                  <a:pt x="0" y="0"/>
                </a:lnTo>
                <a:lnTo>
                  <a:pt x="0" y="287997"/>
                </a:lnTo>
                <a:close/>
              </a:path>
            </a:pathLst>
          </a:custGeom>
          <a:solidFill>
            <a:srgbClr val="BB8542"/>
          </a:solidFill>
        </p:spPr>
        <p:txBody>
          <a:bodyPr wrap="square" lIns="0" tIns="0" rIns="0" bIns="0" rtlCol="0"/>
          <a:lstStyle/>
          <a:p>
            <a:endParaRPr/>
          </a:p>
        </p:txBody>
      </p:sp>
      <p:sp>
        <p:nvSpPr>
          <p:cNvPr id="26" name="object 26"/>
          <p:cNvSpPr/>
          <p:nvPr/>
        </p:nvSpPr>
        <p:spPr>
          <a:xfrm>
            <a:off x="399288" y="5926073"/>
            <a:ext cx="114300" cy="288290"/>
          </a:xfrm>
          <a:custGeom>
            <a:avLst/>
            <a:gdLst/>
            <a:ahLst/>
            <a:cxnLst/>
            <a:rect l="l" t="t" r="r" b="b"/>
            <a:pathLst>
              <a:path w="114300" h="288289">
                <a:moveTo>
                  <a:pt x="0" y="287997"/>
                </a:moveTo>
                <a:lnTo>
                  <a:pt x="114300" y="287997"/>
                </a:lnTo>
                <a:lnTo>
                  <a:pt x="114300" y="0"/>
                </a:lnTo>
                <a:lnTo>
                  <a:pt x="0" y="0"/>
                </a:lnTo>
                <a:lnTo>
                  <a:pt x="0" y="287997"/>
                </a:lnTo>
                <a:close/>
              </a:path>
            </a:pathLst>
          </a:custGeom>
          <a:solidFill>
            <a:srgbClr val="BB8542"/>
          </a:solidFill>
        </p:spPr>
        <p:txBody>
          <a:bodyPr wrap="square" lIns="0" tIns="0" rIns="0" bIns="0" rtlCol="0"/>
          <a:lstStyle/>
          <a:p>
            <a:endParaRPr/>
          </a:p>
        </p:txBody>
      </p:sp>
      <p:sp>
        <p:nvSpPr>
          <p:cNvPr id="27" name="object 27"/>
          <p:cNvSpPr/>
          <p:nvPr/>
        </p:nvSpPr>
        <p:spPr>
          <a:xfrm>
            <a:off x="399288" y="6300978"/>
            <a:ext cx="114300" cy="288290"/>
          </a:xfrm>
          <a:custGeom>
            <a:avLst/>
            <a:gdLst/>
            <a:ahLst/>
            <a:cxnLst/>
            <a:rect l="l" t="t" r="r" b="b"/>
            <a:pathLst>
              <a:path w="114300" h="288290">
                <a:moveTo>
                  <a:pt x="0" y="287997"/>
                </a:moveTo>
                <a:lnTo>
                  <a:pt x="114300" y="287997"/>
                </a:lnTo>
                <a:lnTo>
                  <a:pt x="114300" y="0"/>
                </a:lnTo>
                <a:lnTo>
                  <a:pt x="0" y="0"/>
                </a:lnTo>
                <a:lnTo>
                  <a:pt x="0" y="287997"/>
                </a:lnTo>
                <a:close/>
              </a:path>
            </a:pathLst>
          </a:custGeom>
          <a:solidFill>
            <a:srgbClr val="BB8542"/>
          </a:solidFill>
        </p:spPr>
        <p:txBody>
          <a:bodyPr wrap="square" lIns="0" tIns="0" rIns="0" bIns="0" rtlCol="0"/>
          <a:lstStyle/>
          <a:p>
            <a:endParaRPr/>
          </a:p>
        </p:txBody>
      </p:sp>
      <p:sp>
        <p:nvSpPr>
          <p:cNvPr id="28" name="object 28"/>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29" name="object 29"/>
          <p:cNvSpPr txBox="1"/>
          <p:nvPr/>
        </p:nvSpPr>
        <p:spPr>
          <a:xfrm>
            <a:off x="11699747" y="656438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latin typeface="Arial MT"/>
                <a:cs typeface="Arial MT"/>
              </a:rPr>
              <a:t>8</a:t>
            </a:fld>
            <a:endParaRPr sz="1200">
              <a:latin typeface="Arial MT"/>
              <a:cs typeface="Arial M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604897" y="289051"/>
            <a:ext cx="6979284" cy="330835"/>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56F6F"/>
                </a:solidFill>
                <a:latin typeface="Arial"/>
                <a:cs typeface="Arial"/>
              </a:rPr>
              <a:t>Module</a:t>
            </a:r>
            <a:r>
              <a:rPr sz="2000" b="1" spc="-20" dirty="0">
                <a:solidFill>
                  <a:srgbClr val="756F6F"/>
                </a:solidFill>
                <a:latin typeface="Arial"/>
                <a:cs typeface="Arial"/>
              </a:rPr>
              <a:t> </a:t>
            </a:r>
            <a:r>
              <a:rPr sz="2000" b="1" dirty="0">
                <a:solidFill>
                  <a:srgbClr val="756F6F"/>
                </a:solidFill>
                <a:latin typeface="Arial"/>
                <a:cs typeface="Arial"/>
              </a:rPr>
              <a:t>8:</a:t>
            </a:r>
            <a:r>
              <a:rPr sz="2000" b="1" spc="-15" dirty="0">
                <a:solidFill>
                  <a:srgbClr val="756F6F"/>
                </a:solidFill>
                <a:latin typeface="Arial"/>
                <a:cs typeface="Arial"/>
              </a:rPr>
              <a:t> </a:t>
            </a:r>
            <a:r>
              <a:rPr sz="2000" b="1" dirty="0">
                <a:solidFill>
                  <a:srgbClr val="756F6F"/>
                </a:solidFill>
                <a:latin typeface="Arial"/>
                <a:cs typeface="Arial"/>
              </a:rPr>
              <a:t>Respiration</a:t>
            </a:r>
            <a:r>
              <a:rPr sz="2000" b="1" spc="-45" dirty="0">
                <a:solidFill>
                  <a:srgbClr val="756F6F"/>
                </a:solidFill>
                <a:latin typeface="Arial"/>
                <a:cs typeface="Arial"/>
              </a:rPr>
              <a:t> </a:t>
            </a:r>
            <a:r>
              <a:rPr sz="2000" b="1" dirty="0">
                <a:solidFill>
                  <a:srgbClr val="756F6F"/>
                </a:solidFill>
                <a:latin typeface="Arial"/>
                <a:cs typeface="Arial"/>
              </a:rPr>
              <a:t>Assessment</a:t>
            </a:r>
            <a:r>
              <a:rPr sz="2000" b="1" spc="-30" dirty="0">
                <a:solidFill>
                  <a:srgbClr val="756F6F"/>
                </a:solidFill>
                <a:latin typeface="Arial"/>
                <a:cs typeface="Arial"/>
              </a:rPr>
              <a:t> </a:t>
            </a:r>
            <a:r>
              <a:rPr sz="2000" b="1" dirty="0">
                <a:solidFill>
                  <a:srgbClr val="756F6F"/>
                </a:solidFill>
                <a:latin typeface="Arial"/>
                <a:cs typeface="Arial"/>
              </a:rPr>
              <a:t>&amp;</a:t>
            </a:r>
            <a:r>
              <a:rPr sz="2000" b="1" spc="-15" dirty="0">
                <a:solidFill>
                  <a:srgbClr val="756F6F"/>
                </a:solidFill>
                <a:latin typeface="Arial"/>
                <a:cs typeface="Arial"/>
              </a:rPr>
              <a:t> </a:t>
            </a:r>
            <a:r>
              <a:rPr sz="2000" b="1" dirty="0">
                <a:solidFill>
                  <a:srgbClr val="756F6F"/>
                </a:solidFill>
                <a:latin typeface="Arial"/>
                <a:cs typeface="Arial"/>
              </a:rPr>
              <a:t>Management</a:t>
            </a:r>
            <a:r>
              <a:rPr sz="2000" b="1" spc="-25" dirty="0">
                <a:solidFill>
                  <a:srgbClr val="756F6F"/>
                </a:solidFill>
                <a:latin typeface="Arial"/>
                <a:cs typeface="Arial"/>
              </a:rPr>
              <a:t> </a:t>
            </a:r>
            <a:r>
              <a:rPr sz="2000" b="1" dirty="0">
                <a:solidFill>
                  <a:srgbClr val="756F6F"/>
                </a:solidFill>
                <a:latin typeface="Arial"/>
                <a:cs typeface="Arial"/>
              </a:rPr>
              <a:t>in</a:t>
            </a:r>
            <a:r>
              <a:rPr sz="2000" b="1" spc="-10" dirty="0">
                <a:solidFill>
                  <a:srgbClr val="756F6F"/>
                </a:solidFill>
                <a:latin typeface="Arial"/>
                <a:cs typeface="Arial"/>
              </a:rPr>
              <a:t> </a:t>
            </a:r>
            <a:r>
              <a:rPr sz="2000" b="1"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4508"/>
            <a:ext cx="1171956" cy="656844"/>
          </a:xfrm>
          <a:prstGeom prst="rect">
            <a:avLst/>
          </a:prstGeom>
        </p:spPr>
      </p:pic>
      <p:sp>
        <p:nvSpPr>
          <p:cNvPr id="4" name="object 4"/>
          <p:cNvSpPr txBox="1">
            <a:spLocks noGrp="1"/>
          </p:cNvSpPr>
          <p:nvPr>
            <p:ph type="title"/>
          </p:nvPr>
        </p:nvSpPr>
        <p:spPr>
          <a:xfrm>
            <a:off x="3403853" y="669416"/>
            <a:ext cx="5385435"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BB8542"/>
                </a:solidFill>
              </a:rPr>
              <a:t>OPEN</a:t>
            </a:r>
            <a:r>
              <a:rPr spc="-95" dirty="0">
                <a:solidFill>
                  <a:srgbClr val="BB8542"/>
                </a:solidFill>
              </a:rPr>
              <a:t> </a:t>
            </a:r>
            <a:r>
              <a:rPr dirty="0">
                <a:solidFill>
                  <a:srgbClr val="BB8542"/>
                </a:solidFill>
              </a:rPr>
              <a:t>PNEUMOTHORAX</a:t>
            </a:r>
          </a:p>
        </p:txBody>
      </p:sp>
      <p:grpSp>
        <p:nvGrpSpPr>
          <p:cNvPr id="5" name="object 5"/>
          <p:cNvGrpSpPr/>
          <p:nvPr/>
        </p:nvGrpSpPr>
        <p:grpSpPr>
          <a:xfrm>
            <a:off x="906780" y="1225296"/>
            <a:ext cx="3918585" cy="3299460"/>
            <a:chOff x="906780" y="1225296"/>
            <a:chExt cx="3918585" cy="3299460"/>
          </a:xfrm>
        </p:grpSpPr>
        <p:pic>
          <p:nvPicPr>
            <p:cNvPr id="6" name="object 6"/>
            <p:cNvPicPr/>
            <p:nvPr/>
          </p:nvPicPr>
          <p:blipFill>
            <a:blip r:embed="rId4" cstate="print"/>
            <a:stretch>
              <a:fillRect/>
            </a:stretch>
          </p:blipFill>
          <p:spPr>
            <a:xfrm>
              <a:off x="906780" y="1225296"/>
              <a:ext cx="3918204" cy="3299459"/>
            </a:xfrm>
            <a:prstGeom prst="rect">
              <a:avLst/>
            </a:prstGeom>
          </p:spPr>
        </p:pic>
        <p:pic>
          <p:nvPicPr>
            <p:cNvPr id="7" name="object 7"/>
            <p:cNvPicPr/>
            <p:nvPr/>
          </p:nvPicPr>
          <p:blipFill>
            <a:blip r:embed="rId5" cstate="print"/>
            <a:stretch>
              <a:fillRect/>
            </a:stretch>
          </p:blipFill>
          <p:spPr>
            <a:xfrm>
              <a:off x="1101852" y="1420368"/>
              <a:ext cx="3348228" cy="2729483"/>
            </a:xfrm>
            <a:prstGeom prst="rect">
              <a:avLst/>
            </a:prstGeom>
          </p:spPr>
        </p:pic>
      </p:grpSp>
      <p:sp>
        <p:nvSpPr>
          <p:cNvPr id="8" name="object 8"/>
          <p:cNvSpPr txBox="1"/>
          <p:nvPr/>
        </p:nvSpPr>
        <p:spPr>
          <a:xfrm>
            <a:off x="4914391" y="4204842"/>
            <a:ext cx="6285230" cy="165163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On </a:t>
            </a:r>
            <a:r>
              <a:rPr sz="1800" spc="-5" dirty="0">
                <a:latin typeface="Arial MT"/>
                <a:cs typeface="Arial MT"/>
              </a:rPr>
              <a:t>inspiration,</a:t>
            </a:r>
            <a:r>
              <a:rPr sz="1800" spc="10" dirty="0">
                <a:latin typeface="Arial MT"/>
                <a:cs typeface="Arial MT"/>
              </a:rPr>
              <a:t> </a:t>
            </a:r>
            <a:r>
              <a:rPr sz="1800" spc="-5" dirty="0">
                <a:latin typeface="Arial MT"/>
                <a:cs typeface="Arial MT"/>
              </a:rPr>
              <a:t>air</a:t>
            </a:r>
            <a:r>
              <a:rPr sz="1800" spc="15" dirty="0">
                <a:latin typeface="Arial MT"/>
                <a:cs typeface="Arial MT"/>
              </a:rPr>
              <a:t> </a:t>
            </a:r>
            <a:r>
              <a:rPr sz="1800" spc="-5" dirty="0">
                <a:latin typeface="Arial MT"/>
                <a:cs typeface="Arial MT"/>
              </a:rPr>
              <a:t>enters</a:t>
            </a:r>
            <a:r>
              <a:rPr sz="1800" dirty="0">
                <a:latin typeface="Arial MT"/>
                <a:cs typeface="Arial MT"/>
              </a:rPr>
              <a:t> the</a:t>
            </a:r>
            <a:r>
              <a:rPr sz="1800" spc="-10" dirty="0">
                <a:latin typeface="Arial MT"/>
                <a:cs typeface="Arial MT"/>
              </a:rPr>
              <a:t> </a:t>
            </a:r>
            <a:r>
              <a:rPr sz="1800" spc="-5" dirty="0">
                <a:latin typeface="Arial MT"/>
                <a:cs typeface="Arial MT"/>
              </a:rPr>
              <a:t>chest</a:t>
            </a:r>
            <a:r>
              <a:rPr sz="1800" spc="10" dirty="0">
                <a:latin typeface="Arial MT"/>
                <a:cs typeface="Arial MT"/>
              </a:rPr>
              <a:t> </a:t>
            </a:r>
            <a:r>
              <a:rPr sz="1800" spc="-5" dirty="0">
                <a:latin typeface="Arial MT"/>
                <a:cs typeface="Arial MT"/>
              </a:rPr>
              <a:t>through</a:t>
            </a:r>
            <a:r>
              <a:rPr sz="1800" spc="5" dirty="0">
                <a:latin typeface="Arial MT"/>
                <a:cs typeface="Arial MT"/>
              </a:rPr>
              <a:t> </a:t>
            </a:r>
            <a:r>
              <a:rPr sz="1800" dirty="0">
                <a:latin typeface="Arial MT"/>
                <a:cs typeface="Arial MT"/>
              </a:rPr>
              <a:t>the</a:t>
            </a:r>
            <a:r>
              <a:rPr sz="1800" spc="-10" dirty="0">
                <a:latin typeface="Arial MT"/>
                <a:cs typeface="Arial MT"/>
              </a:rPr>
              <a:t> </a:t>
            </a:r>
            <a:r>
              <a:rPr sz="1800" spc="-15" dirty="0">
                <a:latin typeface="Arial MT"/>
                <a:cs typeface="Arial MT"/>
              </a:rPr>
              <a:t>wound</a:t>
            </a:r>
            <a:r>
              <a:rPr sz="1800" spc="45" dirty="0">
                <a:latin typeface="Arial MT"/>
                <a:cs typeface="Arial MT"/>
              </a:rPr>
              <a:t> </a:t>
            </a:r>
            <a:r>
              <a:rPr sz="1800" spc="-5" dirty="0">
                <a:latin typeface="Arial MT"/>
                <a:cs typeface="Arial MT"/>
              </a:rPr>
              <a:t>and</a:t>
            </a:r>
            <a:r>
              <a:rPr sz="1800" spc="5" dirty="0">
                <a:latin typeface="Arial MT"/>
                <a:cs typeface="Arial MT"/>
              </a:rPr>
              <a:t> </a:t>
            </a:r>
            <a:r>
              <a:rPr sz="1800" spc="-5" dirty="0">
                <a:latin typeface="Arial MT"/>
                <a:cs typeface="Arial MT"/>
              </a:rPr>
              <a:t>not </a:t>
            </a:r>
            <a:r>
              <a:rPr sz="1800" spc="-484" dirty="0">
                <a:latin typeface="Arial MT"/>
                <a:cs typeface="Arial MT"/>
              </a:rPr>
              <a:t> </a:t>
            </a:r>
            <a:r>
              <a:rPr sz="1800" spc="-5" dirty="0">
                <a:latin typeface="Arial MT"/>
                <a:cs typeface="Arial MT"/>
              </a:rPr>
              <a:t>the</a:t>
            </a:r>
            <a:r>
              <a:rPr sz="1800" spc="-15" dirty="0">
                <a:latin typeface="Arial MT"/>
                <a:cs typeface="Arial MT"/>
              </a:rPr>
              <a:t> </a:t>
            </a:r>
            <a:r>
              <a:rPr sz="1800" spc="-5" dirty="0">
                <a:latin typeface="Arial MT"/>
                <a:cs typeface="Arial MT"/>
              </a:rPr>
              <a:t>normal</a:t>
            </a:r>
            <a:r>
              <a:rPr sz="1800" spc="5" dirty="0">
                <a:latin typeface="Arial MT"/>
                <a:cs typeface="Arial MT"/>
              </a:rPr>
              <a:t> </a:t>
            </a:r>
            <a:r>
              <a:rPr sz="1800" spc="-5" dirty="0">
                <a:latin typeface="Arial MT"/>
                <a:cs typeface="Arial MT"/>
              </a:rPr>
              <a:t>anatomy</a:t>
            </a:r>
            <a:endParaRPr sz="1800">
              <a:latin typeface="Arial MT"/>
              <a:cs typeface="Arial MT"/>
            </a:endParaRPr>
          </a:p>
          <a:p>
            <a:pPr marL="12700" marR="269240">
              <a:lnSpc>
                <a:spcPts val="3170"/>
              </a:lnSpc>
              <a:spcBef>
                <a:spcPts val="260"/>
              </a:spcBef>
            </a:pPr>
            <a:r>
              <a:rPr sz="1800" dirty="0">
                <a:latin typeface="Arial MT"/>
                <a:cs typeface="Arial MT"/>
              </a:rPr>
              <a:t>The</a:t>
            </a:r>
            <a:r>
              <a:rPr sz="1800" spc="-20" dirty="0">
                <a:latin typeface="Arial MT"/>
                <a:cs typeface="Arial MT"/>
              </a:rPr>
              <a:t> </a:t>
            </a:r>
            <a:r>
              <a:rPr sz="1800" dirty="0">
                <a:latin typeface="Arial MT"/>
                <a:cs typeface="Arial MT"/>
              </a:rPr>
              <a:t>affected</a:t>
            </a:r>
            <a:r>
              <a:rPr sz="1800" spc="-10" dirty="0">
                <a:latin typeface="Arial MT"/>
                <a:cs typeface="Arial MT"/>
              </a:rPr>
              <a:t> </a:t>
            </a:r>
            <a:r>
              <a:rPr sz="1800" spc="-5" dirty="0">
                <a:latin typeface="Arial MT"/>
                <a:cs typeface="Arial MT"/>
              </a:rPr>
              <a:t>lung</a:t>
            </a:r>
            <a:r>
              <a:rPr sz="1800" spc="10" dirty="0">
                <a:latin typeface="Arial MT"/>
                <a:cs typeface="Arial MT"/>
              </a:rPr>
              <a:t> </a:t>
            </a:r>
            <a:r>
              <a:rPr sz="1800" spc="-5" dirty="0">
                <a:latin typeface="Arial MT"/>
                <a:cs typeface="Arial MT"/>
              </a:rPr>
              <a:t>cannot</a:t>
            </a:r>
            <a:r>
              <a:rPr sz="1800" spc="15" dirty="0">
                <a:latin typeface="Arial MT"/>
                <a:cs typeface="Arial MT"/>
              </a:rPr>
              <a:t> </a:t>
            </a:r>
            <a:r>
              <a:rPr sz="1800" spc="-5" dirty="0">
                <a:latin typeface="Arial MT"/>
                <a:cs typeface="Arial MT"/>
              </a:rPr>
              <a:t>be</a:t>
            </a:r>
            <a:r>
              <a:rPr sz="1800" spc="-10" dirty="0">
                <a:latin typeface="Arial MT"/>
                <a:cs typeface="Arial MT"/>
              </a:rPr>
              <a:t> </a:t>
            </a:r>
            <a:r>
              <a:rPr sz="1800" spc="-5" dirty="0">
                <a:latin typeface="Arial MT"/>
                <a:cs typeface="Arial MT"/>
              </a:rPr>
              <a:t>fully</a:t>
            </a:r>
            <a:r>
              <a:rPr sz="1800" dirty="0">
                <a:latin typeface="Arial MT"/>
                <a:cs typeface="Arial MT"/>
              </a:rPr>
              <a:t> </a:t>
            </a:r>
            <a:r>
              <a:rPr sz="1800" spc="-5" dirty="0">
                <a:latin typeface="Arial MT"/>
                <a:cs typeface="Arial MT"/>
              </a:rPr>
              <a:t>re-inflated</a:t>
            </a:r>
            <a:r>
              <a:rPr sz="1800" spc="20" dirty="0">
                <a:latin typeface="Arial MT"/>
                <a:cs typeface="Arial MT"/>
              </a:rPr>
              <a:t> </a:t>
            </a:r>
            <a:r>
              <a:rPr sz="1800" spc="-5" dirty="0">
                <a:latin typeface="Arial MT"/>
                <a:cs typeface="Arial MT"/>
              </a:rPr>
              <a:t>by inhalation </a:t>
            </a:r>
            <a:r>
              <a:rPr sz="1800" dirty="0">
                <a:latin typeface="Arial MT"/>
                <a:cs typeface="Arial MT"/>
              </a:rPr>
              <a:t> The</a:t>
            </a:r>
            <a:r>
              <a:rPr sz="1800" spc="-20" dirty="0">
                <a:latin typeface="Arial MT"/>
                <a:cs typeface="Arial MT"/>
              </a:rPr>
              <a:t> </a:t>
            </a:r>
            <a:r>
              <a:rPr sz="1800" spc="-15" dirty="0">
                <a:latin typeface="Arial MT"/>
                <a:cs typeface="Arial MT"/>
              </a:rPr>
              <a:t>wound</a:t>
            </a:r>
            <a:r>
              <a:rPr sz="1800" spc="45" dirty="0">
                <a:latin typeface="Arial MT"/>
                <a:cs typeface="Arial MT"/>
              </a:rPr>
              <a:t> </a:t>
            </a:r>
            <a:r>
              <a:rPr sz="1800" spc="-5" dirty="0">
                <a:latin typeface="Arial MT"/>
                <a:cs typeface="Arial MT"/>
              </a:rPr>
              <a:t>can</a:t>
            </a:r>
            <a:r>
              <a:rPr sz="1800" spc="5" dirty="0">
                <a:latin typeface="Arial MT"/>
                <a:cs typeface="Arial MT"/>
              </a:rPr>
              <a:t> </a:t>
            </a:r>
            <a:r>
              <a:rPr sz="1800" spc="-5" dirty="0">
                <a:latin typeface="Arial MT"/>
                <a:cs typeface="Arial MT"/>
              </a:rPr>
              <a:t>be as</a:t>
            </a:r>
            <a:r>
              <a:rPr sz="1800" dirty="0">
                <a:latin typeface="Arial MT"/>
                <a:cs typeface="Arial MT"/>
              </a:rPr>
              <a:t> </a:t>
            </a:r>
            <a:r>
              <a:rPr sz="1800" spc="-5" dirty="0">
                <a:latin typeface="Arial MT"/>
                <a:cs typeface="Arial MT"/>
              </a:rPr>
              <a:t>small</a:t>
            </a:r>
            <a:r>
              <a:rPr sz="1800" spc="15" dirty="0">
                <a:latin typeface="Arial MT"/>
                <a:cs typeface="Arial MT"/>
              </a:rPr>
              <a:t> </a:t>
            </a:r>
            <a:r>
              <a:rPr sz="1800" dirty="0">
                <a:latin typeface="Arial MT"/>
                <a:cs typeface="Arial MT"/>
              </a:rPr>
              <a:t>2.0-2.5</a:t>
            </a:r>
            <a:r>
              <a:rPr sz="1800" spc="-10" dirty="0">
                <a:latin typeface="Arial MT"/>
                <a:cs typeface="Arial MT"/>
              </a:rPr>
              <a:t> </a:t>
            </a:r>
            <a:r>
              <a:rPr sz="1800" dirty="0">
                <a:latin typeface="Arial MT"/>
                <a:cs typeface="Arial MT"/>
              </a:rPr>
              <a:t>cm</a:t>
            </a:r>
            <a:r>
              <a:rPr sz="1800" spc="10" dirty="0">
                <a:latin typeface="Arial MT"/>
                <a:cs typeface="Arial MT"/>
              </a:rPr>
              <a:t> </a:t>
            </a:r>
            <a:r>
              <a:rPr sz="1800" spc="-5" dirty="0">
                <a:latin typeface="Arial MT"/>
                <a:cs typeface="Arial MT"/>
              </a:rPr>
              <a:t>in</a:t>
            </a:r>
            <a:r>
              <a:rPr sz="1800" spc="-10" dirty="0">
                <a:latin typeface="Arial MT"/>
                <a:cs typeface="Arial MT"/>
              </a:rPr>
              <a:t> </a:t>
            </a:r>
            <a:r>
              <a:rPr sz="1800" spc="-5" dirty="0">
                <a:latin typeface="Arial MT"/>
                <a:cs typeface="Arial MT"/>
              </a:rPr>
              <a:t>diameter</a:t>
            </a:r>
            <a:r>
              <a:rPr sz="1800" spc="15" dirty="0">
                <a:latin typeface="Arial MT"/>
                <a:cs typeface="Arial MT"/>
              </a:rPr>
              <a:t> </a:t>
            </a:r>
            <a:r>
              <a:rPr sz="1800" spc="-5" dirty="0">
                <a:latin typeface="Arial MT"/>
                <a:cs typeface="Arial MT"/>
              </a:rPr>
              <a:t>and</a:t>
            </a:r>
            <a:r>
              <a:rPr sz="1800" spc="5" dirty="0">
                <a:latin typeface="Arial MT"/>
                <a:cs typeface="Arial MT"/>
              </a:rPr>
              <a:t> </a:t>
            </a:r>
            <a:r>
              <a:rPr sz="1800" spc="-5" dirty="0">
                <a:latin typeface="Arial MT"/>
                <a:cs typeface="Arial MT"/>
              </a:rPr>
              <a:t>can</a:t>
            </a:r>
            <a:endParaRPr sz="1800">
              <a:latin typeface="Arial MT"/>
              <a:cs typeface="Arial MT"/>
            </a:endParaRPr>
          </a:p>
          <a:p>
            <a:pPr marL="12700">
              <a:lnSpc>
                <a:spcPts val="1885"/>
              </a:lnSpc>
            </a:pPr>
            <a:r>
              <a:rPr sz="1800" spc="-5" dirty="0">
                <a:latin typeface="Arial MT"/>
                <a:cs typeface="Arial MT"/>
              </a:rPr>
              <a:t>cause</a:t>
            </a:r>
            <a:r>
              <a:rPr sz="1800" spc="-15" dirty="0">
                <a:latin typeface="Arial MT"/>
                <a:cs typeface="Arial MT"/>
              </a:rPr>
              <a:t> </a:t>
            </a:r>
            <a:r>
              <a:rPr sz="1800" spc="-5" dirty="0">
                <a:latin typeface="Arial MT"/>
                <a:cs typeface="Arial MT"/>
              </a:rPr>
              <a:t>an</a:t>
            </a:r>
            <a:r>
              <a:rPr sz="1800" spc="-25" dirty="0">
                <a:latin typeface="Arial MT"/>
                <a:cs typeface="Arial MT"/>
              </a:rPr>
              <a:t> </a:t>
            </a:r>
            <a:r>
              <a:rPr sz="1800" spc="-5" dirty="0">
                <a:latin typeface="Arial MT"/>
                <a:cs typeface="Arial MT"/>
              </a:rPr>
              <a:t>open</a:t>
            </a:r>
            <a:r>
              <a:rPr sz="1800" spc="-15" dirty="0">
                <a:latin typeface="Arial MT"/>
                <a:cs typeface="Arial MT"/>
              </a:rPr>
              <a:t> </a:t>
            </a:r>
            <a:r>
              <a:rPr sz="1800" spc="-5" dirty="0">
                <a:latin typeface="Arial MT"/>
                <a:cs typeface="Arial MT"/>
              </a:rPr>
              <a:t>pneumothorax</a:t>
            </a:r>
            <a:endParaRPr sz="1800">
              <a:latin typeface="Arial MT"/>
              <a:cs typeface="Arial MT"/>
            </a:endParaRPr>
          </a:p>
        </p:txBody>
      </p:sp>
      <p:sp>
        <p:nvSpPr>
          <p:cNvPr id="9" name="object 9"/>
          <p:cNvSpPr/>
          <p:nvPr/>
        </p:nvSpPr>
        <p:spPr>
          <a:xfrm>
            <a:off x="5782055" y="6048755"/>
            <a:ext cx="721360" cy="721360"/>
          </a:xfrm>
          <a:custGeom>
            <a:avLst/>
            <a:gdLst/>
            <a:ahLst/>
            <a:cxnLst/>
            <a:rect l="l" t="t" r="r" b="b"/>
            <a:pathLst>
              <a:path w="721359" h="721359">
                <a:moveTo>
                  <a:pt x="360426" y="0"/>
                </a:moveTo>
                <a:lnTo>
                  <a:pt x="311528" y="3290"/>
                </a:lnTo>
                <a:lnTo>
                  <a:pt x="264627" y="12874"/>
                </a:lnTo>
                <a:lnTo>
                  <a:pt x="220152" y="28323"/>
                </a:lnTo>
                <a:lnTo>
                  <a:pt x="178533" y="49208"/>
                </a:lnTo>
                <a:lnTo>
                  <a:pt x="140201" y="75098"/>
                </a:lnTo>
                <a:lnTo>
                  <a:pt x="105584" y="105565"/>
                </a:lnTo>
                <a:lnTo>
                  <a:pt x="75114" y="140179"/>
                </a:lnTo>
                <a:lnTo>
                  <a:pt x="49219" y="178511"/>
                </a:lnTo>
                <a:lnTo>
                  <a:pt x="28330" y="220131"/>
                </a:lnTo>
                <a:lnTo>
                  <a:pt x="12878" y="264609"/>
                </a:lnTo>
                <a:lnTo>
                  <a:pt x="3291" y="311517"/>
                </a:lnTo>
                <a:lnTo>
                  <a:pt x="0" y="360426"/>
                </a:lnTo>
                <a:lnTo>
                  <a:pt x="3291" y="409334"/>
                </a:lnTo>
                <a:lnTo>
                  <a:pt x="12878" y="456242"/>
                </a:lnTo>
                <a:lnTo>
                  <a:pt x="28330" y="500720"/>
                </a:lnTo>
                <a:lnTo>
                  <a:pt x="49219" y="542340"/>
                </a:lnTo>
                <a:lnTo>
                  <a:pt x="75114" y="580672"/>
                </a:lnTo>
                <a:lnTo>
                  <a:pt x="105584" y="615286"/>
                </a:lnTo>
                <a:lnTo>
                  <a:pt x="140201" y="645753"/>
                </a:lnTo>
                <a:lnTo>
                  <a:pt x="178533" y="671643"/>
                </a:lnTo>
                <a:lnTo>
                  <a:pt x="220152" y="692528"/>
                </a:lnTo>
                <a:lnTo>
                  <a:pt x="264627" y="707977"/>
                </a:lnTo>
                <a:lnTo>
                  <a:pt x="311528" y="717561"/>
                </a:lnTo>
                <a:lnTo>
                  <a:pt x="360426" y="720852"/>
                </a:lnTo>
                <a:lnTo>
                  <a:pt x="409323" y="717561"/>
                </a:lnTo>
                <a:lnTo>
                  <a:pt x="456224" y="707977"/>
                </a:lnTo>
                <a:lnTo>
                  <a:pt x="500699" y="692528"/>
                </a:lnTo>
                <a:lnTo>
                  <a:pt x="542318" y="671643"/>
                </a:lnTo>
                <a:lnTo>
                  <a:pt x="580650" y="645753"/>
                </a:lnTo>
                <a:lnTo>
                  <a:pt x="615267" y="615286"/>
                </a:lnTo>
                <a:lnTo>
                  <a:pt x="645737" y="580672"/>
                </a:lnTo>
                <a:lnTo>
                  <a:pt x="671632" y="542340"/>
                </a:lnTo>
                <a:lnTo>
                  <a:pt x="692521" y="500720"/>
                </a:lnTo>
                <a:lnTo>
                  <a:pt x="707973" y="456242"/>
                </a:lnTo>
                <a:lnTo>
                  <a:pt x="717560" y="409334"/>
                </a:lnTo>
                <a:lnTo>
                  <a:pt x="720851" y="360426"/>
                </a:lnTo>
                <a:lnTo>
                  <a:pt x="717560" y="311517"/>
                </a:lnTo>
                <a:lnTo>
                  <a:pt x="707973" y="264609"/>
                </a:lnTo>
                <a:lnTo>
                  <a:pt x="692521" y="220131"/>
                </a:lnTo>
                <a:lnTo>
                  <a:pt x="671632" y="178511"/>
                </a:lnTo>
                <a:lnTo>
                  <a:pt x="645737" y="140179"/>
                </a:lnTo>
                <a:lnTo>
                  <a:pt x="615267" y="105565"/>
                </a:lnTo>
                <a:lnTo>
                  <a:pt x="580650" y="75098"/>
                </a:lnTo>
                <a:lnTo>
                  <a:pt x="542318" y="49208"/>
                </a:lnTo>
                <a:lnTo>
                  <a:pt x="500699" y="28323"/>
                </a:lnTo>
                <a:lnTo>
                  <a:pt x="456224" y="12874"/>
                </a:lnTo>
                <a:lnTo>
                  <a:pt x="409323" y="3290"/>
                </a:lnTo>
                <a:lnTo>
                  <a:pt x="360426" y="0"/>
                </a:lnTo>
                <a:close/>
              </a:path>
            </a:pathLst>
          </a:custGeom>
          <a:solidFill>
            <a:srgbClr val="798667"/>
          </a:solidFill>
        </p:spPr>
        <p:txBody>
          <a:bodyPr wrap="square" lIns="0" tIns="0" rIns="0" bIns="0" rtlCol="0"/>
          <a:lstStyle/>
          <a:p>
            <a:endParaRPr/>
          </a:p>
        </p:txBody>
      </p:sp>
      <p:sp>
        <p:nvSpPr>
          <p:cNvPr id="10" name="object 10"/>
          <p:cNvSpPr txBox="1"/>
          <p:nvPr/>
        </p:nvSpPr>
        <p:spPr>
          <a:xfrm>
            <a:off x="4818634" y="6144259"/>
            <a:ext cx="2620645" cy="514350"/>
          </a:xfrm>
          <a:prstGeom prst="rect">
            <a:avLst/>
          </a:prstGeom>
        </p:spPr>
        <p:txBody>
          <a:bodyPr vert="horz" wrap="square" lIns="0" tIns="13335" rIns="0" bIns="0" rtlCol="0">
            <a:spAutoFit/>
          </a:bodyPr>
          <a:lstStyle/>
          <a:p>
            <a:pPr marL="12700">
              <a:lnSpc>
                <a:spcPct val="100000"/>
              </a:lnSpc>
              <a:spcBef>
                <a:spcPts val="105"/>
              </a:spcBef>
              <a:tabLst>
                <a:tab pos="1165225" algn="l"/>
                <a:tab pos="1816735" algn="l"/>
              </a:tabLst>
            </a:pPr>
            <a:r>
              <a:rPr sz="3200" spc="5" dirty="0">
                <a:solidFill>
                  <a:srgbClr val="2D3334"/>
                </a:solidFill>
                <a:latin typeface="Arial Black"/>
                <a:cs typeface="Arial Black"/>
              </a:rPr>
              <a:t>M</a:t>
            </a:r>
            <a:r>
              <a:rPr sz="3200" dirty="0">
                <a:solidFill>
                  <a:srgbClr val="2D3334"/>
                </a:solidFill>
                <a:latin typeface="Arial Black"/>
                <a:cs typeface="Arial Black"/>
              </a:rPr>
              <a:t> </a:t>
            </a:r>
            <a:r>
              <a:rPr sz="3200" spc="5" dirty="0">
                <a:solidFill>
                  <a:srgbClr val="2D3334"/>
                </a:solidFill>
                <a:latin typeface="Arial Black"/>
                <a:cs typeface="Arial Black"/>
              </a:rPr>
              <a:t>A	</a:t>
            </a:r>
            <a:r>
              <a:rPr sz="4800" baseline="1736" dirty="0">
                <a:solidFill>
                  <a:srgbClr val="FFFFFF"/>
                </a:solidFill>
                <a:latin typeface="Arial Black"/>
                <a:cs typeface="Arial Black"/>
              </a:rPr>
              <a:t>R	</a:t>
            </a:r>
            <a:r>
              <a:rPr sz="3200" spc="5" dirty="0">
                <a:solidFill>
                  <a:srgbClr val="2D3334"/>
                </a:solidFill>
                <a:latin typeface="Arial Black"/>
                <a:cs typeface="Arial Black"/>
              </a:rPr>
              <a:t>C</a:t>
            </a:r>
            <a:r>
              <a:rPr sz="3200" spc="-105" dirty="0">
                <a:solidFill>
                  <a:srgbClr val="2D3334"/>
                </a:solidFill>
                <a:latin typeface="Arial Black"/>
                <a:cs typeface="Arial Black"/>
              </a:rPr>
              <a:t> </a:t>
            </a:r>
            <a:r>
              <a:rPr sz="3200" spc="5" dirty="0">
                <a:solidFill>
                  <a:srgbClr val="2D3334"/>
                </a:solidFill>
                <a:latin typeface="Arial Black"/>
                <a:cs typeface="Arial Black"/>
              </a:rPr>
              <a:t>H</a:t>
            </a:r>
            <a:endParaRPr sz="3200">
              <a:latin typeface="Arial Black"/>
              <a:cs typeface="Arial Black"/>
            </a:endParaRPr>
          </a:p>
        </p:txBody>
      </p:sp>
      <p:sp>
        <p:nvSpPr>
          <p:cNvPr id="11" name="object 11"/>
          <p:cNvSpPr txBox="1">
            <a:spLocks noGrp="1"/>
          </p:cNvSpPr>
          <p:nvPr>
            <p:ph type="body" idx="1"/>
          </p:nvPr>
        </p:nvSpPr>
        <p:spPr>
          <a:prstGeom prst="rect">
            <a:avLst/>
          </a:prstGeom>
        </p:spPr>
        <p:txBody>
          <a:bodyPr vert="horz" wrap="square" lIns="0" tIns="12700" rIns="0" bIns="0" rtlCol="0">
            <a:spAutoFit/>
          </a:bodyPr>
          <a:lstStyle/>
          <a:p>
            <a:pPr marL="3846829" marR="65405">
              <a:lnSpc>
                <a:spcPct val="100000"/>
              </a:lnSpc>
              <a:spcBef>
                <a:spcPts val="100"/>
              </a:spcBef>
            </a:pPr>
            <a:r>
              <a:rPr spc="-5" dirty="0"/>
              <a:t>The</a:t>
            </a:r>
            <a:r>
              <a:rPr spc="-10" dirty="0"/>
              <a:t> </a:t>
            </a:r>
            <a:r>
              <a:rPr spc="-5" dirty="0"/>
              <a:t>pleural</a:t>
            </a:r>
            <a:r>
              <a:rPr spc="20" dirty="0"/>
              <a:t> </a:t>
            </a:r>
            <a:r>
              <a:rPr spc="-5" dirty="0"/>
              <a:t>space</a:t>
            </a:r>
            <a:r>
              <a:rPr spc="10" dirty="0"/>
              <a:t> </a:t>
            </a:r>
            <a:r>
              <a:rPr spc="-5" dirty="0"/>
              <a:t>between</a:t>
            </a:r>
            <a:r>
              <a:rPr spc="15" dirty="0"/>
              <a:t> </a:t>
            </a:r>
            <a:r>
              <a:rPr spc="-5" dirty="0"/>
              <a:t>lungs</a:t>
            </a:r>
            <a:r>
              <a:rPr spc="25" dirty="0"/>
              <a:t> </a:t>
            </a:r>
            <a:r>
              <a:rPr spc="-5" dirty="0"/>
              <a:t>and </a:t>
            </a:r>
            <a:r>
              <a:rPr dirty="0"/>
              <a:t>chest</a:t>
            </a:r>
            <a:r>
              <a:rPr spc="10" dirty="0"/>
              <a:t> </a:t>
            </a:r>
            <a:r>
              <a:rPr spc="-5" dirty="0"/>
              <a:t>wall </a:t>
            </a:r>
            <a:r>
              <a:rPr spc="-655" dirty="0"/>
              <a:t> </a:t>
            </a:r>
            <a:r>
              <a:rPr spc="-5" dirty="0"/>
              <a:t>naturally</a:t>
            </a:r>
            <a:r>
              <a:rPr spc="15" dirty="0"/>
              <a:t> </a:t>
            </a:r>
            <a:r>
              <a:rPr spc="-5" dirty="0"/>
              <a:t>has</a:t>
            </a:r>
            <a:r>
              <a:rPr spc="15" dirty="0"/>
              <a:t> </a:t>
            </a:r>
            <a:r>
              <a:rPr spc="-5" dirty="0"/>
              <a:t>negative</a:t>
            </a:r>
            <a:r>
              <a:rPr spc="15" dirty="0"/>
              <a:t> </a:t>
            </a:r>
            <a:r>
              <a:rPr spc="-5" dirty="0"/>
              <a:t>pressure</a:t>
            </a:r>
            <a:r>
              <a:rPr spc="15" dirty="0"/>
              <a:t> </a:t>
            </a:r>
            <a:r>
              <a:rPr spc="-5" dirty="0"/>
              <a:t>which</a:t>
            </a:r>
            <a:r>
              <a:rPr spc="15" dirty="0"/>
              <a:t> </a:t>
            </a:r>
            <a:r>
              <a:rPr spc="-5" dirty="0"/>
              <a:t>helps</a:t>
            </a:r>
            <a:r>
              <a:rPr spc="25" dirty="0"/>
              <a:t> </a:t>
            </a:r>
            <a:r>
              <a:rPr dirty="0"/>
              <a:t>the </a:t>
            </a:r>
            <a:r>
              <a:rPr spc="-655" dirty="0"/>
              <a:t> </a:t>
            </a:r>
            <a:r>
              <a:rPr spc="-5" dirty="0"/>
              <a:t>lungs</a:t>
            </a:r>
            <a:r>
              <a:rPr spc="5" dirty="0"/>
              <a:t> </a:t>
            </a:r>
            <a:r>
              <a:rPr dirty="0"/>
              <a:t>stay</a:t>
            </a:r>
            <a:r>
              <a:rPr spc="-5" dirty="0"/>
              <a:t> expanded,</a:t>
            </a:r>
            <a:r>
              <a:rPr spc="40" dirty="0"/>
              <a:t> </a:t>
            </a:r>
            <a:r>
              <a:rPr spc="-5" dirty="0"/>
              <a:t>and</a:t>
            </a:r>
            <a:r>
              <a:rPr spc="-15" dirty="0"/>
              <a:t> </a:t>
            </a:r>
            <a:r>
              <a:rPr dirty="0"/>
              <a:t>not</a:t>
            </a:r>
            <a:r>
              <a:rPr spc="5" dirty="0"/>
              <a:t> </a:t>
            </a:r>
            <a:r>
              <a:rPr spc="-5" dirty="0"/>
              <a:t>collapse</a:t>
            </a:r>
            <a:r>
              <a:rPr spc="10" dirty="0"/>
              <a:t> </a:t>
            </a:r>
            <a:r>
              <a:rPr spc="-5" dirty="0"/>
              <a:t>during </a:t>
            </a:r>
            <a:r>
              <a:rPr dirty="0"/>
              <a:t> </a:t>
            </a:r>
            <a:r>
              <a:rPr spc="-5" dirty="0"/>
              <a:t>exhalation</a:t>
            </a:r>
          </a:p>
          <a:p>
            <a:pPr marL="3846829">
              <a:lnSpc>
                <a:spcPct val="100000"/>
              </a:lnSpc>
              <a:spcBef>
                <a:spcPts val="1775"/>
              </a:spcBef>
            </a:pPr>
            <a:r>
              <a:rPr sz="1800" b="1" spc="-10" dirty="0">
                <a:solidFill>
                  <a:srgbClr val="BB8542"/>
                </a:solidFill>
                <a:latin typeface="Arial"/>
                <a:cs typeface="Arial"/>
              </a:rPr>
              <a:t>PENETRATING</a:t>
            </a:r>
            <a:r>
              <a:rPr sz="1800" b="1" spc="50" dirty="0">
                <a:solidFill>
                  <a:srgbClr val="BB8542"/>
                </a:solidFill>
                <a:latin typeface="Arial"/>
                <a:cs typeface="Arial"/>
              </a:rPr>
              <a:t> </a:t>
            </a:r>
            <a:r>
              <a:rPr sz="1800" b="1" spc="-5" dirty="0">
                <a:solidFill>
                  <a:srgbClr val="BB8542"/>
                </a:solidFill>
                <a:latin typeface="Arial"/>
                <a:cs typeface="Arial"/>
              </a:rPr>
              <a:t>INJURIES</a:t>
            </a:r>
            <a:r>
              <a:rPr sz="1800" b="1" spc="5" dirty="0">
                <a:solidFill>
                  <a:srgbClr val="BB8542"/>
                </a:solidFill>
                <a:latin typeface="Arial"/>
                <a:cs typeface="Arial"/>
              </a:rPr>
              <a:t> </a:t>
            </a:r>
            <a:r>
              <a:rPr sz="1800" b="1" dirty="0">
                <a:solidFill>
                  <a:srgbClr val="BB8542"/>
                </a:solidFill>
                <a:latin typeface="Arial"/>
                <a:cs typeface="Arial"/>
              </a:rPr>
              <a:t>TO</a:t>
            </a:r>
            <a:r>
              <a:rPr sz="1800" b="1" spc="5" dirty="0">
                <a:solidFill>
                  <a:srgbClr val="BB8542"/>
                </a:solidFill>
                <a:latin typeface="Arial"/>
                <a:cs typeface="Arial"/>
              </a:rPr>
              <a:t> </a:t>
            </a:r>
            <a:r>
              <a:rPr sz="1800" b="1" dirty="0">
                <a:solidFill>
                  <a:srgbClr val="BB8542"/>
                </a:solidFill>
                <a:latin typeface="Arial"/>
                <a:cs typeface="Arial"/>
              </a:rPr>
              <a:t>THE</a:t>
            </a:r>
            <a:r>
              <a:rPr sz="1800" b="1" spc="5" dirty="0">
                <a:solidFill>
                  <a:srgbClr val="BB8542"/>
                </a:solidFill>
                <a:latin typeface="Arial"/>
                <a:cs typeface="Arial"/>
              </a:rPr>
              <a:t> </a:t>
            </a:r>
            <a:r>
              <a:rPr sz="1800" b="1" spc="-5" dirty="0">
                <a:solidFill>
                  <a:srgbClr val="BB8542"/>
                </a:solidFill>
                <a:latin typeface="Arial"/>
                <a:cs typeface="Arial"/>
              </a:rPr>
              <a:t>CHEST</a:t>
            </a:r>
            <a:r>
              <a:rPr sz="1800" b="1" spc="10" dirty="0">
                <a:solidFill>
                  <a:srgbClr val="BB8542"/>
                </a:solidFill>
                <a:latin typeface="Arial"/>
                <a:cs typeface="Arial"/>
              </a:rPr>
              <a:t> </a:t>
            </a:r>
            <a:r>
              <a:rPr sz="1800" b="1" spc="-15" dirty="0">
                <a:solidFill>
                  <a:srgbClr val="BB8542"/>
                </a:solidFill>
                <a:latin typeface="Arial"/>
                <a:cs typeface="Arial"/>
              </a:rPr>
              <a:t>WALL</a:t>
            </a:r>
            <a:r>
              <a:rPr sz="1800" b="1" spc="65" dirty="0">
                <a:solidFill>
                  <a:srgbClr val="BB8542"/>
                </a:solidFill>
                <a:latin typeface="Arial"/>
                <a:cs typeface="Arial"/>
              </a:rPr>
              <a:t> </a:t>
            </a:r>
            <a:r>
              <a:rPr sz="1800" spc="-5" dirty="0"/>
              <a:t>can</a:t>
            </a:r>
            <a:r>
              <a:rPr sz="1800" spc="-10" dirty="0"/>
              <a:t> </a:t>
            </a:r>
            <a:r>
              <a:rPr sz="1800" spc="-5" dirty="0"/>
              <a:t>be</a:t>
            </a:r>
            <a:endParaRPr sz="1800">
              <a:latin typeface="Arial"/>
              <a:cs typeface="Arial"/>
            </a:endParaRPr>
          </a:p>
          <a:p>
            <a:pPr marL="3846829">
              <a:lnSpc>
                <a:spcPct val="100000"/>
              </a:lnSpc>
            </a:pPr>
            <a:r>
              <a:rPr sz="1800" spc="-5" dirty="0"/>
              <a:t>difficult</a:t>
            </a:r>
            <a:r>
              <a:rPr sz="1800" spc="5" dirty="0"/>
              <a:t> </a:t>
            </a:r>
            <a:r>
              <a:rPr sz="1800" dirty="0"/>
              <a:t>to</a:t>
            </a:r>
            <a:r>
              <a:rPr sz="1800" spc="5" dirty="0"/>
              <a:t> </a:t>
            </a:r>
            <a:r>
              <a:rPr sz="1800" spc="-5" dirty="0"/>
              <a:t>find through</a:t>
            </a:r>
            <a:r>
              <a:rPr sz="1800" spc="10" dirty="0"/>
              <a:t> </a:t>
            </a:r>
            <a:r>
              <a:rPr sz="1800" dirty="0"/>
              <a:t>the</a:t>
            </a:r>
            <a:r>
              <a:rPr sz="1800" spc="-5" dirty="0"/>
              <a:t> </a:t>
            </a:r>
            <a:r>
              <a:rPr sz="1800" spc="-10" dirty="0"/>
              <a:t>casualty’s</a:t>
            </a:r>
            <a:r>
              <a:rPr sz="1800" spc="40" dirty="0"/>
              <a:t> </a:t>
            </a:r>
            <a:r>
              <a:rPr sz="1800" spc="-5" dirty="0"/>
              <a:t>clothes,</a:t>
            </a:r>
            <a:r>
              <a:rPr sz="1800" spc="20" dirty="0"/>
              <a:t> </a:t>
            </a:r>
            <a:r>
              <a:rPr sz="1800" spc="-5" dirty="0"/>
              <a:t>protective </a:t>
            </a:r>
            <a:r>
              <a:rPr sz="1800" spc="-10" dirty="0"/>
              <a:t>gear</a:t>
            </a:r>
            <a:r>
              <a:rPr sz="1800" spc="15" dirty="0"/>
              <a:t> </a:t>
            </a:r>
            <a:r>
              <a:rPr sz="1800" spc="-10" dirty="0"/>
              <a:t>and</a:t>
            </a:r>
            <a:endParaRPr sz="1800"/>
          </a:p>
          <a:p>
            <a:pPr marL="3846829">
              <a:lnSpc>
                <a:spcPct val="100000"/>
              </a:lnSpc>
            </a:pPr>
            <a:r>
              <a:rPr sz="1800" spc="-10" dirty="0"/>
              <a:t>low-light</a:t>
            </a:r>
            <a:r>
              <a:rPr sz="1800" spc="40" dirty="0"/>
              <a:t> </a:t>
            </a:r>
            <a:r>
              <a:rPr sz="1800" spc="-5" dirty="0"/>
              <a:t>situations</a:t>
            </a:r>
            <a:endParaRPr sz="1800"/>
          </a:p>
        </p:txBody>
      </p:sp>
      <p:grpSp>
        <p:nvGrpSpPr>
          <p:cNvPr id="12" name="object 12"/>
          <p:cNvGrpSpPr/>
          <p:nvPr/>
        </p:nvGrpSpPr>
        <p:grpSpPr>
          <a:xfrm>
            <a:off x="112521" y="4128261"/>
            <a:ext cx="4733925" cy="2536825"/>
            <a:chOff x="112521" y="4128261"/>
            <a:chExt cx="4733925" cy="2536825"/>
          </a:xfrm>
        </p:grpSpPr>
        <p:pic>
          <p:nvPicPr>
            <p:cNvPr id="13" name="object 13"/>
            <p:cNvPicPr/>
            <p:nvPr/>
          </p:nvPicPr>
          <p:blipFill>
            <a:blip r:embed="rId6" cstate="print"/>
            <a:stretch>
              <a:fillRect/>
            </a:stretch>
          </p:blipFill>
          <p:spPr>
            <a:xfrm>
              <a:off x="120395" y="4136135"/>
              <a:ext cx="2520696" cy="2520696"/>
            </a:xfrm>
            <a:prstGeom prst="rect">
              <a:avLst/>
            </a:prstGeom>
          </p:spPr>
        </p:pic>
        <p:sp>
          <p:nvSpPr>
            <p:cNvPr id="14" name="object 14"/>
            <p:cNvSpPr/>
            <p:nvPr/>
          </p:nvSpPr>
          <p:spPr>
            <a:xfrm>
              <a:off x="156971" y="4172711"/>
              <a:ext cx="2447925" cy="2447925"/>
            </a:xfrm>
            <a:custGeom>
              <a:avLst/>
              <a:gdLst/>
              <a:ahLst/>
              <a:cxnLst/>
              <a:rect l="l" t="t" r="r" b="b"/>
              <a:pathLst>
                <a:path w="2447925" h="2447925">
                  <a:moveTo>
                    <a:pt x="0" y="1223772"/>
                  </a:moveTo>
                  <a:lnTo>
                    <a:pt x="926" y="1175717"/>
                  </a:lnTo>
                  <a:lnTo>
                    <a:pt x="3681" y="1128131"/>
                  </a:lnTo>
                  <a:lnTo>
                    <a:pt x="8233" y="1081050"/>
                  </a:lnTo>
                  <a:lnTo>
                    <a:pt x="14546" y="1034505"/>
                  </a:lnTo>
                  <a:lnTo>
                    <a:pt x="22586" y="988532"/>
                  </a:lnTo>
                  <a:lnTo>
                    <a:pt x="32320" y="943164"/>
                  </a:lnTo>
                  <a:lnTo>
                    <a:pt x="43714" y="898436"/>
                  </a:lnTo>
                  <a:lnTo>
                    <a:pt x="56733" y="854382"/>
                  </a:lnTo>
                  <a:lnTo>
                    <a:pt x="71344" y="811034"/>
                  </a:lnTo>
                  <a:lnTo>
                    <a:pt x="87512" y="768429"/>
                  </a:lnTo>
                  <a:lnTo>
                    <a:pt x="105204" y="726598"/>
                  </a:lnTo>
                  <a:lnTo>
                    <a:pt x="124385" y="685577"/>
                  </a:lnTo>
                  <a:lnTo>
                    <a:pt x="145022" y="645400"/>
                  </a:lnTo>
                  <a:lnTo>
                    <a:pt x="167081" y="606100"/>
                  </a:lnTo>
                  <a:lnTo>
                    <a:pt x="190527" y="567711"/>
                  </a:lnTo>
                  <a:lnTo>
                    <a:pt x="215326" y="530268"/>
                  </a:lnTo>
                  <a:lnTo>
                    <a:pt x="241445" y="493805"/>
                  </a:lnTo>
                  <a:lnTo>
                    <a:pt x="268849" y="458355"/>
                  </a:lnTo>
                  <a:lnTo>
                    <a:pt x="297505" y="423952"/>
                  </a:lnTo>
                  <a:lnTo>
                    <a:pt x="327378" y="390631"/>
                  </a:lnTo>
                  <a:lnTo>
                    <a:pt x="358435" y="358425"/>
                  </a:lnTo>
                  <a:lnTo>
                    <a:pt x="390641" y="327369"/>
                  </a:lnTo>
                  <a:lnTo>
                    <a:pt x="423962" y="297496"/>
                  </a:lnTo>
                  <a:lnTo>
                    <a:pt x="458365" y="268841"/>
                  </a:lnTo>
                  <a:lnTo>
                    <a:pt x="493816" y="241437"/>
                  </a:lnTo>
                  <a:lnTo>
                    <a:pt x="530280" y="215319"/>
                  </a:lnTo>
                  <a:lnTo>
                    <a:pt x="567723" y="190520"/>
                  </a:lnTo>
                  <a:lnTo>
                    <a:pt x="606111" y="167075"/>
                  </a:lnTo>
                  <a:lnTo>
                    <a:pt x="645411" y="145017"/>
                  </a:lnTo>
                  <a:lnTo>
                    <a:pt x="685588" y="124381"/>
                  </a:lnTo>
                  <a:lnTo>
                    <a:pt x="726609" y="105200"/>
                  </a:lnTo>
                  <a:lnTo>
                    <a:pt x="768439" y="87509"/>
                  </a:lnTo>
                  <a:lnTo>
                    <a:pt x="811044" y="71341"/>
                  </a:lnTo>
                  <a:lnTo>
                    <a:pt x="854391" y="56731"/>
                  </a:lnTo>
                  <a:lnTo>
                    <a:pt x="898445" y="43712"/>
                  </a:lnTo>
                  <a:lnTo>
                    <a:pt x="943172" y="32319"/>
                  </a:lnTo>
                  <a:lnTo>
                    <a:pt x="988539" y="22585"/>
                  </a:lnTo>
                  <a:lnTo>
                    <a:pt x="1034511" y="14545"/>
                  </a:lnTo>
                  <a:lnTo>
                    <a:pt x="1081054" y="8232"/>
                  </a:lnTo>
                  <a:lnTo>
                    <a:pt x="1128135" y="3681"/>
                  </a:lnTo>
                  <a:lnTo>
                    <a:pt x="1175718" y="926"/>
                  </a:lnTo>
                  <a:lnTo>
                    <a:pt x="1223772" y="0"/>
                  </a:lnTo>
                  <a:lnTo>
                    <a:pt x="1271826" y="926"/>
                  </a:lnTo>
                  <a:lnTo>
                    <a:pt x="1319412" y="3681"/>
                  </a:lnTo>
                  <a:lnTo>
                    <a:pt x="1366493" y="8232"/>
                  </a:lnTo>
                  <a:lnTo>
                    <a:pt x="1413038" y="14545"/>
                  </a:lnTo>
                  <a:lnTo>
                    <a:pt x="1459011" y="22585"/>
                  </a:lnTo>
                  <a:lnTo>
                    <a:pt x="1504379" y="32319"/>
                  </a:lnTo>
                  <a:lnTo>
                    <a:pt x="1549107" y="43712"/>
                  </a:lnTo>
                  <a:lnTo>
                    <a:pt x="1593161" y="56731"/>
                  </a:lnTo>
                  <a:lnTo>
                    <a:pt x="1636509" y="71341"/>
                  </a:lnTo>
                  <a:lnTo>
                    <a:pt x="1679114" y="87509"/>
                  </a:lnTo>
                  <a:lnTo>
                    <a:pt x="1720945" y="105200"/>
                  </a:lnTo>
                  <a:lnTo>
                    <a:pt x="1761966" y="124381"/>
                  </a:lnTo>
                  <a:lnTo>
                    <a:pt x="1802143" y="145017"/>
                  </a:lnTo>
                  <a:lnTo>
                    <a:pt x="1841443" y="167075"/>
                  </a:lnTo>
                  <a:lnTo>
                    <a:pt x="1879832" y="190520"/>
                  </a:lnTo>
                  <a:lnTo>
                    <a:pt x="1917275" y="215319"/>
                  </a:lnTo>
                  <a:lnTo>
                    <a:pt x="1953738" y="241437"/>
                  </a:lnTo>
                  <a:lnTo>
                    <a:pt x="1989188" y="268841"/>
                  </a:lnTo>
                  <a:lnTo>
                    <a:pt x="2023591" y="297496"/>
                  </a:lnTo>
                  <a:lnTo>
                    <a:pt x="2056912" y="327369"/>
                  </a:lnTo>
                  <a:lnTo>
                    <a:pt x="2089118" y="358425"/>
                  </a:lnTo>
                  <a:lnTo>
                    <a:pt x="2120174" y="390631"/>
                  </a:lnTo>
                  <a:lnTo>
                    <a:pt x="2150047" y="423952"/>
                  </a:lnTo>
                  <a:lnTo>
                    <a:pt x="2178702" y="458355"/>
                  </a:lnTo>
                  <a:lnTo>
                    <a:pt x="2206106" y="493805"/>
                  </a:lnTo>
                  <a:lnTo>
                    <a:pt x="2232224" y="530268"/>
                  </a:lnTo>
                  <a:lnTo>
                    <a:pt x="2257023" y="567711"/>
                  </a:lnTo>
                  <a:lnTo>
                    <a:pt x="2280468" y="606100"/>
                  </a:lnTo>
                  <a:lnTo>
                    <a:pt x="2302526" y="645400"/>
                  </a:lnTo>
                  <a:lnTo>
                    <a:pt x="2323162" y="685577"/>
                  </a:lnTo>
                  <a:lnTo>
                    <a:pt x="2342343" y="726598"/>
                  </a:lnTo>
                  <a:lnTo>
                    <a:pt x="2360034" y="768429"/>
                  </a:lnTo>
                  <a:lnTo>
                    <a:pt x="2376202" y="811034"/>
                  </a:lnTo>
                  <a:lnTo>
                    <a:pt x="2390812" y="854382"/>
                  </a:lnTo>
                  <a:lnTo>
                    <a:pt x="2403831" y="898436"/>
                  </a:lnTo>
                  <a:lnTo>
                    <a:pt x="2415224" y="943164"/>
                  </a:lnTo>
                  <a:lnTo>
                    <a:pt x="2424958" y="988532"/>
                  </a:lnTo>
                  <a:lnTo>
                    <a:pt x="2432998" y="1034505"/>
                  </a:lnTo>
                  <a:lnTo>
                    <a:pt x="2439311" y="1081050"/>
                  </a:lnTo>
                  <a:lnTo>
                    <a:pt x="2443862" y="1128131"/>
                  </a:lnTo>
                  <a:lnTo>
                    <a:pt x="2446617" y="1175717"/>
                  </a:lnTo>
                  <a:lnTo>
                    <a:pt x="2447544" y="1223772"/>
                  </a:lnTo>
                  <a:lnTo>
                    <a:pt x="2446617" y="1271825"/>
                  </a:lnTo>
                  <a:lnTo>
                    <a:pt x="2443862" y="1319408"/>
                  </a:lnTo>
                  <a:lnTo>
                    <a:pt x="2439311" y="1366489"/>
                  </a:lnTo>
                  <a:lnTo>
                    <a:pt x="2432998" y="1413032"/>
                  </a:lnTo>
                  <a:lnTo>
                    <a:pt x="2424958" y="1459004"/>
                  </a:lnTo>
                  <a:lnTo>
                    <a:pt x="2415224" y="1504371"/>
                  </a:lnTo>
                  <a:lnTo>
                    <a:pt x="2403831" y="1549098"/>
                  </a:lnTo>
                  <a:lnTo>
                    <a:pt x="2390812" y="1593152"/>
                  </a:lnTo>
                  <a:lnTo>
                    <a:pt x="2376202" y="1636499"/>
                  </a:lnTo>
                  <a:lnTo>
                    <a:pt x="2360034" y="1679104"/>
                  </a:lnTo>
                  <a:lnTo>
                    <a:pt x="2342343" y="1720934"/>
                  </a:lnTo>
                  <a:lnTo>
                    <a:pt x="2323162" y="1761955"/>
                  </a:lnTo>
                  <a:lnTo>
                    <a:pt x="2302526" y="1802132"/>
                  </a:lnTo>
                  <a:lnTo>
                    <a:pt x="2280468" y="1841432"/>
                  </a:lnTo>
                  <a:lnTo>
                    <a:pt x="2257023" y="1879820"/>
                  </a:lnTo>
                  <a:lnTo>
                    <a:pt x="2232224" y="1917263"/>
                  </a:lnTo>
                  <a:lnTo>
                    <a:pt x="2206106" y="1953727"/>
                  </a:lnTo>
                  <a:lnTo>
                    <a:pt x="2178702" y="1989178"/>
                  </a:lnTo>
                  <a:lnTo>
                    <a:pt x="2150047" y="2023581"/>
                  </a:lnTo>
                  <a:lnTo>
                    <a:pt x="2120174" y="2056902"/>
                  </a:lnTo>
                  <a:lnTo>
                    <a:pt x="2089118" y="2089108"/>
                  </a:lnTo>
                  <a:lnTo>
                    <a:pt x="2056912" y="2120165"/>
                  </a:lnTo>
                  <a:lnTo>
                    <a:pt x="2023591" y="2150038"/>
                  </a:lnTo>
                  <a:lnTo>
                    <a:pt x="1989188" y="2178694"/>
                  </a:lnTo>
                  <a:lnTo>
                    <a:pt x="1953738" y="2206098"/>
                  </a:lnTo>
                  <a:lnTo>
                    <a:pt x="1917275" y="2232217"/>
                  </a:lnTo>
                  <a:lnTo>
                    <a:pt x="1879832" y="2257016"/>
                  </a:lnTo>
                  <a:lnTo>
                    <a:pt x="1841443" y="2280462"/>
                  </a:lnTo>
                  <a:lnTo>
                    <a:pt x="1802143" y="2302521"/>
                  </a:lnTo>
                  <a:lnTo>
                    <a:pt x="1761966" y="2323158"/>
                  </a:lnTo>
                  <a:lnTo>
                    <a:pt x="1720945" y="2342339"/>
                  </a:lnTo>
                  <a:lnTo>
                    <a:pt x="1679114" y="2360031"/>
                  </a:lnTo>
                  <a:lnTo>
                    <a:pt x="1636509" y="2376199"/>
                  </a:lnTo>
                  <a:lnTo>
                    <a:pt x="1593161" y="2390810"/>
                  </a:lnTo>
                  <a:lnTo>
                    <a:pt x="1549107" y="2403829"/>
                  </a:lnTo>
                  <a:lnTo>
                    <a:pt x="1504379" y="2415223"/>
                  </a:lnTo>
                  <a:lnTo>
                    <a:pt x="1459011" y="2424957"/>
                  </a:lnTo>
                  <a:lnTo>
                    <a:pt x="1413038" y="2432997"/>
                  </a:lnTo>
                  <a:lnTo>
                    <a:pt x="1366493" y="2439310"/>
                  </a:lnTo>
                  <a:lnTo>
                    <a:pt x="1319412" y="2443862"/>
                  </a:lnTo>
                  <a:lnTo>
                    <a:pt x="1271826" y="2446617"/>
                  </a:lnTo>
                  <a:lnTo>
                    <a:pt x="1223772" y="2447544"/>
                  </a:lnTo>
                  <a:lnTo>
                    <a:pt x="1175718" y="2446617"/>
                  </a:lnTo>
                  <a:lnTo>
                    <a:pt x="1128135" y="2443862"/>
                  </a:lnTo>
                  <a:lnTo>
                    <a:pt x="1081054" y="2439310"/>
                  </a:lnTo>
                  <a:lnTo>
                    <a:pt x="1034511" y="2432997"/>
                  </a:lnTo>
                  <a:lnTo>
                    <a:pt x="988539" y="2424957"/>
                  </a:lnTo>
                  <a:lnTo>
                    <a:pt x="943172" y="2415223"/>
                  </a:lnTo>
                  <a:lnTo>
                    <a:pt x="898445" y="2403829"/>
                  </a:lnTo>
                  <a:lnTo>
                    <a:pt x="854391" y="2390810"/>
                  </a:lnTo>
                  <a:lnTo>
                    <a:pt x="811044" y="2376199"/>
                  </a:lnTo>
                  <a:lnTo>
                    <a:pt x="768439" y="2360031"/>
                  </a:lnTo>
                  <a:lnTo>
                    <a:pt x="726609" y="2342339"/>
                  </a:lnTo>
                  <a:lnTo>
                    <a:pt x="685588" y="2323158"/>
                  </a:lnTo>
                  <a:lnTo>
                    <a:pt x="645411" y="2302521"/>
                  </a:lnTo>
                  <a:lnTo>
                    <a:pt x="606111" y="2280462"/>
                  </a:lnTo>
                  <a:lnTo>
                    <a:pt x="567723" y="2257016"/>
                  </a:lnTo>
                  <a:lnTo>
                    <a:pt x="530280" y="2232217"/>
                  </a:lnTo>
                  <a:lnTo>
                    <a:pt x="493816" y="2206098"/>
                  </a:lnTo>
                  <a:lnTo>
                    <a:pt x="458365" y="2178694"/>
                  </a:lnTo>
                  <a:lnTo>
                    <a:pt x="423962" y="2150038"/>
                  </a:lnTo>
                  <a:lnTo>
                    <a:pt x="390641" y="2120165"/>
                  </a:lnTo>
                  <a:lnTo>
                    <a:pt x="358435" y="2089108"/>
                  </a:lnTo>
                  <a:lnTo>
                    <a:pt x="327378" y="2056902"/>
                  </a:lnTo>
                  <a:lnTo>
                    <a:pt x="297505" y="2023581"/>
                  </a:lnTo>
                  <a:lnTo>
                    <a:pt x="268849" y="1989178"/>
                  </a:lnTo>
                  <a:lnTo>
                    <a:pt x="241445" y="1953727"/>
                  </a:lnTo>
                  <a:lnTo>
                    <a:pt x="215326" y="1917263"/>
                  </a:lnTo>
                  <a:lnTo>
                    <a:pt x="190527" y="1879820"/>
                  </a:lnTo>
                  <a:lnTo>
                    <a:pt x="167081" y="1841432"/>
                  </a:lnTo>
                  <a:lnTo>
                    <a:pt x="145022" y="1802132"/>
                  </a:lnTo>
                  <a:lnTo>
                    <a:pt x="124385" y="1761955"/>
                  </a:lnTo>
                  <a:lnTo>
                    <a:pt x="105204" y="1720934"/>
                  </a:lnTo>
                  <a:lnTo>
                    <a:pt x="87512" y="1679104"/>
                  </a:lnTo>
                  <a:lnTo>
                    <a:pt x="71344" y="1636499"/>
                  </a:lnTo>
                  <a:lnTo>
                    <a:pt x="56733" y="1593152"/>
                  </a:lnTo>
                  <a:lnTo>
                    <a:pt x="43714" y="1549098"/>
                  </a:lnTo>
                  <a:lnTo>
                    <a:pt x="32320" y="1504371"/>
                  </a:lnTo>
                  <a:lnTo>
                    <a:pt x="22586" y="1459004"/>
                  </a:lnTo>
                  <a:lnTo>
                    <a:pt x="14546" y="1413032"/>
                  </a:lnTo>
                  <a:lnTo>
                    <a:pt x="8233" y="1366489"/>
                  </a:lnTo>
                  <a:lnTo>
                    <a:pt x="3681" y="1319408"/>
                  </a:lnTo>
                  <a:lnTo>
                    <a:pt x="926" y="1271825"/>
                  </a:lnTo>
                  <a:lnTo>
                    <a:pt x="0" y="1223772"/>
                  </a:lnTo>
                  <a:close/>
                </a:path>
              </a:pathLst>
            </a:custGeom>
            <a:ln w="88900">
              <a:solidFill>
                <a:srgbClr val="FFFFFF"/>
              </a:solidFill>
            </a:ln>
          </p:spPr>
          <p:txBody>
            <a:bodyPr wrap="square" lIns="0" tIns="0" rIns="0" bIns="0" rtlCol="0"/>
            <a:lstStyle/>
            <a:p>
              <a:endParaRPr/>
            </a:p>
          </p:txBody>
        </p:sp>
        <p:sp>
          <p:nvSpPr>
            <p:cNvPr id="15" name="object 15"/>
            <p:cNvSpPr/>
            <p:nvPr/>
          </p:nvSpPr>
          <p:spPr>
            <a:xfrm>
              <a:off x="210311" y="4226051"/>
              <a:ext cx="2341245" cy="2341245"/>
            </a:xfrm>
            <a:custGeom>
              <a:avLst/>
              <a:gdLst/>
              <a:ahLst/>
              <a:cxnLst/>
              <a:rect l="l" t="t" r="r" b="b"/>
              <a:pathLst>
                <a:path w="2341245" h="2341245">
                  <a:moveTo>
                    <a:pt x="0" y="1170432"/>
                  </a:moveTo>
                  <a:lnTo>
                    <a:pt x="976" y="1122185"/>
                  </a:lnTo>
                  <a:lnTo>
                    <a:pt x="3879" y="1074435"/>
                  </a:lnTo>
                  <a:lnTo>
                    <a:pt x="8673" y="1027220"/>
                  </a:lnTo>
                  <a:lnTo>
                    <a:pt x="15318" y="980577"/>
                  </a:lnTo>
                  <a:lnTo>
                    <a:pt x="23778" y="934543"/>
                  </a:lnTo>
                  <a:lnTo>
                    <a:pt x="34015" y="889157"/>
                  </a:lnTo>
                  <a:lnTo>
                    <a:pt x="45991" y="844456"/>
                  </a:lnTo>
                  <a:lnTo>
                    <a:pt x="59668" y="800477"/>
                  </a:lnTo>
                  <a:lnTo>
                    <a:pt x="75010" y="757259"/>
                  </a:lnTo>
                  <a:lnTo>
                    <a:pt x="91977" y="714839"/>
                  </a:lnTo>
                  <a:lnTo>
                    <a:pt x="110533" y="673254"/>
                  </a:lnTo>
                  <a:lnTo>
                    <a:pt x="130640" y="632543"/>
                  </a:lnTo>
                  <a:lnTo>
                    <a:pt x="152260" y="592742"/>
                  </a:lnTo>
                  <a:lnTo>
                    <a:pt x="175356" y="553890"/>
                  </a:lnTo>
                  <a:lnTo>
                    <a:pt x="199889" y="516024"/>
                  </a:lnTo>
                  <a:lnTo>
                    <a:pt x="225823" y="479182"/>
                  </a:lnTo>
                  <a:lnTo>
                    <a:pt x="253120" y="443401"/>
                  </a:lnTo>
                  <a:lnTo>
                    <a:pt x="281742" y="408719"/>
                  </a:lnTo>
                  <a:lnTo>
                    <a:pt x="311650" y="375175"/>
                  </a:lnTo>
                  <a:lnTo>
                    <a:pt x="342809" y="342804"/>
                  </a:lnTo>
                  <a:lnTo>
                    <a:pt x="375180" y="311646"/>
                  </a:lnTo>
                  <a:lnTo>
                    <a:pt x="408725" y="281737"/>
                  </a:lnTo>
                  <a:lnTo>
                    <a:pt x="443406" y="253116"/>
                  </a:lnTo>
                  <a:lnTo>
                    <a:pt x="479187" y="225820"/>
                  </a:lnTo>
                  <a:lnTo>
                    <a:pt x="516029" y="199886"/>
                  </a:lnTo>
                  <a:lnTo>
                    <a:pt x="553895" y="175353"/>
                  </a:lnTo>
                  <a:lnTo>
                    <a:pt x="592748" y="152257"/>
                  </a:lnTo>
                  <a:lnTo>
                    <a:pt x="632548" y="130638"/>
                  </a:lnTo>
                  <a:lnTo>
                    <a:pt x="673260" y="110531"/>
                  </a:lnTo>
                  <a:lnTo>
                    <a:pt x="714844" y="91975"/>
                  </a:lnTo>
                  <a:lnTo>
                    <a:pt x="757264" y="75008"/>
                  </a:lnTo>
                  <a:lnTo>
                    <a:pt x="800482" y="59667"/>
                  </a:lnTo>
                  <a:lnTo>
                    <a:pt x="844461" y="45990"/>
                  </a:lnTo>
                  <a:lnTo>
                    <a:pt x="889161" y="34014"/>
                  </a:lnTo>
                  <a:lnTo>
                    <a:pt x="934547" y="23778"/>
                  </a:lnTo>
                  <a:lnTo>
                    <a:pt x="980580" y="15318"/>
                  </a:lnTo>
                  <a:lnTo>
                    <a:pt x="1027223" y="8673"/>
                  </a:lnTo>
                  <a:lnTo>
                    <a:pt x="1074437" y="3879"/>
                  </a:lnTo>
                  <a:lnTo>
                    <a:pt x="1122186" y="976"/>
                  </a:lnTo>
                  <a:lnTo>
                    <a:pt x="1170432" y="0"/>
                  </a:lnTo>
                  <a:lnTo>
                    <a:pt x="1218678" y="976"/>
                  </a:lnTo>
                  <a:lnTo>
                    <a:pt x="1266428" y="3879"/>
                  </a:lnTo>
                  <a:lnTo>
                    <a:pt x="1313643" y="8673"/>
                  </a:lnTo>
                  <a:lnTo>
                    <a:pt x="1360286" y="15318"/>
                  </a:lnTo>
                  <a:lnTo>
                    <a:pt x="1406320" y="23778"/>
                  </a:lnTo>
                  <a:lnTo>
                    <a:pt x="1451706" y="34014"/>
                  </a:lnTo>
                  <a:lnTo>
                    <a:pt x="1496407" y="45990"/>
                  </a:lnTo>
                  <a:lnTo>
                    <a:pt x="1540386" y="59667"/>
                  </a:lnTo>
                  <a:lnTo>
                    <a:pt x="1583604" y="75008"/>
                  </a:lnTo>
                  <a:lnTo>
                    <a:pt x="1626024" y="91975"/>
                  </a:lnTo>
                  <a:lnTo>
                    <a:pt x="1667609" y="110531"/>
                  </a:lnTo>
                  <a:lnTo>
                    <a:pt x="1708320" y="130638"/>
                  </a:lnTo>
                  <a:lnTo>
                    <a:pt x="1748121" y="152257"/>
                  </a:lnTo>
                  <a:lnTo>
                    <a:pt x="1786973" y="175353"/>
                  </a:lnTo>
                  <a:lnTo>
                    <a:pt x="1824839" y="199886"/>
                  </a:lnTo>
                  <a:lnTo>
                    <a:pt x="1861681" y="225820"/>
                  </a:lnTo>
                  <a:lnTo>
                    <a:pt x="1897462" y="253116"/>
                  </a:lnTo>
                  <a:lnTo>
                    <a:pt x="1932144" y="281737"/>
                  </a:lnTo>
                  <a:lnTo>
                    <a:pt x="1965688" y="311646"/>
                  </a:lnTo>
                  <a:lnTo>
                    <a:pt x="1998059" y="342804"/>
                  </a:lnTo>
                  <a:lnTo>
                    <a:pt x="2029217" y="375175"/>
                  </a:lnTo>
                  <a:lnTo>
                    <a:pt x="2059126" y="408719"/>
                  </a:lnTo>
                  <a:lnTo>
                    <a:pt x="2087747" y="443401"/>
                  </a:lnTo>
                  <a:lnTo>
                    <a:pt x="2115043" y="479182"/>
                  </a:lnTo>
                  <a:lnTo>
                    <a:pt x="2140977" y="516024"/>
                  </a:lnTo>
                  <a:lnTo>
                    <a:pt x="2165510" y="553890"/>
                  </a:lnTo>
                  <a:lnTo>
                    <a:pt x="2188606" y="592742"/>
                  </a:lnTo>
                  <a:lnTo>
                    <a:pt x="2210225" y="632543"/>
                  </a:lnTo>
                  <a:lnTo>
                    <a:pt x="2230332" y="673254"/>
                  </a:lnTo>
                  <a:lnTo>
                    <a:pt x="2248888" y="714839"/>
                  </a:lnTo>
                  <a:lnTo>
                    <a:pt x="2265855" y="757259"/>
                  </a:lnTo>
                  <a:lnTo>
                    <a:pt x="2281196" y="800477"/>
                  </a:lnTo>
                  <a:lnTo>
                    <a:pt x="2294873" y="844456"/>
                  </a:lnTo>
                  <a:lnTo>
                    <a:pt x="2306849" y="889157"/>
                  </a:lnTo>
                  <a:lnTo>
                    <a:pt x="2317085" y="934543"/>
                  </a:lnTo>
                  <a:lnTo>
                    <a:pt x="2325545" y="980577"/>
                  </a:lnTo>
                  <a:lnTo>
                    <a:pt x="2332190" y="1027220"/>
                  </a:lnTo>
                  <a:lnTo>
                    <a:pt x="2336984" y="1074435"/>
                  </a:lnTo>
                  <a:lnTo>
                    <a:pt x="2339887" y="1122185"/>
                  </a:lnTo>
                  <a:lnTo>
                    <a:pt x="2340864" y="1170432"/>
                  </a:lnTo>
                  <a:lnTo>
                    <a:pt x="2339887" y="1218677"/>
                  </a:lnTo>
                  <a:lnTo>
                    <a:pt x="2336984" y="1266426"/>
                  </a:lnTo>
                  <a:lnTo>
                    <a:pt x="2332190" y="1313640"/>
                  </a:lnTo>
                  <a:lnTo>
                    <a:pt x="2325545" y="1360283"/>
                  </a:lnTo>
                  <a:lnTo>
                    <a:pt x="2317085" y="1406316"/>
                  </a:lnTo>
                  <a:lnTo>
                    <a:pt x="2306849" y="1451702"/>
                  </a:lnTo>
                  <a:lnTo>
                    <a:pt x="2294873" y="1496402"/>
                  </a:lnTo>
                  <a:lnTo>
                    <a:pt x="2281196" y="1540381"/>
                  </a:lnTo>
                  <a:lnTo>
                    <a:pt x="2265855" y="1583599"/>
                  </a:lnTo>
                  <a:lnTo>
                    <a:pt x="2248888" y="1626019"/>
                  </a:lnTo>
                  <a:lnTo>
                    <a:pt x="2230332" y="1667603"/>
                  </a:lnTo>
                  <a:lnTo>
                    <a:pt x="2210225" y="1708315"/>
                  </a:lnTo>
                  <a:lnTo>
                    <a:pt x="2188606" y="1748115"/>
                  </a:lnTo>
                  <a:lnTo>
                    <a:pt x="2165510" y="1786968"/>
                  </a:lnTo>
                  <a:lnTo>
                    <a:pt x="2140977" y="1824834"/>
                  </a:lnTo>
                  <a:lnTo>
                    <a:pt x="2115043" y="1861676"/>
                  </a:lnTo>
                  <a:lnTo>
                    <a:pt x="2087747" y="1897457"/>
                  </a:lnTo>
                  <a:lnTo>
                    <a:pt x="2059126" y="1932138"/>
                  </a:lnTo>
                  <a:lnTo>
                    <a:pt x="2029217" y="1965683"/>
                  </a:lnTo>
                  <a:lnTo>
                    <a:pt x="1998059" y="1998054"/>
                  </a:lnTo>
                  <a:lnTo>
                    <a:pt x="1965688" y="2029213"/>
                  </a:lnTo>
                  <a:lnTo>
                    <a:pt x="1932144" y="2059121"/>
                  </a:lnTo>
                  <a:lnTo>
                    <a:pt x="1897462" y="2087743"/>
                  </a:lnTo>
                  <a:lnTo>
                    <a:pt x="1861681" y="2115040"/>
                  </a:lnTo>
                  <a:lnTo>
                    <a:pt x="1824839" y="2140974"/>
                  </a:lnTo>
                  <a:lnTo>
                    <a:pt x="1786973" y="2165507"/>
                  </a:lnTo>
                  <a:lnTo>
                    <a:pt x="1748121" y="2188603"/>
                  </a:lnTo>
                  <a:lnTo>
                    <a:pt x="1708320" y="2210223"/>
                  </a:lnTo>
                  <a:lnTo>
                    <a:pt x="1667609" y="2230330"/>
                  </a:lnTo>
                  <a:lnTo>
                    <a:pt x="1626024" y="2248886"/>
                  </a:lnTo>
                  <a:lnTo>
                    <a:pt x="1583604" y="2265853"/>
                  </a:lnTo>
                  <a:lnTo>
                    <a:pt x="1540386" y="2281195"/>
                  </a:lnTo>
                  <a:lnTo>
                    <a:pt x="1496407" y="2294872"/>
                  </a:lnTo>
                  <a:lnTo>
                    <a:pt x="1451706" y="2306848"/>
                  </a:lnTo>
                  <a:lnTo>
                    <a:pt x="1406320" y="2317085"/>
                  </a:lnTo>
                  <a:lnTo>
                    <a:pt x="1360286" y="2325545"/>
                  </a:lnTo>
                  <a:lnTo>
                    <a:pt x="1313643" y="2332190"/>
                  </a:lnTo>
                  <a:lnTo>
                    <a:pt x="1266428" y="2336984"/>
                  </a:lnTo>
                  <a:lnTo>
                    <a:pt x="1218678" y="2339887"/>
                  </a:lnTo>
                  <a:lnTo>
                    <a:pt x="1170432" y="2340864"/>
                  </a:lnTo>
                  <a:lnTo>
                    <a:pt x="1122186" y="2339887"/>
                  </a:lnTo>
                  <a:lnTo>
                    <a:pt x="1074437" y="2336984"/>
                  </a:lnTo>
                  <a:lnTo>
                    <a:pt x="1027223" y="2332190"/>
                  </a:lnTo>
                  <a:lnTo>
                    <a:pt x="980580" y="2325545"/>
                  </a:lnTo>
                  <a:lnTo>
                    <a:pt x="934547" y="2317085"/>
                  </a:lnTo>
                  <a:lnTo>
                    <a:pt x="889161" y="2306848"/>
                  </a:lnTo>
                  <a:lnTo>
                    <a:pt x="844461" y="2294872"/>
                  </a:lnTo>
                  <a:lnTo>
                    <a:pt x="800482" y="2281195"/>
                  </a:lnTo>
                  <a:lnTo>
                    <a:pt x="757264" y="2265853"/>
                  </a:lnTo>
                  <a:lnTo>
                    <a:pt x="714844" y="2248886"/>
                  </a:lnTo>
                  <a:lnTo>
                    <a:pt x="673260" y="2230330"/>
                  </a:lnTo>
                  <a:lnTo>
                    <a:pt x="632548" y="2210223"/>
                  </a:lnTo>
                  <a:lnTo>
                    <a:pt x="592748" y="2188603"/>
                  </a:lnTo>
                  <a:lnTo>
                    <a:pt x="553895" y="2165507"/>
                  </a:lnTo>
                  <a:lnTo>
                    <a:pt x="516029" y="2140974"/>
                  </a:lnTo>
                  <a:lnTo>
                    <a:pt x="479187" y="2115040"/>
                  </a:lnTo>
                  <a:lnTo>
                    <a:pt x="443406" y="2087743"/>
                  </a:lnTo>
                  <a:lnTo>
                    <a:pt x="408725" y="2059121"/>
                  </a:lnTo>
                  <a:lnTo>
                    <a:pt x="375180" y="2029213"/>
                  </a:lnTo>
                  <a:lnTo>
                    <a:pt x="342809" y="1998054"/>
                  </a:lnTo>
                  <a:lnTo>
                    <a:pt x="311650" y="1965683"/>
                  </a:lnTo>
                  <a:lnTo>
                    <a:pt x="281742" y="1932138"/>
                  </a:lnTo>
                  <a:lnTo>
                    <a:pt x="253120" y="1897457"/>
                  </a:lnTo>
                  <a:lnTo>
                    <a:pt x="225823" y="1861676"/>
                  </a:lnTo>
                  <a:lnTo>
                    <a:pt x="199889" y="1824834"/>
                  </a:lnTo>
                  <a:lnTo>
                    <a:pt x="175356" y="1786968"/>
                  </a:lnTo>
                  <a:lnTo>
                    <a:pt x="152260" y="1748115"/>
                  </a:lnTo>
                  <a:lnTo>
                    <a:pt x="130640" y="1708315"/>
                  </a:lnTo>
                  <a:lnTo>
                    <a:pt x="110533" y="1667603"/>
                  </a:lnTo>
                  <a:lnTo>
                    <a:pt x="91977" y="1626019"/>
                  </a:lnTo>
                  <a:lnTo>
                    <a:pt x="75010" y="1583599"/>
                  </a:lnTo>
                  <a:lnTo>
                    <a:pt x="59668" y="1540381"/>
                  </a:lnTo>
                  <a:lnTo>
                    <a:pt x="45991" y="1496402"/>
                  </a:lnTo>
                  <a:lnTo>
                    <a:pt x="34015" y="1451702"/>
                  </a:lnTo>
                  <a:lnTo>
                    <a:pt x="23778" y="1406316"/>
                  </a:lnTo>
                  <a:lnTo>
                    <a:pt x="15318" y="1360283"/>
                  </a:lnTo>
                  <a:lnTo>
                    <a:pt x="8673" y="1313640"/>
                  </a:lnTo>
                  <a:lnTo>
                    <a:pt x="3879" y="1266426"/>
                  </a:lnTo>
                  <a:lnTo>
                    <a:pt x="976" y="1218677"/>
                  </a:lnTo>
                  <a:lnTo>
                    <a:pt x="0" y="1170432"/>
                  </a:lnTo>
                  <a:close/>
                </a:path>
              </a:pathLst>
            </a:custGeom>
            <a:ln w="63500">
              <a:solidFill>
                <a:srgbClr val="BB8542"/>
              </a:solidFill>
            </a:ln>
          </p:spPr>
          <p:txBody>
            <a:bodyPr wrap="square" lIns="0" tIns="0" rIns="0" bIns="0" rtlCol="0"/>
            <a:lstStyle/>
            <a:p>
              <a:endParaRPr/>
            </a:p>
          </p:txBody>
        </p:sp>
        <p:sp>
          <p:nvSpPr>
            <p:cNvPr id="16" name="object 16"/>
            <p:cNvSpPr/>
            <p:nvPr/>
          </p:nvSpPr>
          <p:spPr>
            <a:xfrm>
              <a:off x="4732020" y="4220717"/>
              <a:ext cx="114300" cy="1608455"/>
            </a:xfrm>
            <a:custGeom>
              <a:avLst/>
              <a:gdLst/>
              <a:ahLst/>
              <a:cxnLst/>
              <a:rect l="l" t="t" r="r" b="b"/>
              <a:pathLst>
                <a:path w="114300" h="1608454">
                  <a:moveTo>
                    <a:pt x="114300" y="1086612"/>
                  </a:moveTo>
                  <a:lnTo>
                    <a:pt x="0" y="1086612"/>
                  </a:lnTo>
                  <a:lnTo>
                    <a:pt x="0" y="1608023"/>
                  </a:lnTo>
                  <a:lnTo>
                    <a:pt x="114300" y="1608023"/>
                  </a:lnTo>
                  <a:lnTo>
                    <a:pt x="114300" y="1086612"/>
                  </a:lnTo>
                  <a:close/>
                </a:path>
                <a:path w="114300" h="1608454">
                  <a:moveTo>
                    <a:pt x="114300" y="667512"/>
                  </a:moveTo>
                  <a:lnTo>
                    <a:pt x="0" y="667512"/>
                  </a:lnTo>
                  <a:lnTo>
                    <a:pt x="0" y="946277"/>
                  </a:lnTo>
                  <a:lnTo>
                    <a:pt x="114300" y="946277"/>
                  </a:lnTo>
                  <a:lnTo>
                    <a:pt x="114300" y="667512"/>
                  </a:lnTo>
                  <a:close/>
                </a:path>
                <a:path w="114300" h="1608454">
                  <a:moveTo>
                    <a:pt x="114300" y="0"/>
                  </a:moveTo>
                  <a:lnTo>
                    <a:pt x="0" y="0"/>
                  </a:lnTo>
                  <a:lnTo>
                    <a:pt x="0" y="521462"/>
                  </a:lnTo>
                  <a:lnTo>
                    <a:pt x="114300" y="521462"/>
                  </a:lnTo>
                  <a:lnTo>
                    <a:pt x="114300" y="0"/>
                  </a:lnTo>
                  <a:close/>
                </a:path>
              </a:pathLst>
            </a:custGeom>
            <a:solidFill>
              <a:srgbClr val="BB8542"/>
            </a:solidFill>
          </p:spPr>
          <p:txBody>
            <a:bodyPr wrap="square" lIns="0" tIns="0" rIns="0" bIns="0" rtlCol="0"/>
            <a:lstStyle/>
            <a:p>
              <a:endParaRPr/>
            </a:p>
          </p:txBody>
        </p:sp>
        <p:sp>
          <p:nvSpPr>
            <p:cNvPr id="17" name="object 17"/>
            <p:cNvSpPr/>
            <p:nvPr/>
          </p:nvSpPr>
          <p:spPr>
            <a:xfrm>
              <a:off x="1290637" y="4505197"/>
              <a:ext cx="1377950" cy="1769745"/>
            </a:xfrm>
            <a:custGeom>
              <a:avLst/>
              <a:gdLst/>
              <a:ahLst/>
              <a:cxnLst/>
              <a:rect l="l" t="t" r="r" b="b"/>
              <a:pathLst>
                <a:path w="1377950" h="1769745">
                  <a:moveTo>
                    <a:pt x="1342834" y="1394993"/>
                  </a:moveTo>
                  <a:lnTo>
                    <a:pt x="75006" y="1108494"/>
                  </a:lnTo>
                  <a:lnTo>
                    <a:pt x="75057" y="1106309"/>
                  </a:lnTo>
                  <a:lnTo>
                    <a:pt x="72847" y="1100645"/>
                  </a:lnTo>
                  <a:lnTo>
                    <a:pt x="69748" y="1092695"/>
                  </a:lnTo>
                  <a:lnTo>
                    <a:pt x="59728" y="1082040"/>
                  </a:lnTo>
                  <a:lnTo>
                    <a:pt x="45910" y="1075817"/>
                  </a:lnTo>
                  <a:lnTo>
                    <a:pt x="30810" y="1075512"/>
                  </a:lnTo>
                  <a:lnTo>
                    <a:pt x="17195" y="1080820"/>
                  </a:lnTo>
                  <a:lnTo>
                    <a:pt x="6540" y="1090841"/>
                  </a:lnTo>
                  <a:lnTo>
                    <a:pt x="317" y="1104633"/>
                  </a:lnTo>
                  <a:lnTo>
                    <a:pt x="0" y="1119759"/>
                  </a:lnTo>
                  <a:lnTo>
                    <a:pt x="5295" y="1133373"/>
                  </a:lnTo>
                  <a:lnTo>
                    <a:pt x="15316" y="1144003"/>
                  </a:lnTo>
                  <a:lnTo>
                    <a:pt x="29146" y="1150188"/>
                  </a:lnTo>
                  <a:lnTo>
                    <a:pt x="44234" y="1150543"/>
                  </a:lnTo>
                  <a:lnTo>
                    <a:pt x="57835" y="1145247"/>
                  </a:lnTo>
                  <a:lnTo>
                    <a:pt x="68503" y="1135227"/>
                  </a:lnTo>
                  <a:lnTo>
                    <a:pt x="69392" y="1133246"/>
                  </a:lnTo>
                  <a:lnTo>
                    <a:pt x="1337246" y="1419771"/>
                  </a:lnTo>
                  <a:lnTo>
                    <a:pt x="1342834" y="1394993"/>
                  </a:lnTo>
                  <a:close/>
                </a:path>
                <a:path w="1377950" h="1769745">
                  <a:moveTo>
                    <a:pt x="1344231" y="1745107"/>
                  </a:moveTo>
                  <a:lnTo>
                    <a:pt x="128600" y="1346746"/>
                  </a:lnTo>
                  <a:lnTo>
                    <a:pt x="128854" y="1344574"/>
                  </a:lnTo>
                  <a:lnTo>
                    <a:pt x="126326" y="1335659"/>
                  </a:lnTo>
                  <a:lnTo>
                    <a:pt x="124866" y="1330515"/>
                  </a:lnTo>
                  <a:lnTo>
                    <a:pt x="115874" y="1318983"/>
                  </a:lnTo>
                  <a:lnTo>
                    <a:pt x="102679" y="1311516"/>
                  </a:lnTo>
                  <a:lnTo>
                    <a:pt x="87693" y="1309751"/>
                  </a:lnTo>
                  <a:lnTo>
                    <a:pt x="73672" y="1313738"/>
                  </a:lnTo>
                  <a:lnTo>
                    <a:pt x="62153" y="1322705"/>
                  </a:lnTo>
                  <a:lnTo>
                    <a:pt x="54673" y="1335862"/>
                  </a:lnTo>
                  <a:lnTo>
                    <a:pt x="52870" y="1350886"/>
                  </a:lnTo>
                  <a:lnTo>
                    <a:pt x="56857" y="1364945"/>
                  </a:lnTo>
                  <a:lnTo>
                    <a:pt x="65849" y="1376476"/>
                  </a:lnTo>
                  <a:lnTo>
                    <a:pt x="79057" y="1383931"/>
                  </a:lnTo>
                  <a:lnTo>
                    <a:pt x="94030" y="1385709"/>
                  </a:lnTo>
                  <a:lnTo>
                    <a:pt x="108051" y="1381721"/>
                  </a:lnTo>
                  <a:lnTo>
                    <a:pt x="119570" y="1372755"/>
                  </a:lnTo>
                  <a:lnTo>
                    <a:pt x="120662" y="1370850"/>
                  </a:lnTo>
                  <a:lnTo>
                    <a:pt x="1336357" y="1769237"/>
                  </a:lnTo>
                  <a:lnTo>
                    <a:pt x="1344231" y="1745107"/>
                  </a:lnTo>
                  <a:close/>
                </a:path>
                <a:path w="1377950" h="1769745">
                  <a:moveTo>
                    <a:pt x="1376616" y="25400"/>
                  </a:moveTo>
                  <a:lnTo>
                    <a:pt x="1375854" y="0"/>
                  </a:lnTo>
                  <a:lnTo>
                    <a:pt x="386626" y="29311"/>
                  </a:lnTo>
                  <a:lnTo>
                    <a:pt x="386130" y="27152"/>
                  </a:lnTo>
                  <a:lnTo>
                    <a:pt x="377609" y="15290"/>
                  </a:lnTo>
                  <a:lnTo>
                    <a:pt x="365264" y="7505"/>
                  </a:lnTo>
                  <a:lnTo>
                    <a:pt x="350329" y="4953"/>
                  </a:lnTo>
                  <a:lnTo>
                    <a:pt x="335622" y="8394"/>
                  </a:lnTo>
                  <a:lnTo>
                    <a:pt x="323748" y="16903"/>
                  </a:lnTo>
                  <a:lnTo>
                    <a:pt x="315925" y="29210"/>
                  </a:lnTo>
                  <a:lnTo>
                    <a:pt x="313372" y="44069"/>
                  </a:lnTo>
                  <a:lnTo>
                    <a:pt x="316801" y="58839"/>
                  </a:lnTo>
                  <a:lnTo>
                    <a:pt x="325323" y="70700"/>
                  </a:lnTo>
                  <a:lnTo>
                    <a:pt x="337667" y="78486"/>
                  </a:lnTo>
                  <a:lnTo>
                    <a:pt x="352602" y="81026"/>
                  </a:lnTo>
                  <a:lnTo>
                    <a:pt x="367309" y="77647"/>
                  </a:lnTo>
                  <a:lnTo>
                    <a:pt x="379183" y="69138"/>
                  </a:lnTo>
                  <a:lnTo>
                    <a:pt x="387007" y="56794"/>
                  </a:lnTo>
                  <a:lnTo>
                    <a:pt x="387184" y="55753"/>
                  </a:lnTo>
                  <a:lnTo>
                    <a:pt x="387362" y="54711"/>
                  </a:lnTo>
                  <a:lnTo>
                    <a:pt x="1376616" y="25400"/>
                  </a:lnTo>
                  <a:close/>
                </a:path>
                <a:path w="1377950" h="1769745">
                  <a:moveTo>
                    <a:pt x="1377378" y="374269"/>
                  </a:moveTo>
                  <a:lnTo>
                    <a:pt x="1374584" y="349123"/>
                  </a:lnTo>
                  <a:lnTo>
                    <a:pt x="80645" y="486600"/>
                  </a:lnTo>
                  <a:lnTo>
                    <a:pt x="79997" y="484543"/>
                  </a:lnTo>
                  <a:lnTo>
                    <a:pt x="70612" y="473367"/>
                  </a:lnTo>
                  <a:lnTo>
                    <a:pt x="57683" y="466521"/>
                  </a:lnTo>
                  <a:lnTo>
                    <a:pt x="42608" y="465074"/>
                  </a:lnTo>
                  <a:lnTo>
                    <a:pt x="28219" y="469658"/>
                  </a:lnTo>
                  <a:lnTo>
                    <a:pt x="17043" y="479082"/>
                  </a:lnTo>
                  <a:lnTo>
                    <a:pt x="10210" y="491972"/>
                  </a:lnTo>
                  <a:lnTo>
                    <a:pt x="8826" y="506984"/>
                  </a:lnTo>
                  <a:lnTo>
                    <a:pt x="13335" y="521436"/>
                  </a:lnTo>
                  <a:lnTo>
                    <a:pt x="22720" y="532612"/>
                  </a:lnTo>
                  <a:lnTo>
                    <a:pt x="35648" y="539457"/>
                  </a:lnTo>
                  <a:lnTo>
                    <a:pt x="50736" y="540893"/>
                  </a:lnTo>
                  <a:lnTo>
                    <a:pt x="65112" y="536333"/>
                  </a:lnTo>
                  <a:lnTo>
                    <a:pt x="76288" y="526948"/>
                  </a:lnTo>
                  <a:lnTo>
                    <a:pt x="82296" y="515620"/>
                  </a:lnTo>
                  <a:lnTo>
                    <a:pt x="83121" y="514057"/>
                  </a:lnTo>
                  <a:lnTo>
                    <a:pt x="83324" y="511873"/>
                  </a:lnTo>
                  <a:lnTo>
                    <a:pt x="1377378" y="374269"/>
                  </a:lnTo>
                  <a:close/>
                </a:path>
                <a:path w="1377950" h="1769745">
                  <a:moveTo>
                    <a:pt x="1377632" y="1072388"/>
                  </a:moveTo>
                  <a:lnTo>
                    <a:pt x="1375854" y="1046988"/>
                  </a:lnTo>
                  <a:lnTo>
                    <a:pt x="738022" y="1092784"/>
                  </a:lnTo>
                  <a:lnTo>
                    <a:pt x="737438" y="1090688"/>
                  </a:lnTo>
                  <a:lnTo>
                    <a:pt x="728446" y="1079182"/>
                  </a:lnTo>
                  <a:lnTo>
                    <a:pt x="715822" y="1071905"/>
                  </a:lnTo>
                  <a:lnTo>
                    <a:pt x="700849" y="1069975"/>
                  </a:lnTo>
                  <a:lnTo>
                    <a:pt x="686219" y="1074039"/>
                  </a:lnTo>
                  <a:lnTo>
                    <a:pt x="674712" y="1083056"/>
                  </a:lnTo>
                  <a:lnTo>
                    <a:pt x="667448" y="1095717"/>
                  </a:lnTo>
                  <a:lnTo>
                    <a:pt x="665543" y="1110716"/>
                  </a:lnTo>
                  <a:lnTo>
                    <a:pt x="669582" y="1125296"/>
                  </a:lnTo>
                  <a:lnTo>
                    <a:pt x="678573" y="1136789"/>
                  </a:lnTo>
                  <a:lnTo>
                    <a:pt x="691197" y="1144066"/>
                  </a:lnTo>
                  <a:lnTo>
                    <a:pt x="706183" y="1145984"/>
                  </a:lnTo>
                  <a:lnTo>
                    <a:pt x="720801" y="1141945"/>
                  </a:lnTo>
                  <a:lnTo>
                    <a:pt x="732307" y="1132941"/>
                  </a:lnTo>
                  <a:lnTo>
                    <a:pt x="739355" y="1120648"/>
                  </a:lnTo>
                  <a:lnTo>
                    <a:pt x="739571" y="1120267"/>
                  </a:lnTo>
                  <a:lnTo>
                    <a:pt x="739851" y="1118108"/>
                  </a:lnTo>
                  <a:lnTo>
                    <a:pt x="1377632" y="1072388"/>
                  </a:lnTo>
                  <a:close/>
                </a:path>
                <a:path w="1377950" h="1769745">
                  <a:moveTo>
                    <a:pt x="1377886" y="723265"/>
                  </a:moveTo>
                  <a:lnTo>
                    <a:pt x="1373949" y="698131"/>
                  </a:lnTo>
                  <a:lnTo>
                    <a:pt x="896670" y="772185"/>
                  </a:lnTo>
                  <a:lnTo>
                    <a:pt x="895921" y="770140"/>
                  </a:lnTo>
                  <a:lnTo>
                    <a:pt x="886028" y="759434"/>
                  </a:lnTo>
                  <a:lnTo>
                    <a:pt x="872820" y="753249"/>
                  </a:lnTo>
                  <a:lnTo>
                    <a:pt x="857694" y="752602"/>
                  </a:lnTo>
                  <a:lnTo>
                    <a:pt x="843470" y="757809"/>
                  </a:lnTo>
                  <a:lnTo>
                    <a:pt x="832764" y="767702"/>
                  </a:lnTo>
                  <a:lnTo>
                    <a:pt x="826579" y="780910"/>
                  </a:lnTo>
                  <a:lnTo>
                    <a:pt x="825944" y="796036"/>
                  </a:lnTo>
                  <a:lnTo>
                    <a:pt x="831138" y="810260"/>
                  </a:lnTo>
                  <a:lnTo>
                    <a:pt x="841032" y="820966"/>
                  </a:lnTo>
                  <a:lnTo>
                    <a:pt x="854240" y="827151"/>
                  </a:lnTo>
                  <a:lnTo>
                    <a:pt x="869378" y="827786"/>
                  </a:lnTo>
                  <a:lnTo>
                    <a:pt x="883589" y="822591"/>
                  </a:lnTo>
                  <a:lnTo>
                    <a:pt x="894295" y="812698"/>
                  </a:lnTo>
                  <a:lnTo>
                    <a:pt x="898944" y="802767"/>
                  </a:lnTo>
                  <a:lnTo>
                    <a:pt x="900480" y="799490"/>
                  </a:lnTo>
                  <a:lnTo>
                    <a:pt x="900569" y="797318"/>
                  </a:lnTo>
                  <a:lnTo>
                    <a:pt x="1377886" y="723265"/>
                  </a:lnTo>
                  <a:close/>
                </a:path>
              </a:pathLst>
            </a:custGeom>
            <a:solidFill>
              <a:srgbClr val="2D3334"/>
            </a:solidFill>
          </p:spPr>
          <p:txBody>
            <a:bodyPr wrap="square" lIns="0" tIns="0" rIns="0" bIns="0" rtlCol="0"/>
            <a:lstStyle/>
            <a:p>
              <a:endParaRPr/>
            </a:p>
          </p:txBody>
        </p:sp>
      </p:grpSp>
      <p:sp>
        <p:nvSpPr>
          <p:cNvPr id="18" name="object 18"/>
          <p:cNvSpPr txBox="1"/>
          <p:nvPr/>
        </p:nvSpPr>
        <p:spPr>
          <a:xfrm>
            <a:off x="2745104" y="4406849"/>
            <a:ext cx="1026160" cy="208915"/>
          </a:xfrm>
          <a:prstGeom prst="rect">
            <a:avLst/>
          </a:prstGeom>
        </p:spPr>
        <p:txBody>
          <a:bodyPr vert="horz" wrap="square" lIns="0" tIns="12700" rIns="0" bIns="0" rtlCol="0">
            <a:spAutoFit/>
          </a:bodyPr>
          <a:lstStyle/>
          <a:p>
            <a:pPr marL="12700">
              <a:lnSpc>
                <a:spcPct val="100000"/>
              </a:lnSpc>
              <a:spcBef>
                <a:spcPts val="100"/>
              </a:spcBef>
            </a:pPr>
            <a:r>
              <a:rPr sz="1200" i="1" dirty="0">
                <a:latin typeface="Arial"/>
                <a:cs typeface="Arial"/>
              </a:rPr>
              <a:t>Pa</a:t>
            </a:r>
            <a:r>
              <a:rPr sz="1200" i="1" spc="-5" dirty="0">
                <a:latin typeface="Arial"/>
                <a:cs typeface="Arial"/>
              </a:rPr>
              <a:t>r</a:t>
            </a:r>
            <a:r>
              <a:rPr sz="1200" i="1" dirty="0">
                <a:latin typeface="Arial"/>
                <a:cs typeface="Arial"/>
              </a:rPr>
              <a:t>ietal</a:t>
            </a:r>
            <a:r>
              <a:rPr sz="1200" i="1" spc="-25" dirty="0">
                <a:latin typeface="Arial"/>
                <a:cs typeface="Arial"/>
              </a:rPr>
              <a:t> </a:t>
            </a:r>
            <a:r>
              <a:rPr sz="1200" i="1" dirty="0">
                <a:latin typeface="Arial"/>
                <a:cs typeface="Arial"/>
              </a:rPr>
              <a:t>Ple</a:t>
            </a:r>
            <a:r>
              <a:rPr sz="1200" i="1" spc="5" dirty="0">
                <a:latin typeface="Arial"/>
                <a:cs typeface="Arial"/>
              </a:rPr>
              <a:t>u</a:t>
            </a:r>
            <a:r>
              <a:rPr sz="1200" i="1" spc="-5" dirty="0">
                <a:latin typeface="Arial"/>
                <a:cs typeface="Arial"/>
              </a:rPr>
              <a:t>r</a:t>
            </a:r>
            <a:r>
              <a:rPr sz="1200" i="1" dirty="0">
                <a:latin typeface="Arial"/>
                <a:cs typeface="Arial"/>
              </a:rPr>
              <a:t>a</a:t>
            </a:r>
            <a:endParaRPr sz="1200">
              <a:latin typeface="Arial"/>
              <a:cs typeface="Arial"/>
            </a:endParaRPr>
          </a:p>
        </p:txBody>
      </p:sp>
      <p:sp>
        <p:nvSpPr>
          <p:cNvPr id="24" name="object 24"/>
          <p:cNvSpPr txBox="1">
            <a:spLocks noGrp="1"/>
          </p:cNvSpPr>
          <p:nvPr>
            <p:ph type="ftr" sz="quarter" idx="5"/>
          </p:nvPr>
        </p:nvSpPr>
        <p:spPr>
          <a:prstGeom prst="rect">
            <a:avLst/>
          </a:prstGeom>
        </p:spPr>
        <p:txBody>
          <a:bodyPr vert="horz" wrap="square" lIns="0" tIns="635" rIns="0" bIns="0" rtlCol="0">
            <a:spAutoFit/>
          </a:bodyPr>
          <a:lstStyle/>
          <a:p>
            <a:pPr marL="12700">
              <a:lnSpc>
                <a:spcPct val="100000"/>
              </a:lnSpc>
              <a:spcBef>
                <a:spcPts val="5"/>
              </a:spcBef>
            </a:pPr>
            <a:r>
              <a:rPr dirty="0">
                <a:solidFill>
                  <a:srgbClr val="CD9146"/>
                </a:solidFill>
              </a:rPr>
              <a:t>#TCCC-CPP-PPT-08</a:t>
            </a:r>
            <a:r>
              <a:rPr spc="220" dirty="0">
                <a:solidFill>
                  <a:srgbClr val="CD9146"/>
                </a:solidFill>
              </a:rPr>
              <a:t> </a:t>
            </a:r>
            <a:r>
              <a:rPr dirty="0">
                <a:solidFill>
                  <a:srgbClr val="CD9146"/>
                </a:solidFill>
              </a:rPr>
              <a:t>08</a:t>
            </a:r>
            <a:r>
              <a:rPr spc="-15" dirty="0">
                <a:solidFill>
                  <a:srgbClr val="CD9146"/>
                </a:solidFill>
              </a:rPr>
              <a:t> </a:t>
            </a:r>
            <a:r>
              <a:rPr dirty="0">
                <a:solidFill>
                  <a:srgbClr val="CD9146"/>
                </a:solidFill>
              </a:rPr>
              <a:t>AUG</a:t>
            </a:r>
            <a:r>
              <a:rPr spc="-50" dirty="0">
                <a:solidFill>
                  <a:srgbClr val="CD9146"/>
                </a:solidFill>
              </a:rPr>
              <a:t> </a:t>
            </a:r>
            <a:r>
              <a:rPr dirty="0">
                <a:solidFill>
                  <a:srgbClr val="CD9146"/>
                </a:solidFill>
              </a:rPr>
              <a:t>23</a:t>
            </a:r>
          </a:p>
        </p:txBody>
      </p:sp>
      <p:sp>
        <p:nvSpPr>
          <p:cNvPr id="25" name="object 25"/>
          <p:cNvSpPr txBox="1"/>
          <p:nvPr/>
        </p:nvSpPr>
        <p:spPr>
          <a:xfrm>
            <a:off x="11699747" y="6564385"/>
            <a:ext cx="161290" cy="196215"/>
          </a:xfrm>
          <a:prstGeom prst="rect">
            <a:avLst/>
          </a:prstGeom>
        </p:spPr>
        <p:txBody>
          <a:bodyPr vert="horz" wrap="square" lIns="0" tIns="0" rIns="0" bIns="0" rtlCol="0">
            <a:spAutoFit/>
          </a:bodyPr>
          <a:lstStyle/>
          <a:p>
            <a:pPr marL="38100">
              <a:lnSpc>
                <a:spcPts val="1425"/>
              </a:lnSpc>
            </a:pPr>
            <a:fld id="{81D60167-4931-47E6-BA6A-407CBD079E47}" type="slidenum">
              <a:rPr sz="1200" spc="-5" dirty="0">
                <a:latin typeface="Arial MT"/>
                <a:cs typeface="Arial MT"/>
              </a:rPr>
              <a:t>9</a:t>
            </a:fld>
            <a:endParaRPr sz="1200">
              <a:latin typeface="Arial MT"/>
              <a:cs typeface="Arial MT"/>
            </a:endParaRPr>
          </a:p>
        </p:txBody>
      </p:sp>
      <p:sp>
        <p:nvSpPr>
          <p:cNvPr id="19" name="object 19"/>
          <p:cNvSpPr txBox="1"/>
          <p:nvPr/>
        </p:nvSpPr>
        <p:spPr>
          <a:xfrm>
            <a:off x="2745104" y="4756530"/>
            <a:ext cx="1051560" cy="208279"/>
          </a:xfrm>
          <a:prstGeom prst="rect">
            <a:avLst/>
          </a:prstGeom>
        </p:spPr>
        <p:txBody>
          <a:bodyPr vert="horz" wrap="square" lIns="0" tIns="12700" rIns="0" bIns="0" rtlCol="0">
            <a:spAutoFit/>
          </a:bodyPr>
          <a:lstStyle/>
          <a:p>
            <a:pPr marL="12700">
              <a:lnSpc>
                <a:spcPct val="100000"/>
              </a:lnSpc>
              <a:spcBef>
                <a:spcPts val="100"/>
              </a:spcBef>
            </a:pPr>
            <a:r>
              <a:rPr sz="1200" i="1" dirty="0">
                <a:latin typeface="Arial"/>
                <a:cs typeface="Arial"/>
              </a:rPr>
              <a:t>V</a:t>
            </a:r>
            <a:r>
              <a:rPr sz="1200" i="1" spc="-5" dirty="0">
                <a:latin typeface="Arial"/>
                <a:cs typeface="Arial"/>
              </a:rPr>
              <a:t>isc</a:t>
            </a:r>
            <a:r>
              <a:rPr sz="1200" i="1" dirty="0">
                <a:latin typeface="Arial"/>
                <a:cs typeface="Arial"/>
              </a:rPr>
              <a:t>e</a:t>
            </a:r>
            <a:r>
              <a:rPr sz="1200" i="1" spc="-5" dirty="0">
                <a:latin typeface="Arial"/>
                <a:cs typeface="Arial"/>
              </a:rPr>
              <a:t>ral</a:t>
            </a:r>
            <a:r>
              <a:rPr sz="1200" i="1" spc="-25" dirty="0">
                <a:latin typeface="Arial"/>
                <a:cs typeface="Arial"/>
              </a:rPr>
              <a:t> </a:t>
            </a:r>
            <a:r>
              <a:rPr sz="1200" i="1" dirty="0">
                <a:latin typeface="Arial"/>
                <a:cs typeface="Arial"/>
              </a:rPr>
              <a:t>P</a:t>
            </a:r>
            <a:r>
              <a:rPr sz="1200" i="1" spc="-5" dirty="0">
                <a:latin typeface="Arial"/>
                <a:cs typeface="Arial"/>
              </a:rPr>
              <a:t>le</a:t>
            </a:r>
            <a:r>
              <a:rPr sz="1200" i="1" dirty="0">
                <a:latin typeface="Arial"/>
                <a:cs typeface="Arial"/>
              </a:rPr>
              <a:t>u</a:t>
            </a:r>
            <a:r>
              <a:rPr sz="1200" i="1" spc="-5" dirty="0">
                <a:latin typeface="Arial"/>
                <a:cs typeface="Arial"/>
              </a:rPr>
              <a:t>ra</a:t>
            </a:r>
            <a:endParaRPr sz="1200">
              <a:latin typeface="Arial"/>
              <a:cs typeface="Arial"/>
            </a:endParaRPr>
          </a:p>
        </p:txBody>
      </p:sp>
      <p:sp>
        <p:nvSpPr>
          <p:cNvPr id="20" name="object 20"/>
          <p:cNvSpPr txBox="1"/>
          <p:nvPr/>
        </p:nvSpPr>
        <p:spPr>
          <a:xfrm>
            <a:off x="2745104" y="5105527"/>
            <a:ext cx="1143000" cy="208279"/>
          </a:xfrm>
          <a:prstGeom prst="rect">
            <a:avLst/>
          </a:prstGeom>
        </p:spPr>
        <p:txBody>
          <a:bodyPr vert="horz" wrap="square" lIns="0" tIns="12700" rIns="0" bIns="0" rtlCol="0">
            <a:spAutoFit/>
          </a:bodyPr>
          <a:lstStyle/>
          <a:p>
            <a:pPr marL="12700">
              <a:lnSpc>
                <a:spcPct val="100000"/>
              </a:lnSpc>
              <a:spcBef>
                <a:spcPts val="100"/>
              </a:spcBef>
            </a:pPr>
            <a:r>
              <a:rPr sz="1200" i="1" dirty="0">
                <a:latin typeface="Arial"/>
                <a:cs typeface="Arial"/>
              </a:rPr>
              <a:t>Chest</a:t>
            </a:r>
            <a:r>
              <a:rPr sz="1200" i="1" spc="-45" dirty="0">
                <a:latin typeface="Arial"/>
                <a:cs typeface="Arial"/>
              </a:rPr>
              <a:t> </a:t>
            </a:r>
            <a:r>
              <a:rPr sz="1200" i="1" dirty="0">
                <a:latin typeface="Arial"/>
                <a:cs typeface="Arial"/>
              </a:rPr>
              <a:t>wall</a:t>
            </a:r>
            <a:r>
              <a:rPr sz="1200" i="1" spc="-65" dirty="0">
                <a:latin typeface="Arial"/>
                <a:cs typeface="Arial"/>
              </a:rPr>
              <a:t> </a:t>
            </a:r>
            <a:r>
              <a:rPr sz="1200" i="1" dirty="0">
                <a:latin typeface="Arial"/>
                <a:cs typeface="Arial"/>
              </a:rPr>
              <a:t>Injury</a:t>
            </a:r>
            <a:endParaRPr sz="1200">
              <a:latin typeface="Arial"/>
              <a:cs typeface="Arial"/>
            </a:endParaRPr>
          </a:p>
        </p:txBody>
      </p:sp>
      <p:sp>
        <p:nvSpPr>
          <p:cNvPr id="21" name="object 21"/>
          <p:cNvSpPr txBox="1"/>
          <p:nvPr/>
        </p:nvSpPr>
        <p:spPr>
          <a:xfrm>
            <a:off x="2745104" y="5454497"/>
            <a:ext cx="1364615" cy="208279"/>
          </a:xfrm>
          <a:prstGeom prst="rect">
            <a:avLst/>
          </a:prstGeom>
        </p:spPr>
        <p:txBody>
          <a:bodyPr vert="horz" wrap="square" lIns="0" tIns="12700" rIns="0" bIns="0" rtlCol="0">
            <a:spAutoFit/>
          </a:bodyPr>
          <a:lstStyle/>
          <a:p>
            <a:pPr marL="12700">
              <a:lnSpc>
                <a:spcPct val="100000"/>
              </a:lnSpc>
              <a:spcBef>
                <a:spcPts val="100"/>
              </a:spcBef>
            </a:pPr>
            <a:r>
              <a:rPr sz="1200" i="1" spc="-5" dirty="0">
                <a:latin typeface="Arial"/>
                <a:cs typeface="Arial"/>
              </a:rPr>
              <a:t>Air</a:t>
            </a:r>
            <a:r>
              <a:rPr sz="1200" i="1" spc="-30" dirty="0">
                <a:latin typeface="Arial"/>
                <a:cs typeface="Arial"/>
              </a:rPr>
              <a:t> </a:t>
            </a:r>
            <a:r>
              <a:rPr sz="1200" i="1" spc="-5" dirty="0">
                <a:latin typeface="Arial"/>
                <a:cs typeface="Arial"/>
              </a:rPr>
              <a:t>in</a:t>
            </a:r>
            <a:r>
              <a:rPr sz="1200" i="1" spc="-25" dirty="0">
                <a:latin typeface="Arial"/>
                <a:cs typeface="Arial"/>
              </a:rPr>
              <a:t> </a:t>
            </a:r>
            <a:r>
              <a:rPr sz="1200" i="1" dirty="0">
                <a:latin typeface="Arial"/>
                <a:cs typeface="Arial"/>
              </a:rPr>
              <a:t>Pleural</a:t>
            </a:r>
            <a:r>
              <a:rPr sz="1200" i="1" spc="-40" dirty="0">
                <a:latin typeface="Arial"/>
                <a:cs typeface="Arial"/>
              </a:rPr>
              <a:t> </a:t>
            </a:r>
            <a:r>
              <a:rPr sz="1200" i="1" dirty="0">
                <a:latin typeface="Arial"/>
                <a:cs typeface="Arial"/>
              </a:rPr>
              <a:t>Space</a:t>
            </a:r>
            <a:endParaRPr sz="1200">
              <a:latin typeface="Arial"/>
              <a:cs typeface="Arial"/>
            </a:endParaRPr>
          </a:p>
        </p:txBody>
      </p:sp>
      <p:sp>
        <p:nvSpPr>
          <p:cNvPr id="22" name="object 22"/>
          <p:cNvSpPr txBox="1"/>
          <p:nvPr/>
        </p:nvSpPr>
        <p:spPr>
          <a:xfrm>
            <a:off x="2745104" y="6152794"/>
            <a:ext cx="779780" cy="208279"/>
          </a:xfrm>
          <a:prstGeom prst="rect">
            <a:avLst/>
          </a:prstGeom>
        </p:spPr>
        <p:txBody>
          <a:bodyPr vert="horz" wrap="square" lIns="0" tIns="12700" rIns="0" bIns="0" rtlCol="0">
            <a:spAutoFit/>
          </a:bodyPr>
          <a:lstStyle/>
          <a:p>
            <a:pPr marL="12700">
              <a:lnSpc>
                <a:spcPct val="100000"/>
              </a:lnSpc>
              <a:spcBef>
                <a:spcPts val="100"/>
              </a:spcBef>
            </a:pPr>
            <a:r>
              <a:rPr sz="1200" i="1" dirty="0">
                <a:latin typeface="Arial"/>
                <a:cs typeface="Arial"/>
              </a:rPr>
              <a:t>Lun</a:t>
            </a:r>
            <a:r>
              <a:rPr sz="1200" i="1" spc="-5" dirty="0">
                <a:latin typeface="Arial"/>
                <a:cs typeface="Arial"/>
              </a:rPr>
              <a:t>g</a:t>
            </a:r>
            <a:r>
              <a:rPr sz="1200" i="1" spc="-30" dirty="0">
                <a:latin typeface="Arial"/>
                <a:cs typeface="Arial"/>
              </a:rPr>
              <a:t> </a:t>
            </a:r>
            <a:r>
              <a:rPr sz="1200" i="1" dirty="0">
                <a:latin typeface="Arial"/>
                <a:cs typeface="Arial"/>
              </a:rPr>
              <a:t>I</a:t>
            </a:r>
            <a:r>
              <a:rPr sz="1200" i="1" spc="5" dirty="0">
                <a:latin typeface="Arial"/>
                <a:cs typeface="Arial"/>
              </a:rPr>
              <a:t>n</a:t>
            </a:r>
            <a:r>
              <a:rPr sz="1200" i="1" spc="-5" dirty="0">
                <a:latin typeface="Arial"/>
                <a:cs typeface="Arial"/>
              </a:rPr>
              <a:t>ju</a:t>
            </a:r>
            <a:r>
              <a:rPr sz="1200" i="1" dirty="0">
                <a:latin typeface="Arial"/>
                <a:cs typeface="Arial"/>
              </a:rPr>
              <a:t>ry</a:t>
            </a:r>
            <a:endParaRPr sz="1200">
              <a:latin typeface="Arial"/>
              <a:cs typeface="Arial"/>
            </a:endParaRPr>
          </a:p>
        </p:txBody>
      </p:sp>
      <p:sp>
        <p:nvSpPr>
          <p:cNvPr id="23" name="object 23"/>
          <p:cNvSpPr txBox="1"/>
          <p:nvPr/>
        </p:nvSpPr>
        <p:spPr>
          <a:xfrm>
            <a:off x="2745104" y="5803188"/>
            <a:ext cx="1668145" cy="208915"/>
          </a:xfrm>
          <a:prstGeom prst="rect">
            <a:avLst/>
          </a:prstGeom>
        </p:spPr>
        <p:txBody>
          <a:bodyPr vert="horz" wrap="square" lIns="0" tIns="12700" rIns="0" bIns="0" rtlCol="0">
            <a:spAutoFit/>
          </a:bodyPr>
          <a:lstStyle/>
          <a:p>
            <a:pPr marL="12700">
              <a:lnSpc>
                <a:spcPct val="100000"/>
              </a:lnSpc>
              <a:spcBef>
                <a:spcPts val="100"/>
              </a:spcBef>
            </a:pPr>
            <a:r>
              <a:rPr sz="1200" i="1" spc="-5" dirty="0">
                <a:latin typeface="Arial"/>
                <a:cs typeface="Arial"/>
              </a:rPr>
              <a:t>Partially</a:t>
            </a:r>
            <a:r>
              <a:rPr sz="1200" i="1" spc="-50" dirty="0">
                <a:latin typeface="Arial"/>
                <a:cs typeface="Arial"/>
              </a:rPr>
              <a:t> </a:t>
            </a:r>
            <a:r>
              <a:rPr sz="1200" i="1" dirty="0">
                <a:latin typeface="Arial"/>
                <a:cs typeface="Arial"/>
              </a:rPr>
              <a:t>Collapsed</a:t>
            </a:r>
            <a:r>
              <a:rPr sz="1200" i="1" spc="-60" dirty="0">
                <a:latin typeface="Arial"/>
                <a:cs typeface="Arial"/>
              </a:rPr>
              <a:t> </a:t>
            </a:r>
            <a:r>
              <a:rPr sz="1200" i="1" dirty="0">
                <a:latin typeface="Arial"/>
                <a:cs typeface="Arial"/>
              </a:rPr>
              <a:t>Lung</a:t>
            </a:r>
            <a:endParaRPr sz="12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1237</TotalTime>
  <Words>13993</Words>
  <Application>Microsoft Office PowerPoint</Application>
  <PresentationFormat>Widescreen</PresentationFormat>
  <Paragraphs>892</Paragraphs>
  <Slides>37</Slides>
  <Notes>28</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-apple-system</vt:lpstr>
      <vt:lpstr>Aptos</vt:lpstr>
      <vt:lpstr>Arial</vt:lpstr>
      <vt:lpstr>Arial Black</vt:lpstr>
      <vt:lpstr>Arial MT</vt:lpstr>
      <vt:lpstr>Calibri</vt:lpstr>
      <vt:lpstr>Roboto Bk</vt:lpstr>
      <vt:lpstr>Times New Roman</vt:lpstr>
      <vt:lpstr>Office Theme</vt:lpstr>
      <vt:lpstr>PowerPoint Presentation</vt:lpstr>
      <vt:lpstr>Module 8: Respiration Assessment &amp; Management in TFC</vt:lpstr>
      <vt:lpstr>1 x TERMINAL LEARNING OBJECTIVES</vt:lpstr>
      <vt:lpstr>1 x TERMINAL LEARNING OBJECTIVES</vt:lpstr>
      <vt:lpstr>Three PHASES of TCCC</vt:lpstr>
      <vt:lpstr>PowerPoint Presentation</vt:lpstr>
      <vt:lpstr>SIGNS OF RESPIRATORY DISTRESS</vt:lpstr>
      <vt:lpstr>LIFE-THREATENING CHEST INJURY</vt:lpstr>
      <vt:lpstr>OPEN PNEUMOTHORAX</vt:lpstr>
      <vt:lpstr>IDENTIFYING AN OPEN PNEUMOTHORAX</vt:lpstr>
      <vt:lpstr>IDENTIFYING ADDITIONAL CHEST WOUNDS</vt:lpstr>
      <vt:lpstr>THE IMPORTANCE AND IMPLICATIONS OF  VENTED AND NON-VENTED CHEST SEALS</vt:lpstr>
      <vt:lpstr>APPLYING &amp; MANAGING CHEST SEALS Chest seals are for treating penetrating wounds to the chest</vt:lpstr>
      <vt:lpstr>CASUALTY POSITIONING AFTER  CHEST SEAL APPLICATION</vt:lpstr>
      <vt:lpstr>PowerPoint Presentation</vt:lpstr>
      <vt:lpstr>SKILL STATION</vt:lpstr>
      <vt:lpstr>TENSION PNEUMOTHORAX</vt:lpstr>
      <vt:lpstr>IDENTIFYING TENSION PNEUMOTHORAX EARLY signs of a Tension Pneumothorax</vt:lpstr>
      <vt:lpstr>INITIAL TREATMENT OF TENSION  PNEUMOTHORAX IN TACTICAL FIELD CARE</vt:lpstr>
      <vt:lpstr>NDC SITE SELECTION</vt:lpstr>
      <vt:lpstr>POSITION AFTER NDC TREATMENT  SIGNS OF SUCCESSFUL NDC</vt:lpstr>
      <vt:lpstr>RECURRENT OR UNSUCCESSFUL  TREATMENT OF TENSION PNEUMOTHORAX</vt:lpstr>
      <vt:lpstr>PowerPoint Presentation</vt:lpstr>
      <vt:lpstr>INDICATIONS, CONSIDERATIONS, AND  LIMITATIONS OF THORACOSTOMY</vt:lpstr>
      <vt:lpstr>Module 8: Respiration Assessment &amp; Management in TFC PRINCIPLES FOR FINGER OR TUBE  THORACOSTOMY</vt:lpstr>
      <vt:lpstr>FINGER THORACOSTOMY</vt:lpstr>
      <vt:lpstr>FINGER THORACOSTOMY (cont.)</vt:lpstr>
      <vt:lpstr>Module 8: Respiration Assessment &amp; Management in TFC FINGER THORACOSTOMY (cont.)</vt:lpstr>
      <vt:lpstr>Module 8: Respiration Assessment &amp; Management in TFC FINGER THORACOSTOMY (cont.)</vt:lpstr>
      <vt:lpstr>SKILL STATION</vt:lpstr>
      <vt:lpstr>PowerPoint Presentation</vt:lpstr>
      <vt:lpstr>EVIDENCE SUPPORTING THORACIC TRAUMA MANAGEMENT STRATEGIES</vt:lpstr>
      <vt:lpstr>Module 8: Respiration Assessment &amp; Management in TFC</vt:lpstr>
      <vt:lpstr>SUMMARY</vt:lpstr>
      <vt:lpstr>CHECK ON LEARNING What is a tension pneumothorax?</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3</cp:revision>
  <dcterms:created xsi:type="dcterms:W3CDTF">2024-01-08T20:20:10Z</dcterms:created>
  <dcterms:modified xsi:type="dcterms:W3CDTF">2024-06-06T14:26:36Z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2023-08-18T00:00:00Z</vt:filetime>
  </property>
  <property fmtid="{D5CDD505-2E9C-101B-9397-08002B2CF9AE}" pid="3" name="Creator">
    <vt:lpwstr>Microsoft® PowerPoint® for Microsoft 365</vt:lpwstr>
  </property>
  <property fmtid="{D5CDD505-2E9C-101B-9397-08002B2CF9AE}" pid="4" name="LastSaved">
    <vt:filetime>2024-01-08T00:00:00Z</vt:filetime>
  </property>
</Properties>
</file>